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11893-D183-407A-A186-BF7B57277082}" type="datetimeFigureOut">
              <a:rPr lang="zh-CN" altLang="en-US" smtClean="0"/>
              <a:t>4/28/Mon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085E5-C57C-4C1D-8794-8B55FF0DC9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91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块设备扩容后，文件系统也需要扩容，命令</a:t>
            </a:r>
            <a:r>
              <a:rPr lang="en-US" altLang="zh-CN" smtClean="0"/>
              <a:t>resize2fs /dev/{fsName}</a:t>
            </a:r>
            <a:r>
              <a:rPr lang="zh-CN" altLang="en-US" smtClean="0"/>
              <a:t>；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91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mtClean="0"/>
              <a:t>blkid</a:t>
            </a:r>
            <a:r>
              <a:rPr lang="zh-CN" altLang="en-US" smtClean="0"/>
              <a:t>可以查询到块设备的</a:t>
            </a:r>
            <a:r>
              <a:rPr lang="en-US" altLang="zh-CN" smtClean="0"/>
              <a:t>UUID</a:t>
            </a:r>
            <a:r>
              <a:rPr lang="zh-CN" altLang="en-US" smtClean="0"/>
              <a:t>；建议自动挂载前为虚拟机拍摄快照，以备不时之需；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330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默认端口是</a:t>
            </a:r>
            <a:r>
              <a:rPr lang="en-US" altLang="zh-CN" smtClean="0"/>
              <a:t>7480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035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016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858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rtl="0">
              <a:spcBef>
                <a:spcPts val="0"/>
              </a:spcBef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zh-CN" alt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创建用户配置权限并生成密钥：</a:t>
            </a:r>
            <a:r>
              <a:rPr lang="en-US" altLang="zh-C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ceph auth get-or-create client.{user} mon 'allow r' mds 'allow' osd 'allow rw pool={cephfs_metadata}, allow rw pool={cephfs_data}' -o /etc/ceph/ceph.client.{user}.keyring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69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mtClean="0"/>
              <a:t>可能要求停止</a:t>
            </a:r>
            <a:r>
              <a:rPr lang="en-US" altLang="zh-CN" smtClean="0"/>
              <a:t>MDS</a:t>
            </a:r>
            <a:r>
              <a:rPr lang="zh-CN" altLang="en-US" smtClean="0"/>
              <a:t>服务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6ABE40-19B1-49A9-A96D-FB67CCF0ECF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769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97C9-F2F2-4A9D-B8A7-D8EF61FC717C}" type="datetimeFigureOut">
              <a:rPr lang="zh-CN" altLang="en-US" smtClean="0"/>
              <a:t>4/28/Mon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39A8-21F1-4B81-97A8-DE42FF563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073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97C9-F2F2-4A9D-B8A7-D8EF61FC717C}" type="datetimeFigureOut">
              <a:rPr lang="zh-CN" altLang="en-US" smtClean="0"/>
              <a:t>4/28/Mon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39A8-21F1-4B81-97A8-DE42FF563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34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97C9-F2F2-4A9D-B8A7-D8EF61FC717C}" type="datetimeFigureOut">
              <a:rPr lang="zh-CN" altLang="en-US" smtClean="0"/>
              <a:t>4/28/Mon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39A8-21F1-4B81-97A8-DE42FF563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82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731838" y="1047750"/>
            <a:ext cx="10728326" cy="4879805"/>
          </a:xfrm>
          <a:prstGeom prst="rect">
            <a:avLst/>
          </a:prstGeom>
        </p:spPr>
        <p:txBody>
          <a:bodyPr>
            <a:normAutofit/>
          </a:bodyPr>
          <a:lstStyle>
            <a:lvl1pPr algn="just" fontAlgn="ctr">
              <a:buClrTx/>
              <a:defRPr sz="2400" baseline="0">
                <a:latin typeface="HarmonyOS Sans SC Light" panose="00000400000000000000" pitchFamily="2" charset="-122"/>
                <a:ea typeface="HarmonyOS Sans SC Light" panose="00000400000000000000" pitchFamily="2" charset="-122"/>
                <a:cs typeface="HarmonyOS Sans SC Light" panose="00000400000000000000" pitchFamily="2" charset="-122"/>
              </a:defRPr>
            </a:lvl1pPr>
            <a:lvl2pPr marL="800100" indent="-3429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</a:lstStyle>
          <a:p>
            <a:r>
              <a:rPr lang="zh-CN" altLang="en-US" dirty="0"/>
              <a:t>单击此</a:t>
            </a:r>
            <a:r>
              <a:rPr lang="zh-CN" altLang="en-US"/>
              <a:t>处</a:t>
            </a:r>
            <a:r>
              <a:rPr lang="zh-CN" altLang="en-US" smtClean="0"/>
              <a:t>输入</a:t>
            </a:r>
            <a:r>
              <a:rPr lang="zh-CN" altLang="en-US"/>
              <a:t>文</a:t>
            </a:r>
            <a:r>
              <a:rPr lang="zh-CN" altLang="en-US" smtClean="0"/>
              <a:t>字</a:t>
            </a:r>
            <a:endParaRPr lang="en-US" altLang="zh-CN" smtClean="0"/>
          </a:p>
          <a:p>
            <a:pPr lvl="1"/>
            <a:endParaRPr lang="en-US" altLang="zh-CN" smtClean="0"/>
          </a:p>
          <a:p>
            <a:pPr lvl="2"/>
            <a:endParaRPr lang="en-US" altLang="zh-CN" smtClean="0"/>
          </a:p>
          <a:p>
            <a:pPr lvl="3"/>
            <a:endParaRPr lang="en-US" altLang="zh-CN" smtClean="0"/>
          </a:p>
          <a:p>
            <a:pPr lvl="4"/>
            <a:endParaRPr lang="en-US" altLang="zh-CN" smtClean="0"/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731838" y="447468"/>
            <a:ext cx="10728325" cy="5400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sz="3600" baseline="0" dirty="0">
                <a:latin typeface="HarmonyOS Sans SC Light" panose="00000400000000000000" pitchFamily="2" charset="-122"/>
                <a:ea typeface="HarmonyOS Sans SC Light" panose="000004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935778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97C9-F2F2-4A9D-B8A7-D8EF61FC717C}" type="datetimeFigureOut">
              <a:rPr lang="zh-CN" altLang="en-US" smtClean="0"/>
              <a:t>4/28/Mon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39A8-21F1-4B81-97A8-DE42FF563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3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97C9-F2F2-4A9D-B8A7-D8EF61FC717C}" type="datetimeFigureOut">
              <a:rPr lang="zh-CN" altLang="en-US" smtClean="0"/>
              <a:t>4/28/Mon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39A8-21F1-4B81-97A8-DE42FF563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0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97C9-F2F2-4A9D-B8A7-D8EF61FC717C}" type="datetimeFigureOut">
              <a:rPr lang="zh-CN" altLang="en-US" smtClean="0"/>
              <a:t>4/28/Mon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39A8-21F1-4B81-97A8-DE42FF563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9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97C9-F2F2-4A9D-B8A7-D8EF61FC717C}" type="datetimeFigureOut">
              <a:rPr lang="zh-CN" altLang="en-US" smtClean="0"/>
              <a:t>4/28/Mon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39A8-21F1-4B81-97A8-DE42FF563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6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97C9-F2F2-4A9D-B8A7-D8EF61FC717C}" type="datetimeFigureOut">
              <a:rPr lang="zh-CN" altLang="en-US" smtClean="0"/>
              <a:t>4/28/Mon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39A8-21F1-4B81-97A8-DE42FF563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9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97C9-F2F2-4A9D-B8A7-D8EF61FC717C}" type="datetimeFigureOut">
              <a:rPr lang="zh-CN" altLang="en-US" smtClean="0"/>
              <a:t>4/28/Mon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39A8-21F1-4B81-97A8-DE42FF563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05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97C9-F2F2-4A9D-B8A7-D8EF61FC717C}" type="datetimeFigureOut">
              <a:rPr lang="zh-CN" altLang="en-US" smtClean="0"/>
              <a:t>4/28/Mon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39A8-21F1-4B81-97A8-DE42FF563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0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797C9-F2F2-4A9D-B8A7-D8EF61FC717C}" type="datetimeFigureOut">
              <a:rPr lang="zh-CN" altLang="en-US" smtClean="0"/>
              <a:t>4/28/Mon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A39A8-21F1-4B81-97A8-DE42FF563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361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797C9-F2F2-4A9D-B8A7-D8EF61FC717C}" type="datetimeFigureOut">
              <a:rPr lang="zh-CN" altLang="en-US" smtClean="0"/>
              <a:t>4/28/Mon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A39A8-21F1-4B81-97A8-DE42FF5631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26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/>
          <a:lstStyle/>
          <a:p>
            <a:r>
              <a:rPr lang="zh-CN" altLang="en-US" smtClean="0"/>
              <a:t>创建</a:t>
            </a:r>
            <a:r>
              <a:rPr lang="en-US" altLang="zh-CN" smtClean="0"/>
              <a:t>Ceph-RBD</a:t>
            </a:r>
            <a:r>
              <a:rPr lang="zh-CN" altLang="en-US" smtClean="0"/>
              <a:t>存储池（在主节点工作目录下操作）</a:t>
            </a:r>
            <a:r>
              <a:rPr lang="en-US" altLang="zh-CN"/>
              <a:t>*</a:t>
            </a:r>
            <a:endParaRPr lang="en-US" altLang="zh-CN" smtClean="0"/>
          </a:p>
          <a:p>
            <a:pPr lvl="1"/>
            <a:r>
              <a:rPr lang="en-US" altLang="zh-CN"/>
              <a:t>ceph osd pool create </a:t>
            </a:r>
            <a:r>
              <a:rPr lang="en-US" altLang="zh-CN" smtClean="0"/>
              <a:t>{poolName} {pgNum} {pgpNum}		</a:t>
            </a:r>
            <a:r>
              <a:rPr lang="en-US" altLang="zh-CN" smtClean="0">
                <a:solidFill>
                  <a:schemeClr val="accent1"/>
                </a:solidFill>
              </a:rPr>
              <a:t>##pg</a:t>
            </a:r>
            <a:r>
              <a:rPr lang="zh-CN" altLang="en-US" smtClean="0">
                <a:solidFill>
                  <a:schemeClr val="accent1"/>
                </a:solidFill>
              </a:rPr>
              <a:t>数量与</a:t>
            </a:r>
            <a:r>
              <a:rPr lang="en-US" altLang="zh-CN" smtClean="0">
                <a:solidFill>
                  <a:schemeClr val="accent1"/>
                </a:solidFill>
              </a:rPr>
              <a:t>osd</a:t>
            </a:r>
            <a:r>
              <a:rPr lang="zh-CN" altLang="en-US" smtClean="0">
                <a:solidFill>
                  <a:schemeClr val="accent1"/>
                </a:solidFill>
              </a:rPr>
              <a:t>数量正相关，此处建议设为</a:t>
            </a:r>
            <a:r>
              <a:rPr lang="en-US" altLang="zh-CN" smtClean="0">
                <a:solidFill>
                  <a:schemeClr val="accent1"/>
                </a:solidFill>
              </a:rPr>
              <a:t>16-64</a:t>
            </a:r>
            <a:r>
              <a:rPr lang="zh-CN" altLang="en-US" smtClean="0">
                <a:solidFill>
                  <a:schemeClr val="accent1"/>
                </a:solidFill>
              </a:rPr>
              <a:t>；</a:t>
            </a:r>
            <a:r>
              <a:rPr lang="en-US" altLang="zh-CN" smtClean="0">
                <a:solidFill>
                  <a:schemeClr val="accent1"/>
                </a:solidFill>
              </a:rPr>
              <a:t>pgp</a:t>
            </a:r>
            <a:r>
              <a:rPr lang="zh-CN" altLang="en-US" smtClean="0">
                <a:solidFill>
                  <a:schemeClr val="accent1"/>
                </a:solidFill>
              </a:rPr>
              <a:t>数量通常与</a:t>
            </a:r>
            <a:r>
              <a:rPr lang="en-US" altLang="zh-CN" smtClean="0">
                <a:solidFill>
                  <a:schemeClr val="accent1"/>
                </a:solidFill>
              </a:rPr>
              <a:t>pg</a:t>
            </a:r>
            <a:r>
              <a:rPr lang="zh-CN" altLang="en-US" smtClean="0">
                <a:solidFill>
                  <a:schemeClr val="accent1"/>
                </a:solidFill>
              </a:rPr>
              <a:t>一致，可缺省</a:t>
            </a:r>
            <a:r>
              <a:rPr lang="en-US" altLang="zh-CN"/>
              <a:t>*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zh-CN" altLang="en-US" smtClean="0"/>
              <a:t>将存储池关联为</a:t>
            </a:r>
            <a:r>
              <a:rPr lang="en-US" altLang="zh-CN" smtClean="0"/>
              <a:t>RBD</a:t>
            </a:r>
            <a:r>
              <a:rPr lang="zh-CN" altLang="en-US" smtClean="0"/>
              <a:t>应用类型</a:t>
            </a:r>
            <a:endParaRPr lang="en-US" altLang="zh-CN" smtClean="0"/>
          </a:p>
          <a:p>
            <a:pPr lvl="1"/>
            <a:r>
              <a:rPr lang="en-US" altLang="zh-CN"/>
              <a:t>ceph osd pool application enable </a:t>
            </a:r>
            <a:r>
              <a:rPr lang="en-US" altLang="zh-CN" smtClean="0"/>
              <a:t>{poolName} {appName}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应用名可选</a:t>
            </a:r>
            <a:r>
              <a:rPr lang="en-US" altLang="zh-CN" smtClean="0">
                <a:solidFill>
                  <a:schemeClr val="accent1"/>
                </a:solidFill>
              </a:rPr>
              <a:t>cephfs</a:t>
            </a:r>
            <a:r>
              <a:rPr lang="zh-CN" altLang="en-US" smtClean="0">
                <a:solidFill>
                  <a:schemeClr val="accent1"/>
                </a:solidFill>
              </a:rPr>
              <a:t>、</a:t>
            </a:r>
            <a:r>
              <a:rPr lang="en-US" altLang="zh-CN" smtClean="0">
                <a:solidFill>
                  <a:schemeClr val="accent1"/>
                </a:solidFill>
              </a:rPr>
              <a:t>rbd</a:t>
            </a:r>
            <a:r>
              <a:rPr lang="zh-CN" altLang="en-US" smtClean="0">
                <a:solidFill>
                  <a:schemeClr val="accent1"/>
                </a:solidFill>
              </a:rPr>
              <a:t>、</a:t>
            </a:r>
            <a:r>
              <a:rPr lang="en-US" altLang="zh-CN" smtClean="0">
                <a:solidFill>
                  <a:schemeClr val="accent1"/>
                </a:solidFill>
              </a:rPr>
              <a:t>rgw</a:t>
            </a:r>
            <a:r>
              <a:rPr lang="zh-CN" altLang="en-US" smtClean="0">
                <a:solidFill>
                  <a:schemeClr val="accent1"/>
                </a:solidFill>
              </a:rPr>
              <a:t>，此处为</a:t>
            </a:r>
            <a:r>
              <a:rPr lang="en-US" altLang="zh-CN" smtClean="0">
                <a:solidFill>
                  <a:schemeClr val="accent2"/>
                </a:solidFill>
              </a:rPr>
              <a:t>rbd</a:t>
            </a:r>
          </a:p>
          <a:p>
            <a:pPr lvl="1"/>
            <a:r>
              <a:rPr lang="en-US" altLang="zh-CN"/>
              <a:t>rbd pool init  -p </a:t>
            </a:r>
            <a:r>
              <a:rPr lang="en-US" altLang="zh-CN" smtClean="0"/>
              <a:t>{poolName}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初始化存储池（只针对</a:t>
            </a:r>
            <a:r>
              <a:rPr lang="en-US" altLang="zh-CN" smtClean="0">
                <a:solidFill>
                  <a:schemeClr val="accent1"/>
                </a:solidFill>
              </a:rPr>
              <a:t>rbd</a:t>
            </a:r>
            <a:r>
              <a:rPr lang="zh-CN" altLang="en-US" smtClean="0">
                <a:solidFill>
                  <a:schemeClr val="accent1"/>
                </a:solidFill>
              </a:rPr>
              <a:t>类型）</a:t>
            </a:r>
            <a:endParaRPr lang="en-US" altLang="zh-CN"/>
          </a:p>
          <a:p>
            <a:r>
              <a:rPr lang="zh-CN" altLang="en-US" smtClean="0"/>
              <a:t>在存储池中创建</a:t>
            </a:r>
            <a:r>
              <a:rPr lang="en-US" altLang="zh-CN" smtClean="0"/>
              <a:t>1G</a:t>
            </a:r>
            <a:r>
              <a:rPr lang="zh-CN" altLang="en-US" smtClean="0"/>
              <a:t>容量映像</a:t>
            </a:r>
            <a:endParaRPr lang="en-US" altLang="zh-CN" smtClean="0"/>
          </a:p>
          <a:p>
            <a:pPr lvl="1"/>
            <a:r>
              <a:rPr lang="en-US" altLang="zh-CN"/>
              <a:t>rbd create </a:t>
            </a:r>
            <a:r>
              <a:rPr lang="en-US" altLang="zh-CN" smtClean="0"/>
              <a:t>{poolName/imgName} -s 1G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后续可用</a:t>
            </a:r>
            <a:r>
              <a:rPr lang="en-US" altLang="zh-CN" smtClean="0">
                <a:solidFill>
                  <a:schemeClr val="accent1"/>
                </a:solidFill>
              </a:rPr>
              <a:t>rbd resize</a:t>
            </a:r>
            <a:r>
              <a:rPr lang="zh-CN" altLang="en-US" smtClean="0">
                <a:solidFill>
                  <a:schemeClr val="accent1"/>
                </a:solidFill>
              </a:rPr>
              <a:t>扩容</a:t>
            </a:r>
            <a:r>
              <a:rPr lang="en-US" altLang="zh-CN"/>
              <a:t>*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/>
              <a:t>rbd info </a:t>
            </a:r>
            <a:r>
              <a:rPr lang="en-US" altLang="zh-CN" smtClean="0"/>
              <a:t>{poolName/imgName}	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查询映像信息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zh-CN" altLang="en-US"/>
              <a:t>若要在客户端访问</a:t>
            </a:r>
            <a:r>
              <a:rPr lang="en-US" altLang="zh-CN"/>
              <a:t>RBD</a:t>
            </a:r>
            <a:r>
              <a:rPr lang="zh-CN" altLang="en-US"/>
              <a:t>，则需要安装</a:t>
            </a:r>
            <a:r>
              <a:rPr lang="en-US" altLang="zh-CN" smtClean="0"/>
              <a:t>ceph-common</a:t>
            </a:r>
            <a:r>
              <a:rPr lang="zh-CN" altLang="en-US"/>
              <a:t>，客户端和集群块设备之间并非使用</a:t>
            </a:r>
            <a:r>
              <a:rPr lang="en-US" altLang="zh-CN"/>
              <a:t>iSCSI</a:t>
            </a:r>
            <a:r>
              <a:rPr lang="zh-CN" altLang="en-US"/>
              <a:t>协议沟通，而是通过</a:t>
            </a:r>
            <a:r>
              <a:rPr lang="en-US" altLang="zh-CN"/>
              <a:t>Linux</a:t>
            </a:r>
            <a:r>
              <a:rPr lang="zh-CN" altLang="en-US"/>
              <a:t>内</a:t>
            </a:r>
            <a:r>
              <a:rPr lang="zh-CN" altLang="en-US" smtClean="0"/>
              <a:t>核（所以客户端不能为</a:t>
            </a:r>
            <a:r>
              <a:rPr lang="en-US" altLang="zh-CN" smtClean="0"/>
              <a:t>Windows</a:t>
            </a:r>
            <a:r>
              <a:rPr lang="zh-CN" altLang="en-US" smtClean="0"/>
              <a:t>）</a:t>
            </a:r>
            <a:endParaRPr lang="en-US" altLang="zh-CN"/>
          </a:p>
          <a:p>
            <a:pPr lvl="1"/>
            <a:r>
              <a:rPr lang="zh-CN" altLang="en-US"/>
              <a:t>首先配置</a:t>
            </a:r>
            <a:r>
              <a:rPr lang="en-US" altLang="zh-CN"/>
              <a:t>yum</a:t>
            </a:r>
            <a:r>
              <a:rPr lang="zh-CN" altLang="en-US"/>
              <a:t>，参考系统配置</a:t>
            </a:r>
            <a:r>
              <a:rPr lang="en-US" altLang="zh-CN"/>
              <a:t>2/2</a:t>
            </a:r>
            <a:r>
              <a:rPr lang="zh-CN" altLang="en-US"/>
              <a:t>和集群配置</a:t>
            </a:r>
            <a:r>
              <a:rPr lang="en-US" altLang="zh-CN"/>
              <a:t>2/4</a:t>
            </a:r>
          </a:p>
          <a:p>
            <a:pPr lvl="1"/>
            <a:r>
              <a:rPr lang="zh-CN" altLang="en-US"/>
              <a:t>安装</a:t>
            </a:r>
            <a:r>
              <a:rPr lang="en-US" altLang="zh-CN"/>
              <a:t>ceph-common</a:t>
            </a:r>
          </a:p>
          <a:p>
            <a:pPr lvl="2"/>
            <a:r>
              <a:rPr lang="en-US" altLang="zh-CN" smtClean="0"/>
              <a:t>yum install -y ceph-common.x86_64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RBD</a:t>
            </a:r>
            <a:r>
              <a:rPr lang="zh-CN" altLang="en-US" smtClean="0"/>
              <a:t>业务测试</a:t>
            </a:r>
            <a:r>
              <a:rPr lang="en-US" altLang="zh-CN" smtClean="0"/>
              <a:t>							1/2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52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常用查询命令总结</a:t>
            </a:r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911424" y="908720"/>
          <a:ext cx="10369152" cy="586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2203822957"/>
                    </a:ext>
                  </a:extLst>
                </a:gridCol>
                <a:gridCol w="5256584">
                  <a:extLst>
                    <a:ext uri="{9D8B030D-6E8A-4147-A177-3AD203B41FA5}">
                      <a16:colId xmlns:a16="http://schemas.microsoft.com/office/drawing/2014/main" val="2557913529"/>
                    </a:ext>
                  </a:extLst>
                </a:gridCol>
              </a:tblGrid>
              <a:tr h="2658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ceph osd pool ls [detail]</a:t>
                      </a:r>
                    </a:p>
                  </a:txBody>
                  <a:tcPr marL="90000" marR="90000" marT="46800" marB="46800"/>
                </a:tc>
                <a:tc rowSpan="2"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列出存储池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156533"/>
                  </a:ext>
                </a:extLst>
              </a:tr>
              <a:tr h="2658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ceph osd lspools</a:t>
                      </a:r>
                    </a:p>
                  </a:txBody>
                  <a:tcPr marL="90000" marR="90000" marT="46800" marB="46800"/>
                </a:tc>
                <a:tc vMerge="1">
                  <a:txBody>
                    <a:bodyPr/>
                    <a:lstStyle/>
                    <a:p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50012"/>
                  </a:ext>
                </a:extLst>
              </a:tr>
              <a:tr h="2658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ceph osd pool stats {rbdPoolName}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查询块业务存储池状态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20076"/>
                  </a:ext>
                </a:extLst>
              </a:tr>
              <a:tr h="2658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ceph pg stat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查询</a:t>
                      </a:r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PG</a:t>
                      </a:r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状态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954394"/>
                  </a:ext>
                </a:extLst>
              </a:tr>
              <a:tr h="2658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800" kern="120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ceph </a:t>
                      </a: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df [detail]</a:t>
                      </a: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查询集群存储空间信息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812475"/>
                  </a:ext>
                </a:extLst>
              </a:tr>
              <a:tr h="264308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ceph osd dump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查询</a:t>
                      </a:r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OSD</a:t>
                      </a:r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的底层详细信息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67355"/>
                  </a:ext>
                </a:extLst>
              </a:tr>
              <a:tr h="264308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ceph osd tree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列出</a:t>
                      </a:r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OSD</a:t>
                      </a:r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的树状关系图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66009"/>
                  </a:ext>
                </a:extLst>
              </a:tr>
              <a:tr h="264308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ceph mon stat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查询</a:t>
                      </a:r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mon</a:t>
                      </a:r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节点状态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40524"/>
                  </a:ext>
                </a:extLst>
              </a:tr>
              <a:tr h="264308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ceph mon dump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查询</a:t>
                      </a:r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mon</a:t>
                      </a:r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节点的底层详细信息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980998"/>
                  </a:ext>
                </a:extLst>
              </a:tr>
              <a:tr h="264308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ceph fs</a:t>
                      </a:r>
                      <a:r>
                        <a:rPr lang="en-US" altLang="zh-CN" sz="1800" baseline="0" smtClean="0">
                          <a:latin typeface="+mn-ea"/>
                          <a:ea typeface="+mn-ea"/>
                        </a:rPr>
                        <a:t> ls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列出集群中的文件系统（</a:t>
                      </a:r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CephFS</a:t>
                      </a:r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）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3113"/>
                  </a:ext>
                </a:extLst>
              </a:tr>
              <a:tr h="264308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ceph -s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查询集群总览信息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29081"/>
                  </a:ext>
                </a:extLst>
              </a:tr>
              <a:tr h="264308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ceph -w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持续监察集群总览信息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814371"/>
                  </a:ext>
                </a:extLst>
              </a:tr>
              <a:tr h="264308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rbd info {poolName/imgName}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查询映像信息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044528"/>
                  </a:ext>
                </a:extLst>
              </a:tr>
              <a:tr h="264308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rados ls -p {poolName}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baseline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列出该存储池中的对象</a:t>
                      </a:r>
                      <a:endParaRPr lang="zh-CN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330377"/>
                  </a:ext>
                </a:extLst>
              </a:tr>
              <a:tr h="264308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ceph osd map {poolName} {oid}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查询存储池中指定对象的映射信息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21338"/>
                  </a:ext>
                </a:extLst>
              </a:tr>
              <a:tr h="264308"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ceph quorum_status [--format json-pretty]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查验集群</a:t>
                      </a:r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mon</a:t>
                      </a:r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节点状态，将返回</a:t>
                      </a:r>
                      <a:r>
                        <a:rPr lang="en-US" altLang="zh-CN" sz="1800" smtClean="0">
                          <a:latin typeface="+mn-ea"/>
                          <a:ea typeface="+mn-ea"/>
                        </a:rPr>
                        <a:t>JSON</a:t>
                      </a:r>
                      <a:r>
                        <a:rPr lang="zh-CN" altLang="en-US" sz="1800" smtClean="0">
                          <a:latin typeface="+mn-ea"/>
                          <a:ea typeface="+mn-ea"/>
                        </a:rPr>
                        <a:t>数据</a:t>
                      </a:r>
                      <a:endParaRPr lang="zh-CN" altLang="en-US" sz="18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64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39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mtClean="0"/>
              <a:t>在主节点复制集群配置文件到客户端，客户端利用其中的信息访问集群（</a:t>
            </a:r>
            <a:r>
              <a:rPr lang="en-US" altLang="zh-CN" smtClean="0"/>
              <a:t>sudo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/>
            <a:r>
              <a:rPr lang="en-US" altLang="zh-CN" smtClean="0"/>
              <a:t>scp -p /etc/ceph/ceph.conf {IP}:/etc/ceph/	</a:t>
            </a:r>
            <a:r>
              <a:rPr lang="en-US" altLang="zh-CN" smtClean="0">
                <a:solidFill>
                  <a:schemeClr val="accent1"/>
                </a:solidFill>
              </a:rPr>
              <a:t>##IP</a:t>
            </a:r>
            <a:r>
              <a:rPr lang="zh-CN" altLang="en-US" smtClean="0">
                <a:solidFill>
                  <a:schemeClr val="accent1"/>
                </a:solidFill>
              </a:rPr>
              <a:t>替换为客户端</a:t>
            </a:r>
            <a:r>
              <a:rPr lang="en-US" altLang="zh-CN" smtClean="0">
                <a:solidFill>
                  <a:schemeClr val="accent1"/>
                </a:solidFill>
              </a:rPr>
              <a:t>IP</a:t>
            </a:r>
            <a:r>
              <a:rPr lang="zh-CN" altLang="en-US" smtClean="0">
                <a:solidFill>
                  <a:schemeClr val="accent1"/>
                </a:solidFill>
              </a:rPr>
              <a:t>或主机名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/>
              <a:t>scp </a:t>
            </a:r>
            <a:r>
              <a:rPr lang="en-US" altLang="zh-CN" smtClean="0"/>
              <a:t>-p </a:t>
            </a:r>
            <a:r>
              <a:rPr lang="en-US" altLang="zh-CN"/>
              <a:t>/</a:t>
            </a:r>
            <a:r>
              <a:rPr lang="en-US" altLang="zh-CN" smtClean="0"/>
              <a:t>etc/ceph/ceph.client.admin.keyring</a:t>
            </a:r>
            <a:r>
              <a:rPr lang="en-US" altLang="zh-CN"/>
              <a:t> </a:t>
            </a:r>
            <a:r>
              <a:rPr lang="en-US" altLang="zh-CN" smtClean="0"/>
              <a:t>{IP}:/</a:t>
            </a:r>
            <a:r>
              <a:rPr lang="en-US" altLang="zh-CN"/>
              <a:t>etc/ceph</a:t>
            </a:r>
            <a:r>
              <a:rPr lang="en-US" altLang="zh-CN" smtClean="0"/>
              <a:t>/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复制密钥到客户端，生产环境下建议限制客户端访问密钥的权限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zh-CN" altLang="en-US"/>
              <a:t>完</a:t>
            </a:r>
            <a:r>
              <a:rPr lang="zh-CN" altLang="en-US" smtClean="0"/>
              <a:t>成后在客户端可输入</a:t>
            </a:r>
            <a:r>
              <a:rPr lang="en-US" altLang="zh-CN" smtClean="0"/>
              <a:t>ceph -s</a:t>
            </a:r>
            <a:r>
              <a:rPr lang="zh-CN" altLang="en-US" smtClean="0"/>
              <a:t>查询集群状态</a:t>
            </a:r>
            <a:endParaRPr lang="en-US" altLang="zh-CN"/>
          </a:p>
          <a:p>
            <a:pPr lvl="1"/>
            <a:r>
              <a:rPr lang="en-US" altLang="zh-CN"/>
              <a:t>ceph osd pool ls </a:t>
            </a:r>
            <a:r>
              <a:rPr lang="en-US" altLang="zh-CN" smtClean="0"/>
              <a:t>[detail]</a:t>
            </a:r>
            <a:r>
              <a:rPr lang="en-US" altLang="zh-CN"/>
              <a:t>	</a:t>
            </a:r>
            <a:r>
              <a:rPr lang="en-US" altLang="zh-CN" smtClean="0"/>
              <a:t>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列出存储池，带上</a:t>
            </a:r>
            <a:r>
              <a:rPr lang="en-US" altLang="zh-CN">
                <a:solidFill>
                  <a:schemeClr val="accent1"/>
                </a:solidFill>
              </a:rPr>
              <a:t>detail</a:t>
            </a:r>
            <a:r>
              <a:rPr lang="zh-CN" altLang="en-US">
                <a:solidFill>
                  <a:schemeClr val="accent1"/>
                </a:solidFill>
              </a:rPr>
              <a:t>表示列出细</a:t>
            </a:r>
            <a:r>
              <a:rPr lang="zh-CN" altLang="en-US" smtClean="0">
                <a:solidFill>
                  <a:schemeClr val="accent1"/>
                </a:solidFill>
              </a:rPr>
              <a:t>节</a:t>
            </a:r>
            <a:r>
              <a:rPr lang="en-US" altLang="zh-CN" smtClean="0"/>
              <a:t>*</a:t>
            </a:r>
          </a:p>
          <a:p>
            <a:r>
              <a:rPr lang="en-US" altLang="zh-CN" smtClean="0"/>
              <a:t>rbd map {poolName/imgName}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映射映像，若报错参考以下部分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zh-CN" altLang="en-US" smtClean="0"/>
              <a:t>若客户端的</a:t>
            </a:r>
            <a:r>
              <a:rPr lang="en-US" altLang="zh-CN" smtClean="0"/>
              <a:t>Linux</a:t>
            </a:r>
            <a:r>
              <a:rPr lang="zh-CN" altLang="en-US" smtClean="0"/>
              <a:t>内核版本过旧，则需禁用存储池的部分功能，具体可参考报错回显内容</a:t>
            </a:r>
            <a:endParaRPr lang="en-US" altLang="zh-CN"/>
          </a:p>
          <a:p>
            <a:pPr lvl="1"/>
            <a:r>
              <a:rPr lang="en-US" altLang="zh-CN"/>
              <a:t>rbd info </a:t>
            </a:r>
            <a:r>
              <a:rPr lang="en-US" altLang="zh-CN" smtClean="0"/>
              <a:t>{poolName/imgName}</a:t>
            </a:r>
            <a:r>
              <a:rPr lang="en-US" altLang="zh-CN"/>
              <a:t>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查</a:t>
            </a:r>
            <a:r>
              <a:rPr lang="zh-CN" altLang="en-US">
                <a:solidFill>
                  <a:schemeClr val="accent1"/>
                </a:solidFill>
              </a:rPr>
              <a:t>询</a:t>
            </a:r>
            <a:r>
              <a:rPr lang="en-US" altLang="zh-CN">
                <a:solidFill>
                  <a:schemeClr val="accent1"/>
                </a:solidFill>
              </a:rPr>
              <a:t>&amp;</a:t>
            </a:r>
            <a:r>
              <a:rPr lang="zh-CN" altLang="en-US">
                <a:solidFill>
                  <a:schemeClr val="accent1"/>
                </a:solidFill>
              </a:rPr>
              <a:t>确认映像的信</a:t>
            </a:r>
            <a:r>
              <a:rPr lang="zh-CN" altLang="en-US" smtClean="0">
                <a:solidFill>
                  <a:schemeClr val="accent1"/>
                </a:solidFill>
              </a:rPr>
              <a:t>息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 sz="2000" smtClean="0"/>
              <a:t>rbd feature disable {poolName/imgName} object-map fast-diff deep-flatten	</a:t>
            </a:r>
            <a:r>
              <a:rPr lang="en-US" altLang="zh-CN" sz="2000" smtClean="0">
                <a:solidFill>
                  <a:schemeClr val="accent1"/>
                </a:solidFill>
              </a:rPr>
              <a:t>##</a:t>
            </a:r>
            <a:r>
              <a:rPr lang="zh-CN" altLang="en-US" sz="2000" smtClean="0">
                <a:solidFill>
                  <a:schemeClr val="accent1"/>
                </a:solidFill>
              </a:rPr>
              <a:t>调整功能</a:t>
            </a:r>
            <a:endParaRPr lang="en-US" altLang="zh-CN" sz="2000" smtClean="0">
              <a:solidFill>
                <a:schemeClr val="accent1"/>
              </a:solidFill>
            </a:endParaRPr>
          </a:p>
          <a:p>
            <a:pPr lvl="1"/>
            <a:r>
              <a:rPr lang="en-US" altLang="zh-CN" smtClean="0"/>
              <a:t>rbd info {poolName/imgName}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再次查询</a:t>
            </a:r>
            <a:r>
              <a:rPr lang="en-US" altLang="zh-CN" smtClean="0">
                <a:solidFill>
                  <a:schemeClr val="accent1"/>
                </a:solidFill>
              </a:rPr>
              <a:t>&amp;</a:t>
            </a:r>
            <a:r>
              <a:rPr lang="zh-CN" altLang="en-US" smtClean="0">
                <a:solidFill>
                  <a:schemeClr val="accent1"/>
                </a:solidFill>
              </a:rPr>
              <a:t>确认映</a:t>
            </a:r>
            <a:r>
              <a:rPr lang="zh-CN" altLang="en-US">
                <a:solidFill>
                  <a:schemeClr val="accent1"/>
                </a:solidFill>
              </a:rPr>
              <a:t>像</a:t>
            </a:r>
            <a:r>
              <a:rPr lang="zh-CN" altLang="en-US" smtClean="0">
                <a:solidFill>
                  <a:schemeClr val="accent1"/>
                </a:solidFill>
              </a:rPr>
              <a:t>的信息，确认无误后重新映射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en-US" altLang="zh-CN" smtClean="0"/>
              <a:t>lsblk</a:t>
            </a:r>
            <a:r>
              <a:rPr lang="zh-CN" altLang="en-US" smtClean="0"/>
              <a:t>应该可查询新块设备，之后正常格式化挂载使用</a:t>
            </a:r>
            <a:endParaRPr lang="en-US" altLang="zh-CN" smtClean="0"/>
          </a:p>
          <a:p>
            <a:r>
              <a:rPr lang="zh-CN" altLang="en-US" smtClean="0"/>
              <a:t>自</a:t>
            </a:r>
            <a:r>
              <a:rPr lang="zh-CN" altLang="en-US"/>
              <a:t>动</a:t>
            </a:r>
            <a:r>
              <a:rPr lang="zh-CN" altLang="en-US" smtClean="0"/>
              <a:t>挂载（可选）</a:t>
            </a:r>
            <a:r>
              <a:rPr lang="en-US" altLang="zh-CN" smtClean="0"/>
              <a:t>*</a:t>
            </a:r>
          </a:p>
          <a:p>
            <a:pPr lvl="1"/>
            <a:r>
              <a:rPr lang="en-US" altLang="zh-CN" sz="2000" smtClean="0"/>
              <a:t>vim /etc/ceph/rbdmap</a:t>
            </a:r>
            <a:endParaRPr lang="en-US" altLang="zh-CN" smtClean="0"/>
          </a:p>
          <a:p>
            <a:pPr marL="914400" lvl="2" indent="0">
              <a:buNone/>
            </a:pP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末尾插入</a:t>
            </a:r>
            <a:r>
              <a:rPr lang="en-US" altLang="zh-CN" smtClean="0">
                <a:solidFill>
                  <a:schemeClr val="accent1"/>
                </a:solidFill>
              </a:rPr>
              <a:t>{poolName/imgName} id=admin,keyring=/etc/ceph/ceph.client.admin.keyring</a:t>
            </a:r>
          </a:p>
          <a:p>
            <a:pPr lvl="1"/>
            <a:r>
              <a:rPr lang="en-US" altLang="zh-CN" sz="2000" smtClean="0"/>
              <a:t>vim /etc/fstab</a:t>
            </a:r>
          </a:p>
          <a:p>
            <a:pPr marL="914400" lvl="2" indent="0">
              <a:buNone/>
            </a:pP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插入</a:t>
            </a:r>
            <a:r>
              <a:rPr lang="en-US" altLang="zh-CN" smtClean="0">
                <a:solidFill>
                  <a:schemeClr val="accent1"/>
                </a:solidFill>
              </a:rPr>
              <a:t>UUID={uuid} {dir} {fsType} defaults,_netdev 0 0</a:t>
            </a:r>
          </a:p>
          <a:p>
            <a:pPr lvl="1"/>
            <a:r>
              <a:rPr lang="en-US" altLang="zh-CN" sz="2000" smtClean="0"/>
              <a:t>systemctl</a:t>
            </a:r>
            <a:r>
              <a:rPr lang="zh-CN" altLang="en-US" sz="2000" smtClean="0"/>
              <a:t> </a:t>
            </a:r>
            <a:r>
              <a:rPr lang="en-US" altLang="zh-CN" sz="2000" smtClean="0"/>
              <a:t>enable rbdmap		</a:t>
            </a:r>
            <a:r>
              <a:rPr lang="en-US" altLang="zh-CN" sz="2000" smtClean="0">
                <a:solidFill>
                  <a:schemeClr val="accent1"/>
                </a:solidFill>
              </a:rPr>
              <a:t>##</a:t>
            </a:r>
            <a:r>
              <a:rPr lang="zh-CN" altLang="en-US" sz="2000" smtClean="0">
                <a:solidFill>
                  <a:schemeClr val="accent1"/>
                </a:solidFill>
              </a:rPr>
              <a:t>启用</a:t>
            </a:r>
            <a:r>
              <a:rPr lang="en-US" altLang="zh-CN" sz="2000" smtClean="0">
                <a:solidFill>
                  <a:schemeClr val="accent1"/>
                </a:solidFill>
              </a:rPr>
              <a:t>rbdmap</a:t>
            </a:r>
            <a:r>
              <a:rPr lang="zh-CN" altLang="en-US" sz="2000" smtClean="0">
                <a:solidFill>
                  <a:schemeClr val="accent1"/>
                </a:solidFill>
              </a:rPr>
              <a:t>服务：负责把</a:t>
            </a:r>
            <a:r>
              <a:rPr lang="en-US" altLang="zh-CN" sz="2000" smtClean="0">
                <a:solidFill>
                  <a:schemeClr val="accent1"/>
                </a:solidFill>
              </a:rPr>
              <a:t>RBD</a:t>
            </a:r>
            <a:r>
              <a:rPr lang="zh-CN" altLang="en-US" sz="2000" smtClean="0">
                <a:solidFill>
                  <a:schemeClr val="accent1"/>
                </a:solidFill>
              </a:rPr>
              <a:t>镜像映射为本地块设备</a:t>
            </a:r>
            <a:endParaRPr lang="en-US" altLang="zh-CN" sz="2000" smtClean="0">
              <a:solidFill>
                <a:schemeClr val="accent1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RBD</a:t>
            </a:r>
            <a:r>
              <a:rPr lang="zh-CN" altLang="en-US" smtClean="0"/>
              <a:t>业务测</a:t>
            </a:r>
            <a:r>
              <a:rPr lang="zh-CN" altLang="en-US"/>
              <a:t>试</a:t>
            </a:r>
            <a:r>
              <a:rPr lang="en-US" altLang="zh-CN"/>
              <a:t>							</a:t>
            </a:r>
            <a:r>
              <a:rPr lang="en-US" altLang="zh-CN" smtClean="0"/>
              <a:t>2/2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33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/>
              <a:t>对象存储没有目录层级结构，而是采用唯一的全局标识符（如 </a:t>
            </a:r>
            <a:r>
              <a:rPr lang="en-US" altLang="zh-CN"/>
              <a:t>bucket-name/object-key</a:t>
            </a:r>
            <a:r>
              <a:rPr lang="zh-CN" altLang="en-US"/>
              <a:t>）访问数据，数据以“对象”形式存储，每个对象包含数据、元数据和唯一标识符（如</a:t>
            </a:r>
            <a:r>
              <a:rPr lang="en-US" altLang="zh-CN"/>
              <a:t>UUID</a:t>
            </a:r>
            <a:r>
              <a:rPr lang="zh-CN" altLang="en-US"/>
              <a:t>或哈希值）</a:t>
            </a:r>
            <a:endParaRPr lang="en-US" altLang="zh-CN" smtClean="0"/>
          </a:p>
          <a:p>
            <a:r>
              <a:rPr lang="en-US" altLang="zh-CN" smtClean="0"/>
              <a:t>RGW</a:t>
            </a:r>
            <a:r>
              <a:rPr lang="zh-CN" altLang="en-US" smtClean="0"/>
              <a:t>提供</a:t>
            </a:r>
            <a:r>
              <a:rPr lang="en-US" altLang="zh-CN" smtClean="0"/>
              <a:t>RESTful API</a:t>
            </a:r>
            <a:r>
              <a:rPr lang="zh-CN" altLang="en-US" smtClean="0"/>
              <a:t>，客户端可通过</a:t>
            </a:r>
            <a:r>
              <a:rPr lang="zh-CN" altLang="en-US"/>
              <a:t>标准的 </a:t>
            </a:r>
            <a:r>
              <a:rPr lang="en-US" altLang="zh-CN"/>
              <a:t>HTTP/HTTPS </a:t>
            </a:r>
            <a:r>
              <a:rPr lang="zh-CN" altLang="en-US"/>
              <a:t>接</a:t>
            </a:r>
            <a:r>
              <a:rPr lang="zh-CN" altLang="en-US" smtClean="0"/>
              <a:t>口完成数据的增删改查操作</a:t>
            </a:r>
            <a:endParaRPr lang="en-US" altLang="zh-CN" smtClean="0"/>
          </a:p>
          <a:p>
            <a:r>
              <a:rPr lang="zh-CN" altLang="en-US" smtClean="0"/>
              <a:t>部</a:t>
            </a:r>
            <a:r>
              <a:rPr lang="zh-CN" altLang="en-US"/>
              <a:t>署</a:t>
            </a:r>
            <a:r>
              <a:rPr lang="en-US" altLang="zh-CN" smtClean="0"/>
              <a:t>RGW</a:t>
            </a:r>
            <a:r>
              <a:rPr lang="zh-CN" altLang="en-US" smtClean="0"/>
              <a:t>业务前必须先部署</a:t>
            </a:r>
            <a:r>
              <a:rPr lang="en-US" altLang="zh-CN" smtClean="0"/>
              <a:t>radosgw</a:t>
            </a:r>
            <a:r>
              <a:rPr lang="zh-CN" altLang="en-US" smtClean="0"/>
              <a:t>服务；选择合适的节点，执行以下命令：</a:t>
            </a:r>
            <a:endParaRPr lang="en-US" altLang="zh-CN" smtClean="0"/>
          </a:p>
          <a:p>
            <a:pPr lvl="1"/>
            <a:r>
              <a:rPr lang="en-US" altLang="zh-CN"/>
              <a:t>yum install -y ceph-radosgw		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安装</a:t>
            </a:r>
            <a:r>
              <a:rPr lang="en-US" altLang="zh-CN">
                <a:solidFill>
                  <a:schemeClr val="accent1"/>
                </a:solidFill>
              </a:rPr>
              <a:t>rgw</a:t>
            </a:r>
            <a:r>
              <a:rPr lang="zh-CN" altLang="en-US">
                <a:solidFill>
                  <a:schemeClr val="accent1"/>
                </a:solidFill>
              </a:rPr>
              <a:t>，用于对象存储服务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r>
              <a:rPr lang="en-US" altLang="zh-CN" smtClean="0"/>
              <a:t>ceph-deploy [--overwrite-conf] </a:t>
            </a:r>
            <a:r>
              <a:rPr lang="en-US" altLang="zh-CN"/>
              <a:t>rgw create </a:t>
            </a:r>
            <a:r>
              <a:rPr lang="en-US" altLang="zh-CN" smtClean="0"/>
              <a:t>{hostname}</a:t>
            </a:r>
            <a:r>
              <a:rPr lang="en-US" altLang="zh-CN"/>
              <a:t>	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在</a:t>
            </a:r>
            <a:r>
              <a:rPr lang="zh-CN" altLang="en-US">
                <a:solidFill>
                  <a:schemeClr val="accent2"/>
                </a:solidFill>
              </a:rPr>
              <a:t>主节</a:t>
            </a:r>
            <a:r>
              <a:rPr lang="zh-CN" altLang="en-US" smtClean="0">
                <a:solidFill>
                  <a:schemeClr val="accent2"/>
                </a:solidFill>
              </a:rPr>
              <a:t>点</a:t>
            </a:r>
            <a:r>
              <a:rPr lang="zh-CN" altLang="en-US" smtClean="0">
                <a:solidFill>
                  <a:schemeClr val="accent1"/>
                </a:solidFill>
              </a:rPr>
              <a:t>操作，填写安装</a:t>
            </a:r>
            <a:r>
              <a:rPr lang="zh-CN" altLang="en-US">
                <a:solidFill>
                  <a:schemeClr val="accent1"/>
                </a:solidFill>
              </a:rPr>
              <a:t>了</a:t>
            </a:r>
            <a:r>
              <a:rPr lang="en-US" altLang="zh-CN" smtClean="0">
                <a:solidFill>
                  <a:schemeClr val="accent1"/>
                </a:solidFill>
              </a:rPr>
              <a:t>rgw</a:t>
            </a:r>
            <a:r>
              <a:rPr lang="zh-CN" altLang="en-US" smtClean="0">
                <a:solidFill>
                  <a:schemeClr val="accent1"/>
                </a:solidFill>
              </a:rPr>
              <a:t>的主</a:t>
            </a:r>
            <a:r>
              <a:rPr lang="zh-CN" altLang="en-US">
                <a:solidFill>
                  <a:schemeClr val="accent1"/>
                </a:solidFill>
              </a:rPr>
              <a:t>机</a:t>
            </a:r>
            <a:r>
              <a:rPr lang="zh-CN" altLang="en-US" smtClean="0">
                <a:solidFill>
                  <a:schemeClr val="accent1"/>
                </a:solidFill>
              </a:rPr>
              <a:t>名；可选项</a:t>
            </a:r>
            <a:r>
              <a:rPr lang="en-US" altLang="zh-CN" smtClean="0">
                <a:solidFill>
                  <a:schemeClr val="accent1"/>
                </a:solidFill>
              </a:rPr>
              <a:t>--overwrite-conf</a:t>
            </a:r>
            <a:r>
              <a:rPr lang="zh-CN" altLang="en-US" smtClean="0">
                <a:solidFill>
                  <a:schemeClr val="accent1"/>
                </a:solidFill>
              </a:rPr>
              <a:t>：覆盖式生成新的配置文件</a:t>
            </a:r>
            <a:endParaRPr lang="en-US" altLang="zh-CN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若节点是新部署的，则需要复制集群配置文件</a:t>
            </a:r>
            <a:endParaRPr lang="en-US" altLang="zh-CN" smtClean="0"/>
          </a:p>
          <a:p>
            <a:pPr lvl="1"/>
            <a:r>
              <a:rPr lang="en-US" altLang="zh-CN" smtClean="0"/>
              <a:t>scp </a:t>
            </a:r>
            <a:r>
              <a:rPr lang="en-US" altLang="zh-CN"/>
              <a:t>-p /etc/ceph/ceph.conf /etc/ceph/ceph.client.admin.keyring </a:t>
            </a:r>
            <a:r>
              <a:rPr lang="en-US" altLang="zh-CN" smtClean="0"/>
              <a:t>{IP}:/</a:t>
            </a:r>
            <a:r>
              <a:rPr lang="en-US" altLang="zh-CN"/>
              <a:t>etc/ceph/	</a:t>
            </a:r>
            <a:r>
              <a:rPr lang="en-US" altLang="zh-CN">
                <a:solidFill>
                  <a:schemeClr val="accent1"/>
                </a:solidFill>
              </a:rPr>
              <a:t> ##</a:t>
            </a:r>
            <a:r>
              <a:rPr lang="zh-CN" altLang="en-US" smtClean="0">
                <a:solidFill>
                  <a:schemeClr val="accent1"/>
                </a:solidFill>
              </a:rPr>
              <a:t>在</a:t>
            </a:r>
            <a:r>
              <a:rPr lang="zh-CN" altLang="en-US">
                <a:solidFill>
                  <a:schemeClr val="accent2"/>
                </a:solidFill>
              </a:rPr>
              <a:t>主节点</a:t>
            </a:r>
            <a:r>
              <a:rPr lang="zh-CN" altLang="en-US">
                <a:solidFill>
                  <a:schemeClr val="accent1"/>
                </a:solidFill>
              </a:rPr>
              <a:t>操作，</a:t>
            </a:r>
            <a:r>
              <a:rPr lang="zh-CN" altLang="en-US" smtClean="0">
                <a:solidFill>
                  <a:schemeClr val="accent1"/>
                </a:solidFill>
              </a:rPr>
              <a:t>复制集群配置文件到</a:t>
            </a:r>
            <a:r>
              <a:rPr lang="en-US" altLang="zh-CN" smtClean="0">
                <a:solidFill>
                  <a:schemeClr val="accent1"/>
                </a:solidFill>
              </a:rPr>
              <a:t>rgw</a:t>
            </a:r>
            <a:r>
              <a:rPr lang="zh-CN" altLang="en-US" smtClean="0">
                <a:solidFill>
                  <a:schemeClr val="accent1"/>
                </a:solidFill>
              </a:rPr>
              <a:t>节点，</a:t>
            </a:r>
            <a:r>
              <a:rPr lang="en-US" altLang="zh-CN" smtClean="0">
                <a:solidFill>
                  <a:schemeClr val="accent1"/>
                </a:solidFill>
              </a:rPr>
              <a:t>IP</a:t>
            </a:r>
            <a:r>
              <a:rPr lang="zh-CN" altLang="en-US" smtClean="0">
                <a:solidFill>
                  <a:schemeClr val="accent1"/>
                </a:solidFill>
              </a:rPr>
              <a:t>可替</a:t>
            </a:r>
            <a:r>
              <a:rPr lang="zh-CN" altLang="en-US">
                <a:solidFill>
                  <a:schemeClr val="accent1"/>
                </a:solidFill>
              </a:rPr>
              <a:t>换</a:t>
            </a:r>
            <a:r>
              <a:rPr lang="zh-CN" altLang="en-US" smtClean="0">
                <a:solidFill>
                  <a:schemeClr val="accent1"/>
                </a:solidFill>
              </a:rPr>
              <a:t>为主</a:t>
            </a:r>
            <a:r>
              <a:rPr lang="zh-CN" altLang="en-US">
                <a:solidFill>
                  <a:schemeClr val="accent1"/>
                </a:solidFill>
              </a:rPr>
              <a:t>机</a:t>
            </a:r>
            <a:r>
              <a:rPr lang="zh-CN" altLang="en-US" smtClean="0">
                <a:solidFill>
                  <a:schemeClr val="accent1"/>
                </a:solidFill>
              </a:rPr>
              <a:t>名</a:t>
            </a:r>
            <a:endParaRPr lang="zh-CN" altLang="en-US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完成</a:t>
            </a:r>
            <a:r>
              <a:rPr lang="zh-CN" altLang="en-US" smtClean="0"/>
              <a:t>后</a:t>
            </a:r>
            <a:r>
              <a:rPr lang="zh-CN" altLang="en-US"/>
              <a:t>可</a:t>
            </a:r>
            <a:r>
              <a:rPr lang="zh-CN" altLang="en-US" smtClean="0"/>
              <a:t>在</a:t>
            </a:r>
            <a:r>
              <a:rPr lang="en-US" altLang="zh-CN" smtClean="0"/>
              <a:t>mon</a:t>
            </a:r>
            <a:r>
              <a:rPr lang="zh-CN" altLang="en-US" smtClean="0"/>
              <a:t>节点输</a:t>
            </a:r>
            <a:r>
              <a:rPr lang="zh-CN" altLang="en-US"/>
              <a:t>入</a:t>
            </a:r>
            <a:r>
              <a:rPr lang="en-US" altLang="zh-CN"/>
              <a:t>ceph -s</a:t>
            </a:r>
            <a:r>
              <a:rPr lang="zh-CN" altLang="en-US"/>
              <a:t>查询集群状</a:t>
            </a:r>
            <a:r>
              <a:rPr lang="zh-CN" altLang="en-US" smtClean="0"/>
              <a:t>态；也可在</a:t>
            </a:r>
            <a:r>
              <a:rPr lang="en-US" altLang="zh-CN" smtClean="0"/>
              <a:t>rgw</a:t>
            </a:r>
            <a:r>
              <a:rPr lang="zh-CN" altLang="en-US" smtClean="0"/>
              <a:t>节点查找带</a:t>
            </a:r>
            <a:r>
              <a:rPr lang="en-US" altLang="zh-CN" smtClean="0"/>
              <a:t>radosgw</a:t>
            </a:r>
            <a:r>
              <a:rPr lang="zh-CN" altLang="en-US" smtClean="0"/>
              <a:t>关键字的进程和其侦听的端口，访问</a:t>
            </a:r>
            <a:r>
              <a:rPr lang="en-US" altLang="zh-CN" smtClean="0"/>
              <a:t>rgw</a:t>
            </a:r>
            <a:r>
              <a:rPr lang="zh-CN" altLang="en-US" smtClean="0"/>
              <a:t>节点的该端口能得到对象存储</a:t>
            </a:r>
            <a:r>
              <a:rPr lang="en-US" altLang="zh-CN" smtClean="0"/>
              <a:t>API</a:t>
            </a:r>
            <a:r>
              <a:rPr lang="zh-CN" altLang="en-US" smtClean="0"/>
              <a:t>相关的</a:t>
            </a:r>
            <a:r>
              <a:rPr lang="en-US" altLang="zh-CN" smtClean="0"/>
              <a:t>xml</a:t>
            </a:r>
            <a:r>
              <a:rPr lang="zh-CN" altLang="en-US" smtClean="0"/>
              <a:t>配置信息*</a:t>
            </a:r>
          </a:p>
          <a:p>
            <a:pPr lvl="1"/>
            <a:r>
              <a:rPr lang="zh-CN" altLang="en-US" smtClean="0"/>
              <a:t>生产环境建议至少部署 </a:t>
            </a:r>
            <a:r>
              <a:rPr lang="en-US" altLang="zh-CN" smtClean="0"/>
              <a:t>3 </a:t>
            </a:r>
            <a:r>
              <a:rPr lang="zh-CN" altLang="en-US" smtClean="0"/>
              <a:t>个 </a:t>
            </a:r>
            <a:r>
              <a:rPr lang="en-US" altLang="zh-CN" smtClean="0"/>
              <a:t>RGW</a:t>
            </a:r>
            <a:r>
              <a:rPr lang="zh-CN" altLang="en-US" smtClean="0"/>
              <a:t>，并通过负载均衡器（如 </a:t>
            </a:r>
            <a:r>
              <a:rPr lang="en-US" altLang="zh-CN" smtClean="0"/>
              <a:t>Nginx</a:t>
            </a:r>
            <a:r>
              <a:rPr lang="zh-CN" altLang="en-US" smtClean="0"/>
              <a:t>、</a:t>
            </a:r>
            <a:r>
              <a:rPr lang="en-US" altLang="zh-CN" smtClean="0"/>
              <a:t>HAProxy</a:t>
            </a:r>
            <a:r>
              <a:rPr lang="zh-CN" altLang="en-US" smtClean="0"/>
              <a:t>）对外提供服务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RGW</a:t>
            </a:r>
            <a:r>
              <a:rPr lang="zh-CN" altLang="en-US" smtClean="0"/>
              <a:t>业务测试</a:t>
            </a:r>
            <a:r>
              <a:rPr lang="en-US" altLang="zh-CN"/>
              <a:t>							</a:t>
            </a:r>
            <a:r>
              <a:rPr lang="en-US" altLang="zh-CN" smtClean="0"/>
              <a:t>1/3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37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 smtClean="0"/>
              <a:t>主节点创</a:t>
            </a:r>
            <a:r>
              <a:rPr lang="zh-CN" altLang="en-US"/>
              <a:t>建 </a:t>
            </a:r>
            <a:r>
              <a:rPr lang="en-US" altLang="zh-CN"/>
              <a:t>RADOSGW </a:t>
            </a:r>
            <a:r>
              <a:rPr lang="zh-CN" altLang="en-US"/>
              <a:t>用户</a:t>
            </a:r>
          </a:p>
          <a:p>
            <a:pPr lvl="1"/>
            <a:r>
              <a:rPr lang="en-US" altLang="zh-CN" smtClean="0"/>
              <a:t>radosgw-admin </a:t>
            </a:r>
            <a:r>
              <a:rPr lang="en-US" altLang="zh-CN"/>
              <a:t>user create --uid="testuser" --display-name="Test User"</a:t>
            </a:r>
          </a:p>
          <a:p>
            <a:pPr marL="914400" lvl="2" indent="0">
              <a:buNone/>
            </a:pPr>
            <a:r>
              <a:rPr lang="en-US" altLang="zh-CN" sz="1600" smtClean="0"/>
              <a:t># </a:t>
            </a:r>
            <a:r>
              <a:rPr lang="zh-CN" altLang="en-US" sz="1600" smtClean="0"/>
              <a:t>记录</a:t>
            </a:r>
            <a:r>
              <a:rPr lang="zh-CN" altLang="en-US" sz="1600"/>
              <a:t>输出结果</a:t>
            </a:r>
            <a:r>
              <a:rPr lang="zh-CN" altLang="en-US" sz="1600" smtClean="0"/>
              <a:t>中的</a:t>
            </a:r>
            <a:r>
              <a:rPr lang="en-US" altLang="zh-CN" sz="1600" smtClean="0"/>
              <a:t>`</a:t>
            </a:r>
            <a:r>
              <a:rPr lang="en-US" altLang="zh-CN" sz="1600"/>
              <a:t>access_key` </a:t>
            </a:r>
            <a:r>
              <a:rPr lang="zh-CN" altLang="en-US" sz="1600"/>
              <a:t>和 </a:t>
            </a:r>
            <a:r>
              <a:rPr lang="en-US" altLang="zh-CN" sz="1600"/>
              <a:t>`secret_key`</a:t>
            </a:r>
            <a:r>
              <a:rPr lang="zh-CN" altLang="en-US" sz="1600"/>
              <a:t>：</a:t>
            </a:r>
          </a:p>
          <a:p>
            <a:pPr marL="914400" lvl="2" indent="0">
              <a:buNone/>
            </a:pPr>
            <a:r>
              <a:rPr lang="en-US" altLang="zh-CN" sz="1600"/>
              <a:t># {</a:t>
            </a:r>
          </a:p>
          <a:p>
            <a:pPr marL="914400" lvl="2" indent="0">
              <a:buNone/>
            </a:pPr>
            <a:r>
              <a:rPr lang="en-US" altLang="zh-CN" sz="1600"/>
              <a:t>#     "user_id": "testuser",</a:t>
            </a:r>
          </a:p>
          <a:p>
            <a:pPr marL="914400" lvl="2" indent="0">
              <a:buNone/>
            </a:pPr>
            <a:r>
              <a:rPr lang="en-US" altLang="zh-CN" sz="1600"/>
              <a:t>#     "access_key": "ABCDEFGHIJKLMNOPQRST",</a:t>
            </a:r>
          </a:p>
          <a:p>
            <a:pPr marL="914400" lvl="2" indent="0">
              <a:buNone/>
            </a:pPr>
            <a:r>
              <a:rPr lang="en-US" altLang="zh-CN" sz="1600"/>
              <a:t>#     "secret_key": "abcdefghijklmnopqrstuvwxyz0123456789ABCD"</a:t>
            </a:r>
          </a:p>
          <a:p>
            <a:pPr marL="914400" lvl="2" indent="0">
              <a:buNone/>
            </a:pPr>
            <a:r>
              <a:rPr lang="en-US" altLang="zh-CN" sz="1600"/>
              <a:t># </a:t>
            </a:r>
            <a:r>
              <a:rPr lang="en-US" altLang="zh-CN" sz="1600" smtClean="0"/>
              <a:t>}</a:t>
            </a:r>
          </a:p>
          <a:p>
            <a:r>
              <a:rPr lang="zh-CN" altLang="en-US" smtClean="0"/>
              <a:t>客户端安装和配置</a:t>
            </a:r>
            <a:r>
              <a:rPr lang="en-US" altLang="zh-CN" smtClean="0"/>
              <a:t>awscli</a:t>
            </a:r>
            <a:r>
              <a:rPr lang="zh-CN" altLang="en-US" smtClean="0"/>
              <a:t>：</a:t>
            </a:r>
            <a:endParaRPr lang="en-US" altLang="zh-CN"/>
          </a:p>
          <a:p>
            <a:pPr lvl="1"/>
            <a:r>
              <a:rPr lang="en-US" altLang="zh-CN"/>
              <a:t>yum install awscli			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安装</a:t>
            </a:r>
            <a:r>
              <a:rPr lang="en-US" altLang="zh-CN">
                <a:solidFill>
                  <a:schemeClr val="accent1"/>
                </a:solidFill>
              </a:rPr>
              <a:t>awscli</a:t>
            </a:r>
            <a:r>
              <a:rPr lang="zh-CN" altLang="en-US">
                <a:solidFill>
                  <a:schemeClr val="accent1"/>
                </a:solidFill>
              </a:rPr>
              <a:t>，用于访问</a:t>
            </a:r>
            <a:r>
              <a:rPr lang="en-US" altLang="zh-CN">
                <a:solidFill>
                  <a:schemeClr val="accent1"/>
                </a:solidFill>
              </a:rPr>
              <a:t>S3 API</a:t>
            </a:r>
          </a:p>
          <a:p>
            <a:pPr lvl="1"/>
            <a:r>
              <a:rPr lang="en-US" altLang="zh-CN"/>
              <a:t>aws –version					</a:t>
            </a:r>
            <a:r>
              <a:rPr lang="en-US" altLang="zh-CN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查询</a:t>
            </a:r>
            <a:r>
              <a:rPr lang="en-US" altLang="zh-CN">
                <a:solidFill>
                  <a:schemeClr val="accent1"/>
                </a:solidFill>
              </a:rPr>
              <a:t>awscli</a:t>
            </a:r>
            <a:r>
              <a:rPr lang="zh-CN" altLang="en-US">
                <a:solidFill>
                  <a:schemeClr val="accent1"/>
                </a:solidFill>
              </a:rPr>
              <a:t>版本，验证是否可用</a:t>
            </a:r>
            <a:endParaRPr lang="en-US" altLang="zh-CN"/>
          </a:p>
          <a:p>
            <a:pPr lvl="1"/>
            <a:r>
              <a:rPr lang="en-US" altLang="zh-CN"/>
              <a:t>aws configure set aws_access_key_id &lt;access_key</a:t>
            </a:r>
            <a:r>
              <a:rPr lang="en-US" altLang="zh-CN" smtClean="0"/>
              <a:t>&gt;	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配置</a:t>
            </a:r>
            <a:r>
              <a:rPr lang="zh-CN" altLang="en-US">
                <a:solidFill>
                  <a:schemeClr val="accent1"/>
                </a:solidFill>
              </a:rPr>
              <a:t>密</a:t>
            </a:r>
            <a:r>
              <a:rPr lang="zh-CN" altLang="en-US" smtClean="0">
                <a:solidFill>
                  <a:schemeClr val="accent1"/>
                </a:solidFill>
              </a:rPr>
              <a:t>钥</a:t>
            </a:r>
            <a:r>
              <a:rPr lang="en-US" altLang="zh-CN" smtClean="0">
                <a:solidFill>
                  <a:schemeClr val="accent1"/>
                </a:solidFill>
              </a:rPr>
              <a:t>ID</a:t>
            </a:r>
            <a:r>
              <a:rPr lang="zh-CN" altLang="en-US" smtClean="0">
                <a:solidFill>
                  <a:schemeClr val="accent1"/>
                </a:solidFill>
              </a:rPr>
              <a:t>（必填）</a:t>
            </a:r>
            <a:endParaRPr lang="en-US" altLang="zh-CN"/>
          </a:p>
          <a:p>
            <a:pPr lvl="1"/>
            <a:r>
              <a:rPr lang="en-US" altLang="zh-CN"/>
              <a:t>aws configure set aws_secret_access_key &lt;secret_key</a:t>
            </a:r>
            <a:r>
              <a:rPr lang="en-US" altLang="zh-CN" smtClean="0"/>
              <a:t>&gt;	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配置密钥</a:t>
            </a:r>
            <a:r>
              <a:rPr lang="zh-CN" altLang="en-US">
                <a:solidFill>
                  <a:schemeClr val="accent1"/>
                </a:solidFill>
              </a:rPr>
              <a:t>（必填）</a:t>
            </a:r>
            <a:endParaRPr lang="en-US" altLang="zh-CN"/>
          </a:p>
          <a:p>
            <a:pPr lvl="1"/>
            <a:r>
              <a:rPr lang="en-US" altLang="zh-CN"/>
              <a:t>aws configure set default.region us-east-1</a:t>
            </a:r>
            <a:r>
              <a:rPr lang="en-US" altLang="zh-CN" smtClean="0"/>
              <a:t>		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配置默认区域名称</a:t>
            </a:r>
            <a:endParaRPr lang="en-US" altLang="zh-CN"/>
          </a:p>
          <a:p>
            <a:pPr lvl="1"/>
            <a:r>
              <a:rPr lang="en-US" altLang="zh-CN"/>
              <a:t>aws configure set </a:t>
            </a:r>
            <a:r>
              <a:rPr lang="en-US" altLang="zh-CN" smtClean="0"/>
              <a:t>default.output_format json		</a:t>
            </a:r>
            <a:r>
              <a:rPr lang="en-US" altLang="zh-CN">
                <a:solidFill>
                  <a:schemeClr val="accent1"/>
                </a:solidFill>
              </a:rPr>
              <a:t> 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配置默认输出格式</a:t>
            </a:r>
            <a:endParaRPr lang="en-US" altLang="zh-CN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zh-CN" altLang="en-US" smtClean="0"/>
              <a:t>也可以直接输入</a:t>
            </a:r>
            <a:r>
              <a:rPr lang="en-US" altLang="zh-CN" smtClean="0"/>
              <a:t>aws configure</a:t>
            </a:r>
            <a:r>
              <a:rPr lang="zh-CN" altLang="en-US" smtClean="0"/>
              <a:t>命令，交互式地输入以上信息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RGW</a:t>
            </a:r>
            <a:r>
              <a:rPr lang="zh-CN" altLang="en-US" smtClean="0"/>
              <a:t>业务测试</a:t>
            </a:r>
            <a:r>
              <a:rPr lang="en-US" altLang="zh-CN"/>
              <a:t>							</a:t>
            </a:r>
            <a:r>
              <a:rPr lang="en-US" altLang="zh-CN" smtClean="0"/>
              <a:t>2/3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43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使用 </a:t>
            </a:r>
            <a:r>
              <a:rPr lang="en-US" altLang="zh-CN"/>
              <a:t>awscli </a:t>
            </a:r>
            <a:r>
              <a:rPr lang="zh-CN" altLang="en-US"/>
              <a:t>测试 </a:t>
            </a:r>
            <a:r>
              <a:rPr lang="en-US" altLang="zh-CN"/>
              <a:t>S3 </a:t>
            </a:r>
            <a:r>
              <a:rPr lang="zh-CN" altLang="en-US"/>
              <a:t>接口</a:t>
            </a:r>
            <a:endParaRPr lang="en-US" altLang="zh-CN" smtClean="0"/>
          </a:p>
          <a:p>
            <a:pPr lvl="1"/>
            <a:r>
              <a:rPr lang="en-US" altLang="zh-CN" smtClean="0"/>
              <a:t>export </a:t>
            </a:r>
            <a:r>
              <a:rPr lang="en-US" altLang="zh-CN"/>
              <a:t>ENDPOINT=http</a:t>
            </a:r>
            <a:r>
              <a:rPr lang="en-US" altLang="zh-CN" smtClean="0"/>
              <a:t>://</a:t>
            </a:r>
            <a:r>
              <a:rPr lang="en-US" altLang="zh-CN" smtClean="0">
                <a:solidFill>
                  <a:schemeClr val="accent2"/>
                </a:solidFill>
              </a:rPr>
              <a:t>{RGW</a:t>
            </a:r>
            <a:r>
              <a:rPr lang="zh-CN" altLang="en-US">
                <a:solidFill>
                  <a:schemeClr val="accent2"/>
                </a:solidFill>
              </a:rPr>
              <a:t>节点</a:t>
            </a:r>
            <a:r>
              <a:rPr lang="en-US" altLang="zh-CN" smtClean="0">
                <a:solidFill>
                  <a:schemeClr val="accent2"/>
                </a:solidFill>
              </a:rPr>
              <a:t>IP}</a:t>
            </a:r>
            <a:r>
              <a:rPr lang="en-US" altLang="zh-CN" smtClean="0"/>
              <a:t>:7480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设置环境变量</a:t>
            </a:r>
            <a:endParaRPr lang="en-US" altLang="zh-CN"/>
          </a:p>
          <a:p>
            <a:pPr lvl="1"/>
            <a:r>
              <a:rPr lang="en-US" altLang="zh-CN" smtClean="0"/>
              <a:t>aws </a:t>
            </a:r>
            <a:r>
              <a:rPr lang="en-US" altLang="zh-CN"/>
              <a:t>--endpoint-url $ENDPOINT s3 mb s3</a:t>
            </a:r>
            <a:r>
              <a:rPr lang="en-US" altLang="zh-CN" smtClean="0"/>
              <a:t>://</a:t>
            </a:r>
            <a:r>
              <a:rPr lang="en-US" altLang="zh-CN" smtClean="0">
                <a:solidFill>
                  <a:schemeClr val="accent2"/>
                </a:solidFill>
              </a:rPr>
              <a:t>{$BUCKET}</a:t>
            </a:r>
            <a:r>
              <a:rPr lang="en-US" altLang="zh-CN" smtClean="0"/>
              <a:t>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创建 </a:t>
            </a:r>
            <a:r>
              <a:rPr lang="en-US" altLang="zh-CN">
                <a:solidFill>
                  <a:schemeClr val="accent1"/>
                </a:solidFill>
              </a:rPr>
              <a:t>Bucket</a:t>
            </a:r>
            <a:endParaRPr lang="en-US" altLang="zh-CN"/>
          </a:p>
          <a:p>
            <a:pPr lvl="1"/>
            <a:r>
              <a:rPr lang="en-US" altLang="zh-CN" smtClean="0"/>
              <a:t>echo 'Hello </a:t>
            </a:r>
            <a:r>
              <a:rPr lang="en-US" altLang="zh-CN"/>
              <a:t>Ceph RGW</a:t>
            </a:r>
            <a:r>
              <a:rPr lang="en-US" altLang="zh-CN" smtClean="0"/>
              <a:t>!' </a:t>
            </a:r>
            <a:r>
              <a:rPr lang="en-US" altLang="zh-CN"/>
              <a:t>&gt; </a:t>
            </a:r>
            <a:r>
              <a:rPr lang="en-US" altLang="zh-CN" smtClean="0"/>
              <a:t>test.txt</a:t>
            </a:r>
            <a:endParaRPr lang="en-US" altLang="zh-CN"/>
          </a:p>
          <a:p>
            <a:pPr lvl="1"/>
            <a:r>
              <a:rPr lang="en-US" altLang="zh-CN"/>
              <a:t>aws --endpoint-url $ENDPOINT s3 cp test.txt s3</a:t>
            </a:r>
            <a:r>
              <a:rPr lang="en-US" altLang="zh-CN" smtClean="0"/>
              <a:t>://</a:t>
            </a:r>
            <a:r>
              <a:rPr lang="en-US" altLang="zh-CN" smtClean="0">
                <a:solidFill>
                  <a:schemeClr val="accent2"/>
                </a:solidFill>
              </a:rPr>
              <a:t>{$BUCKET}</a:t>
            </a:r>
            <a:r>
              <a:rPr lang="en-US" altLang="zh-CN" smtClean="0"/>
              <a:t>/</a:t>
            </a:r>
            <a:r>
              <a:rPr lang="en-US" altLang="zh-CN"/>
              <a:t>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上传文件</a:t>
            </a:r>
            <a:endParaRPr lang="en-US" altLang="zh-CN"/>
          </a:p>
          <a:p>
            <a:pPr lvl="1"/>
            <a:r>
              <a:rPr lang="en-US" altLang="zh-CN" smtClean="0"/>
              <a:t>aws </a:t>
            </a:r>
            <a:r>
              <a:rPr lang="en-US" altLang="zh-CN"/>
              <a:t>--endpoint-url $ENDPOINT s3 ls s3</a:t>
            </a:r>
            <a:r>
              <a:rPr lang="en-US" altLang="zh-CN" smtClean="0"/>
              <a:t>://</a:t>
            </a:r>
            <a:r>
              <a:rPr lang="en-US" altLang="zh-CN" smtClean="0">
                <a:solidFill>
                  <a:schemeClr val="accent2"/>
                </a:solidFill>
              </a:rPr>
              <a:t>{$BUCKET}</a:t>
            </a:r>
            <a:r>
              <a:rPr lang="en-US" altLang="zh-CN" smtClean="0"/>
              <a:t>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列</a:t>
            </a:r>
            <a:r>
              <a:rPr lang="zh-CN" altLang="en-US">
                <a:solidFill>
                  <a:schemeClr val="accent1"/>
                </a:solidFill>
              </a:rPr>
              <a:t>出文件</a:t>
            </a:r>
          </a:p>
          <a:p>
            <a:pPr lvl="1"/>
            <a:r>
              <a:rPr lang="en-US" altLang="zh-CN"/>
              <a:t>aws --endpoint-url $ENDPOINT s3 cp s3://</a:t>
            </a:r>
            <a:r>
              <a:rPr lang="en-US" altLang="zh-CN">
                <a:solidFill>
                  <a:schemeClr val="accent2"/>
                </a:solidFill>
              </a:rPr>
              <a:t>{$BUCKET}</a:t>
            </a:r>
            <a:r>
              <a:rPr lang="en-US" altLang="zh-CN"/>
              <a:t>/test.txt ./123.txt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下载文件</a:t>
            </a:r>
            <a:endParaRPr lang="en-US" altLang="zh-CN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如果 </a:t>
            </a:r>
            <a:r>
              <a:rPr lang="en-US" altLang="zh-CN"/>
              <a:t>Bucket </a:t>
            </a:r>
            <a:r>
              <a:rPr lang="zh-CN" altLang="en-US"/>
              <a:t>是公共可读的，可直接用浏览器或 </a:t>
            </a:r>
            <a:r>
              <a:rPr lang="en-US" altLang="zh-CN"/>
              <a:t>curl </a:t>
            </a:r>
            <a:r>
              <a:rPr lang="zh-CN" altLang="en-US"/>
              <a:t>访问，如</a:t>
            </a:r>
            <a:r>
              <a:rPr lang="zh-CN" altLang="en-US" smtClean="0"/>
              <a:t>：</a:t>
            </a:r>
            <a:endParaRPr lang="en-US" altLang="zh-CN" smtClean="0"/>
          </a:p>
          <a:p>
            <a:pPr lvl="1"/>
            <a:r>
              <a:rPr lang="en-US" altLang="zh-CN" smtClean="0"/>
              <a:t>curl http://</a:t>
            </a:r>
            <a:r>
              <a:rPr lang="en-US" altLang="zh-CN" smtClean="0">
                <a:solidFill>
                  <a:schemeClr val="accent2"/>
                </a:solidFill>
              </a:rPr>
              <a:t>{RGW</a:t>
            </a:r>
            <a:r>
              <a:rPr lang="zh-CN" altLang="en-US" smtClean="0">
                <a:solidFill>
                  <a:schemeClr val="accent2"/>
                </a:solidFill>
              </a:rPr>
              <a:t>节点</a:t>
            </a:r>
            <a:r>
              <a:rPr lang="en-US" altLang="zh-CN" smtClean="0">
                <a:solidFill>
                  <a:schemeClr val="accent2"/>
                </a:solidFill>
              </a:rPr>
              <a:t>IP}</a:t>
            </a:r>
            <a:r>
              <a:rPr lang="en-US" altLang="zh-CN" smtClean="0"/>
              <a:t>:7480/</a:t>
            </a:r>
            <a:r>
              <a:rPr lang="en-US" altLang="zh-CN" smtClean="0">
                <a:solidFill>
                  <a:schemeClr val="accent2"/>
                </a:solidFill>
              </a:rPr>
              <a:t>{$</a:t>
            </a:r>
            <a:r>
              <a:rPr lang="en-US" altLang="zh-CN">
                <a:solidFill>
                  <a:schemeClr val="accent2"/>
                </a:solidFill>
              </a:rPr>
              <a:t>BUCKET}</a:t>
            </a:r>
            <a:r>
              <a:rPr lang="en-US" altLang="zh-CN"/>
              <a:t>/</a:t>
            </a:r>
            <a:r>
              <a:rPr lang="en-US" altLang="zh-CN" smtClean="0"/>
              <a:t>test.txt</a:t>
            </a:r>
          </a:p>
          <a:p>
            <a:pPr marL="457200" lvl="1" indent="0">
              <a:buNone/>
            </a:pPr>
            <a:r>
              <a:rPr lang="zh-CN" altLang="en-US"/>
              <a:t>设置</a:t>
            </a:r>
            <a:r>
              <a:rPr lang="en-US" altLang="zh-CN"/>
              <a:t>Bucket</a:t>
            </a:r>
            <a:r>
              <a:rPr lang="zh-CN" altLang="en-US"/>
              <a:t>为公共可读</a:t>
            </a:r>
            <a:endParaRPr lang="en-US" altLang="zh-CN"/>
          </a:p>
          <a:p>
            <a:pPr lvl="1"/>
            <a:r>
              <a:rPr lang="en-US" altLang="zh-CN"/>
              <a:t>aws --endpoint-url $ENDPOINT</a:t>
            </a:r>
            <a:r>
              <a:rPr lang="en-US" altLang="zh-CN" smtClean="0"/>
              <a:t> </a:t>
            </a:r>
            <a:r>
              <a:rPr lang="en-US" altLang="zh-CN"/>
              <a:t>s3api put-bucket-acl \</a:t>
            </a:r>
          </a:p>
          <a:p>
            <a:pPr lvl="1"/>
            <a:r>
              <a:rPr lang="en-US" altLang="zh-CN"/>
              <a:t>  --bucket </a:t>
            </a:r>
            <a:r>
              <a:rPr lang="en-US" altLang="zh-CN">
                <a:solidFill>
                  <a:schemeClr val="accent2"/>
                </a:solidFill>
              </a:rPr>
              <a:t>{$BUCKET</a:t>
            </a:r>
            <a:r>
              <a:rPr lang="en-US" altLang="zh-CN" smtClean="0">
                <a:solidFill>
                  <a:schemeClr val="accent2"/>
                </a:solidFill>
              </a:rPr>
              <a:t>}</a:t>
            </a:r>
            <a:r>
              <a:rPr lang="en-US" altLang="zh-CN" smtClean="0"/>
              <a:t> </a:t>
            </a:r>
            <a:r>
              <a:rPr lang="en-US" altLang="zh-CN"/>
              <a:t>\</a:t>
            </a:r>
          </a:p>
          <a:p>
            <a:pPr lvl="1"/>
            <a:r>
              <a:rPr lang="en-US" altLang="zh-CN"/>
              <a:t>  --acl </a:t>
            </a:r>
            <a:r>
              <a:rPr lang="en-US" altLang="zh-CN" smtClean="0"/>
              <a:t>public-read</a:t>
            </a:r>
          </a:p>
          <a:p>
            <a:pPr marL="457200" lvl="1" indent="0">
              <a:buNone/>
            </a:pPr>
            <a:r>
              <a:rPr lang="zh-CN" altLang="en-US" smtClean="0"/>
              <a:t>设</a:t>
            </a:r>
            <a:r>
              <a:rPr lang="zh-CN" altLang="en-US"/>
              <a:t>置单个</a:t>
            </a:r>
            <a:r>
              <a:rPr lang="en-US" altLang="zh-CN"/>
              <a:t>Object</a:t>
            </a:r>
            <a:r>
              <a:rPr lang="zh-CN" altLang="en-US"/>
              <a:t>为公共可</a:t>
            </a:r>
            <a:r>
              <a:rPr lang="zh-CN" altLang="en-US" smtClean="0"/>
              <a:t>读</a:t>
            </a:r>
            <a:endParaRPr lang="en-US" altLang="zh-CN" smtClean="0"/>
          </a:p>
          <a:p>
            <a:pPr lvl="1"/>
            <a:r>
              <a:rPr lang="en-US" altLang="zh-CN" smtClean="0"/>
              <a:t>aws </a:t>
            </a:r>
            <a:r>
              <a:rPr lang="en-US" altLang="zh-CN"/>
              <a:t>--endpoint-url $ENDPOINT</a:t>
            </a:r>
            <a:r>
              <a:rPr lang="en-US" altLang="zh-CN" smtClean="0"/>
              <a:t> </a:t>
            </a:r>
            <a:r>
              <a:rPr lang="en-US" altLang="zh-CN"/>
              <a:t>s3api put-object-acl \</a:t>
            </a:r>
          </a:p>
          <a:p>
            <a:pPr marL="628650" lvl="1" indent="-171450"/>
            <a:r>
              <a:rPr lang="en-US" altLang="zh-CN"/>
              <a:t>  --bucket </a:t>
            </a:r>
            <a:r>
              <a:rPr lang="en-US" altLang="zh-CN">
                <a:solidFill>
                  <a:schemeClr val="accent2"/>
                </a:solidFill>
              </a:rPr>
              <a:t>{$BUCKET}</a:t>
            </a:r>
            <a:r>
              <a:rPr lang="en-US" altLang="zh-CN"/>
              <a:t> \</a:t>
            </a:r>
          </a:p>
          <a:p>
            <a:pPr marL="628650" lvl="1" indent="-171450"/>
            <a:r>
              <a:rPr lang="en-US" altLang="zh-CN"/>
              <a:t>  --key </a:t>
            </a:r>
            <a:r>
              <a:rPr lang="en-US" altLang="zh-CN">
                <a:solidFill>
                  <a:schemeClr val="accent2"/>
                </a:solidFill>
              </a:rPr>
              <a:t>{$OBJECT_NAME}</a:t>
            </a:r>
            <a:r>
              <a:rPr lang="en-US" altLang="zh-CN"/>
              <a:t> \</a:t>
            </a:r>
          </a:p>
          <a:p>
            <a:pPr marL="628650" lvl="1" indent="-171450"/>
            <a:r>
              <a:rPr lang="en-US" altLang="zh-CN"/>
              <a:t>  --acl public-read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 smtClean="0"/>
              <a:t>*以上操作可能需要等待一定的时间才能生效；访问对象时路径末尾不要加“</a:t>
            </a:r>
            <a:r>
              <a:rPr lang="en-US" altLang="zh-CN" smtClean="0"/>
              <a:t>/</a:t>
            </a:r>
            <a:r>
              <a:rPr lang="zh-CN" altLang="en-US" smtClean="0"/>
              <a:t>”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RGW</a:t>
            </a:r>
            <a:r>
              <a:rPr lang="zh-CN" altLang="en-US" smtClean="0"/>
              <a:t>业务测试</a:t>
            </a:r>
            <a:r>
              <a:rPr lang="en-US" altLang="zh-CN"/>
              <a:t>							</a:t>
            </a:r>
            <a:r>
              <a:rPr lang="en-US" altLang="zh-CN" smtClean="0"/>
              <a:t>3/3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01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/>
          <a:lstStyle/>
          <a:p>
            <a:pPr algn="l"/>
            <a:r>
              <a:rPr lang="zh-CN" altLang="en-US" smtClean="0"/>
              <a:t>部署</a:t>
            </a:r>
            <a:r>
              <a:rPr lang="en-US" altLang="zh-CN" smtClean="0"/>
              <a:t>MDS</a:t>
            </a:r>
            <a:r>
              <a:rPr lang="zh-CN" altLang="en-US" smtClean="0"/>
              <a:t>服务</a:t>
            </a:r>
            <a:endParaRPr lang="en-US" altLang="zh-CN" smtClean="0"/>
          </a:p>
          <a:p>
            <a:pPr lvl="1"/>
            <a:r>
              <a:rPr lang="en-US" altLang="zh-CN"/>
              <a:t>yum install -y </a:t>
            </a:r>
            <a:r>
              <a:rPr lang="en-US" altLang="zh-CN" smtClean="0"/>
              <a:t>ceph-mds	</a:t>
            </a:r>
            <a:r>
              <a:rPr lang="en-US" altLang="zh-CN"/>
              <a:t>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安装</a:t>
            </a:r>
            <a:r>
              <a:rPr lang="en-US" altLang="zh-CN">
                <a:solidFill>
                  <a:schemeClr val="accent1"/>
                </a:solidFill>
              </a:rPr>
              <a:t>MDS</a:t>
            </a:r>
            <a:r>
              <a:rPr lang="zh-CN" altLang="en-US">
                <a:solidFill>
                  <a:schemeClr val="accent1"/>
                </a:solidFill>
              </a:rPr>
              <a:t>，用于</a:t>
            </a:r>
            <a:r>
              <a:rPr lang="en-US" altLang="zh-CN">
                <a:solidFill>
                  <a:schemeClr val="accent1"/>
                </a:solidFill>
              </a:rPr>
              <a:t>CephFS</a:t>
            </a:r>
            <a:r>
              <a:rPr lang="zh-CN" altLang="en-US">
                <a:solidFill>
                  <a:schemeClr val="accent1"/>
                </a:solidFill>
              </a:rPr>
              <a:t>服务</a:t>
            </a:r>
          </a:p>
          <a:p>
            <a:pPr lvl="1"/>
            <a:r>
              <a:rPr lang="en-US" altLang="zh-CN" smtClean="0"/>
              <a:t>ceph-deploy </a:t>
            </a:r>
            <a:r>
              <a:rPr lang="en-US" altLang="zh-CN"/>
              <a:t>mds create </a:t>
            </a:r>
            <a:r>
              <a:rPr lang="en-US" altLang="zh-CN" smtClean="0"/>
              <a:t>{hostname1} </a:t>
            </a:r>
            <a:r>
              <a:rPr lang="en-US" altLang="zh-CN"/>
              <a:t>…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在</a:t>
            </a:r>
            <a:r>
              <a:rPr lang="zh-CN" altLang="en-US">
                <a:solidFill>
                  <a:schemeClr val="accent2"/>
                </a:solidFill>
              </a:rPr>
              <a:t>主节点</a:t>
            </a:r>
            <a:r>
              <a:rPr lang="zh-CN" altLang="en-US">
                <a:solidFill>
                  <a:schemeClr val="accent1"/>
                </a:solidFill>
              </a:rPr>
              <a:t>操作，填写安装</a:t>
            </a:r>
            <a:r>
              <a:rPr lang="zh-CN" altLang="en-US" smtClean="0">
                <a:solidFill>
                  <a:schemeClr val="accent1"/>
                </a:solidFill>
              </a:rPr>
              <a:t>了</a:t>
            </a:r>
            <a:r>
              <a:rPr lang="en-US" altLang="zh-CN" smtClean="0">
                <a:solidFill>
                  <a:schemeClr val="accent1"/>
                </a:solidFill>
              </a:rPr>
              <a:t>MDS</a:t>
            </a:r>
            <a:r>
              <a:rPr lang="zh-CN" altLang="en-US" smtClean="0">
                <a:solidFill>
                  <a:schemeClr val="accent1"/>
                </a:solidFill>
              </a:rPr>
              <a:t>的</a:t>
            </a:r>
            <a:r>
              <a:rPr lang="zh-CN" altLang="en-US">
                <a:solidFill>
                  <a:schemeClr val="accent1"/>
                </a:solidFill>
              </a:rPr>
              <a:t>主机名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 smtClean="0"/>
              <a:t>ceph mds stat		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查询</a:t>
            </a:r>
            <a:r>
              <a:rPr lang="en-US" altLang="zh-CN" smtClean="0">
                <a:solidFill>
                  <a:schemeClr val="accent1"/>
                </a:solidFill>
              </a:rPr>
              <a:t>MDS</a:t>
            </a:r>
            <a:r>
              <a:rPr lang="zh-CN" altLang="en-US" smtClean="0">
                <a:solidFill>
                  <a:schemeClr val="accent1"/>
                </a:solidFill>
              </a:rPr>
              <a:t>服务状态，此时应为已上线（</a:t>
            </a:r>
            <a:r>
              <a:rPr lang="en-US" altLang="zh-CN" smtClean="0">
                <a:solidFill>
                  <a:schemeClr val="accent1"/>
                </a:solidFill>
              </a:rPr>
              <a:t>up</a:t>
            </a:r>
            <a:r>
              <a:rPr lang="zh-CN" altLang="en-US" smtClean="0">
                <a:solidFill>
                  <a:schemeClr val="accent1"/>
                </a:solidFill>
              </a:rPr>
              <a:t>）</a:t>
            </a:r>
            <a:r>
              <a:rPr lang="en-US" altLang="zh-CN" smtClean="0">
                <a:solidFill>
                  <a:schemeClr val="accent1"/>
                </a:solidFill>
              </a:rPr>
              <a:t>+</a:t>
            </a:r>
            <a:r>
              <a:rPr lang="zh-CN" altLang="en-US" smtClean="0">
                <a:solidFill>
                  <a:schemeClr val="accent1"/>
                </a:solidFill>
              </a:rPr>
              <a:t>待命（</a:t>
            </a:r>
            <a:r>
              <a:rPr lang="en-US" altLang="zh-CN" smtClean="0">
                <a:solidFill>
                  <a:schemeClr val="accent1"/>
                </a:solidFill>
              </a:rPr>
              <a:t>standby</a:t>
            </a:r>
            <a:r>
              <a:rPr lang="zh-CN" altLang="en-US" smtClean="0">
                <a:solidFill>
                  <a:schemeClr val="accent1"/>
                </a:solidFill>
              </a:rPr>
              <a:t>）的状态；在配置完必须的存储池和文件系统之后，</a:t>
            </a:r>
            <a:r>
              <a:rPr lang="en-US" altLang="zh-CN" smtClean="0">
                <a:solidFill>
                  <a:schemeClr val="accent1"/>
                </a:solidFill>
              </a:rPr>
              <a:t>MDS</a:t>
            </a:r>
            <a:r>
              <a:rPr lang="zh-CN" altLang="en-US" smtClean="0">
                <a:solidFill>
                  <a:schemeClr val="accent1"/>
                </a:solidFill>
              </a:rPr>
              <a:t>会转为活动状态（</a:t>
            </a:r>
            <a:r>
              <a:rPr lang="en-US" altLang="zh-CN" smtClean="0">
                <a:solidFill>
                  <a:schemeClr val="accent1"/>
                </a:solidFill>
              </a:rPr>
              <a:t>active</a:t>
            </a:r>
            <a:r>
              <a:rPr lang="zh-CN" altLang="en-US" smtClean="0">
                <a:solidFill>
                  <a:schemeClr val="accent1"/>
                </a:solidFill>
              </a:rPr>
              <a:t>）</a:t>
            </a:r>
            <a:endParaRPr lang="en-US" altLang="zh-CN" smtClean="0">
              <a:solidFill>
                <a:schemeClr val="accent1"/>
              </a:solidFill>
            </a:endParaRPr>
          </a:p>
          <a:p>
            <a:pPr algn="l"/>
            <a:r>
              <a:rPr lang="zh-CN" altLang="en-US"/>
              <a:t>生</a:t>
            </a:r>
            <a:r>
              <a:rPr lang="zh-CN" altLang="en-US" smtClean="0"/>
              <a:t>产环境建议部署</a:t>
            </a:r>
            <a:r>
              <a:rPr lang="en-US" altLang="zh-CN" smtClean="0"/>
              <a:t>3</a:t>
            </a:r>
            <a:r>
              <a:rPr lang="zh-CN" altLang="en-US" smtClean="0"/>
              <a:t>个</a:t>
            </a:r>
            <a:r>
              <a:rPr lang="en-US" altLang="zh-CN" smtClean="0"/>
              <a:t>mds</a:t>
            </a:r>
            <a:r>
              <a:rPr lang="zh-CN" altLang="en-US" smtClean="0"/>
              <a:t>服务（</a:t>
            </a:r>
            <a:r>
              <a:rPr lang="en-US" altLang="zh-CN" smtClean="0"/>
              <a:t>1</a:t>
            </a:r>
            <a:r>
              <a:rPr lang="zh-CN" altLang="en-US" smtClean="0"/>
              <a:t>主</a:t>
            </a:r>
            <a:r>
              <a:rPr lang="en-US" altLang="zh-CN" smtClean="0"/>
              <a:t>2</a:t>
            </a:r>
            <a:r>
              <a:rPr lang="zh-CN" altLang="en-US" smtClean="0"/>
              <a:t>备）</a:t>
            </a:r>
            <a:r>
              <a:rPr lang="zh-CN" altLang="en-US"/>
              <a:t>；</a:t>
            </a:r>
            <a:r>
              <a:rPr lang="zh-CN" altLang="en-US" smtClean="0"/>
              <a:t>如需高性能访问，可双活或多活部署</a:t>
            </a:r>
            <a:r>
              <a:rPr lang="en-US" altLang="zh-CN" smtClean="0"/>
              <a:t>mds</a:t>
            </a:r>
            <a:r>
              <a:rPr lang="zh-CN" altLang="en-US"/>
              <a:t>，但需内核 ≥ </a:t>
            </a:r>
            <a:r>
              <a:rPr lang="en-US" altLang="zh-CN"/>
              <a:t>5.4 </a:t>
            </a:r>
            <a:r>
              <a:rPr lang="zh-CN" altLang="en-US"/>
              <a:t>并启用 </a:t>
            </a:r>
            <a:r>
              <a:rPr lang="en-US" altLang="zh-CN"/>
              <a:t>ceph fs set &lt;fs_name&gt; max_mds </a:t>
            </a:r>
            <a:r>
              <a:rPr lang="en-US" altLang="zh-CN" smtClean="0"/>
              <a:t>2</a:t>
            </a:r>
          </a:p>
          <a:p>
            <a:r>
              <a:rPr lang="en-US" altLang="zh-CN"/>
              <a:t>CephFS</a:t>
            </a:r>
            <a:r>
              <a:rPr lang="zh-CN" altLang="en-US"/>
              <a:t>文件系统需要两个存储池，一个用于存储</a:t>
            </a:r>
            <a:r>
              <a:rPr lang="en-US" altLang="zh-CN"/>
              <a:t>CephFS</a:t>
            </a:r>
            <a:r>
              <a:rPr lang="zh-CN" altLang="en-US"/>
              <a:t>数据，一个用于存储</a:t>
            </a:r>
            <a:r>
              <a:rPr lang="en-US" altLang="zh-CN"/>
              <a:t>CephFS</a:t>
            </a:r>
            <a:r>
              <a:rPr lang="zh-CN" altLang="en-US"/>
              <a:t>元数据</a:t>
            </a:r>
          </a:p>
          <a:p>
            <a:pPr lvl="1"/>
            <a:r>
              <a:rPr lang="en-US" altLang="zh-CN"/>
              <a:t>ceph osd pool create {cephfs_metadata} {pgNum} {pgpNum}	</a:t>
            </a:r>
            <a:r>
              <a:rPr lang="en-US" altLang="zh-CN">
                <a:solidFill>
                  <a:schemeClr val="accent1"/>
                </a:solidFill>
              </a:rPr>
              <a:t>##pg</a:t>
            </a:r>
            <a:r>
              <a:rPr lang="zh-CN" altLang="en-US">
                <a:solidFill>
                  <a:schemeClr val="accent1"/>
                </a:solidFill>
              </a:rPr>
              <a:t>建议设</a:t>
            </a:r>
            <a:r>
              <a:rPr lang="zh-CN" altLang="en-US" smtClean="0">
                <a:solidFill>
                  <a:schemeClr val="accent1"/>
                </a:solidFill>
              </a:rPr>
              <a:t>为</a:t>
            </a:r>
            <a:r>
              <a:rPr lang="en-US" altLang="zh-CN" smtClean="0">
                <a:solidFill>
                  <a:schemeClr val="accent1"/>
                </a:solidFill>
              </a:rPr>
              <a:t>64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r>
              <a:rPr lang="en-US" altLang="zh-CN"/>
              <a:t>ceph osd pool create {cephfs_data} {pgNum} {pgpNum}		</a:t>
            </a:r>
            <a:r>
              <a:rPr lang="en-US" altLang="zh-CN">
                <a:solidFill>
                  <a:schemeClr val="accent1"/>
                </a:solidFill>
              </a:rPr>
              <a:t>##pg</a:t>
            </a:r>
            <a:r>
              <a:rPr lang="zh-CN" altLang="en-US">
                <a:solidFill>
                  <a:schemeClr val="accent1"/>
                </a:solidFill>
              </a:rPr>
              <a:t>建议设为</a:t>
            </a:r>
            <a:r>
              <a:rPr lang="en-US" altLang="zh-CN">
                <a:solidFill>
                  <a:schemeClr val="accent1"/>
                </a:solidFill>
              </a:rPr>
              <a:t>128</a:t>
            </a:r>
          </a:p>
          <a:p>
            <a:pPr lvl="1"/>
            <a:r>
              <a:rPr lang="en-US" altLang="zh-CN"/>
              <a:t>ceph fs new {</a:t>
            </a:r>
            <a:r>
              <a:rPr lang="en-US" altLang="zh-CN" smtClean="0"/>
              <a:t>cephfsName} </a:t>
            </a:r>
            <a:r>
              <a:rPr lang="en-US" altLang="zh-CN"/>
              <a:t>{cephfs_metadata} {cephfs_data}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创建</a:t>
            </a:r>
            <a:r>
              <a:rPr lang="en-US" altLang="zh-CN" smtClean="0">
                <a:solidFill>
                  <a:schemeClr val="accent1"/>
                </a:solidFill>
              </a:rPr>
              <a:t>CephFS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r>
              <a:rPr lang="en-US" altLang="zh-CN"/>
              <a:t>ceph fs ls</a:t>
            </a:r>
          </a:p>
          <a:p>
            <a:pPr algn="l"/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CephFS</a:t>
            </a:r>
            <a:r>
              <a:rPr lang="zh-CN" altLang="en-US"/>
              <a:t>业务测试</a:t>
            </a:r>
            <a:r>
              <a:rPr lang="en-US" altLang="zh-CN"/>
              <a:t>							</a:t>
            </a:r>
            <a:r>
              <a:rPr lang="en-US" altLang="zh-CN" smtClean="0"/>
              <a:t>1/2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7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>
            <a:normAutofit/>
          </a:bodyPr>
          <a:lstStyle/>
          <a:p>
            <a:r>
              <a:rPr lang="zh-CN" altLang="en-US" smtClean="0"/>
              <a:t>使</a:t>
            </a:r>
            <a:r>
              <a:rPr lang="zh-CN" altLang="en-US"/>
              <a:t>用</a:t>
            </a:r>
            <a:r>
              <a:rPr lang="en-US" altLang="zh-CN"/>
              <a:t>ceph-fuse</a:t>
            </a:r>
            <a:r>
              <a:rPr lang="zh-CN" altLang="en-US"/>
              <a:t>挂</a:t>
            </a:r>
            <a:r>
              <a:rPr lang="zh-CN" altLang="en-US" smtClean="0"/>
              <a:t>载（需要预先安装）</a:t>
            </a:r>
            <a:endParaRPr lang="zh-CN" altLang="en-US"/>
          </a:p>
          <a:p>
            <a:pPr lvl="1"/>
            <a:r>
              <a:rPr lang="en-US" altLang="zh-CN"/>
              <a:t>ceph-fuse --keyring /etc/ceph/ceph.client</a:t>
            </a:r>
            <a:r>
              <a:rPr lang="en-US" altLang="zh-CN" smtClean="0"/>
              <a:t>.{user}.</a:t>
            </a:r>
            <a:r>
              <a:rPr lang="en-US" altLang="zh-CN"/>
              <a:t>keyring --name client.cephfs -m </a:t>
            </a:r>
            <a:r>
              <a:rPr lang="en-US" altLang="zh-CN" smtClean="0"/>
              <a:t>{mon1IP}:</a:t>
            </a:r>
            <a:r>
              <a:rPr lang="en-US" altLang="zh-CN"/>
              <a:t>6789</a:t>
            </a:r>
            <a:r>
              <a:rPr lang="en-US" altLang="zh-CN" smtClean="0"/>
              <a:t>,{mon2IP}:</a:t>
            </a:r>
            <a:r>
              <a:rPr lang="en-US" altLang="zh-CN"/>
              <a:t>6789</a:t>
            </a:r>
            <a:r>
              <a:rPr lang="en-US" altLang="zh-CN" smtClean="0"/>
              <a:t>,{mon3IP}:</a:t>
            </a:r>
            <a:r>
              <a:rPr lang="en-US" altLang="zh-CN"/>
              <a:t>6789 /mnt/cephfs</a:t>
            </a:r>
          </a:p>
          <a:p>
            <a:pPr lvl="1"/>
            <a:r>
              <a:rPr lang="en-US" altLang="zh-CN"/>
              <a:t>echo </a:t>
            </a:r>
            <a:r>
              <a:rPr lang="en-US" altLang="zh-CN" smtClean="0"/>
              <a:t>“id={user},</a:t>
            </a:r>
            <a:r>
              <a:rPr lang="en-US" altLang="zh-CN"/>
              <a:t>keyring=/etc/ceph/ceph.client</a:t>
            </a:r>
            <a:r>
              <a:rPr lang="en-US" altLang="zh-CN" smtClean="0"/>
              <a:t>.{user}.</a:t>
            </a:r>
            <a:r>
              <a:rPr lang="en-US" altLang="zh-CN"/>
              <a:t>keyring,conf=/etc/ceph/ceph.conf /mnt/cephfs fuse.ceph defaults,_netdev 0 0 </a:t>
            </a:r>
            <a:r>
              <a:rPr lang="en-US" altLang="zh-CN" smtClean="0"/>
              <a:t>” </a:t>
            </a:r>
            <a:r>
              <a:rPr lang="en-US" altLang="zh-CN"/>
              <a:t>&gt;&gt; /</a:t>
            </a:r>
            <a:r>
              <a:rPr lang="en-US" altLang="zh-CN" smtClean="0"/>
              <a:t>etc/fstab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自动挂载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zh-CN" altLang="en-US"/>
              <a:t>使用内核客户端（</a:t>
            </a:r>
            <a:r>
              <a:rPr lang="en-US" altLang="zh-CN"/>
              <a:t>ceph-common</a:t>
            </a:r>
            <a:r>
              <a:rPr lang="zh-CN" altLang="en-US"/>
              <a:t>）挂载</a:t>
            </a:r>
          </a:p>
          <a:p>
            <a:pPr lvl="1"/>
            <a:r>
              <a:rPr lang="en-US" altLang="zh-CN"/>
              <a:t>ceph auth get-key client</a:t>
            </a:r>
            <a:r>
              <a:rPr lang="en-US" altLang="zh-CN" smtClean="0"/>
              <a:t>.{user} </a:t>
            </a:r>
            <a:r>
              <a:rPr lang="en-US" altLang="zh-CN"/>
              <a:t>-o /</a:t>
            </a:r>
            <a:r>
              <a:rPr lang="en-US" altLang="zh-CN" smtClean="0"/>
              <a:t>etc/ceph/cephfskey	</a:t>
            </a:r>
            <a:r>
              <a:rPr lang="zh-CN" altLang="en-US" smtClean="0"/>
              <a:t>查询密钥并导出到文件</a:t>
            </a:r>
            <a:r>
              <a:rPr lang="en-US" altLang="zh-CN" smtClean="0"/>
              <a:t>*</a:t>
            </a:r>
            <a:endParaRPr lang="en-US" altLang="zh-CN"/>
          </a:p>
          <a:p>
            <a:pPr lvl="1"/>
            <a:r>
              <a:rPr lang="en-US" altLang="zh-CN"/>
              <a:t>mount -t ceph </a:t>
            </a:r>
            <a:r>
              <a:rPr lang="en-US" altLang="zh-CN" smtClean="0"/>
              <a:t>{mon1IP}:</a:t>
            </a:r>
            <a:r>
              <a:rPr lang="en-US" altLang="zh-CN"/>
              <a:t>6789</a:t>
            </a:r>
            <a:r>
              <a:rPr lang="en-US" altLang="zh-CN" smtClean="0"/>
              <a:t>,{mon2IP}:</a:t>
            </a:r>
            <a:r>
              <a:rPr lang="en-US" altLang="zh-CN"/>
              <a:t>6789</a:t>
            </a:r>
            <a:r>
              <a:rPr lang="en-US" altLang="zh-CN" smtClean="0"/>
              <a:t>,{mon3IP}:</a:t>
            </a:r>
            <a:r>
              <a:rPr lang="en-US" altLang="zh-CN"/>
              <a:t>6789:/ /mnt/cephfs -o name</a:t>
            </a:r>
            <a:r>
              <a:rPr lang="en-US" altLang="zh-CN" smtClean="0"/>
              <a:t>={user},</a:t>
            </a:r>
            <a:r>
              <a:rPr lang="en-US" altLang="zh-CN"/>
              <a:t>secret</a:t>
            </a:r>
            <a:r>
              <a:rPr lang="en-US" altLang="zh-CN" smtClean="0"/>
              <a:t>={Base64Code}</a:t>
            </a:r>
            <a:endParaRPr lang="en-US" altLang="zh-CN"/>
          </a:p>
          <a:p>
            <a:pPr lvl="1"/>
            <a:r>
              <a:rPr lang="en-US" altLang="zh-CN"/>
              <a:t>echo </a:t>
            </a:r>
            <a:r>
              <a:rPr lang="en-US" altLang="zh-CN" smtClean="0"/>
              <a:t>"{mon1IP}:</a:t>
            </a:r>
            <a:r>
              <a:rPr lang="en-US" altLang="zh-CN"/>
              <a:t>6789</a:t>
            </a:r>
            <a:r>
              <a:rPr lang="en-US" altLang="zh-CN" smtClean="0"/>
              <a:t>,{mon2IP}:</a:t>
            </a:r>
            <a:r>
              <a:rPr lang="en-US" altLang="zh-CN"/>
              <a:t>6789</a:t>
            </a:r>
            <a:r>
              <a:rPr lang="en-US" altLang="zh-CN" smtClean="0"/>
              <a:t>,{mon3IP}:</a:t>
            </a:r>
            <a:r>
              <a:rPr lang="en-US" altLang="zh-CN"/>
              <a:t>6789:/ /mnt/cephfs </a:t>
            </a:r>
            <a:r>
              <a:rPr lang="en-US" altLang="zh-CN" smtClean="0"/>
              <a:t>ceph name={user},</a:t>
            </a:r>
            <a:r>
              <a:rPr lang="en-US" altLang="zh-CN"/>
              <a:t>secretfile=/etc/ceph/cephfskey,noatime,_netdev 0 0" &gt;&gt; /</a:t>
            </a:r>
            <a:r>
              <a:rPr lang="en-US" altLang="zh-CN" smtClean="0"/>
              <a:t>etc/fstab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自动挂</a:t>
            </a:r>
            <a:r>
              <a:rPr lang="zh-CN" altLang="en-US" smtClean="0">
                <a:solidFill>
                  <a:schemeClr val="accent1"/>
                </a:solidFill>
              </a:rPr>
              <a:t>载</a:t>
            </a:r>
            <a:endParaRPr lang="en-US" altLang="zh-CN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zh-CN" altLang="en-US"/>
              <a:t>挂载时若使用密钥文件，则文件中必需只有密钥的</a:t>
            </a:r>
            <a:r>
              <a:rPr lang="en-US" altLang="zh-CN"/>
              <a:t>base64</a:t>
            </a:r>
            <a:r>
              <a:rPr lang="zh-CN" altLang="en-US"/>
              <a:t>字符串，否则将不能正常映</a:t>
            </a:r>
            <a:r>
              <a:rPr lang="zh-CN" altLang="en-US" smtClean="0"/>
              <a:t>射；</a:t>
            </a:r>
            <a:endParaRPr lang="zh-CN" altLang="en-US"/>
          </a:p>
          <a:p>
            <a:pPr marL="457200" lvl="1" indent="0">
              <a:buNone/>
            </a:pPr>
            <a:r>
              <a:rPr lang="en-US" altLang="zh-CN"/>
              <a:t>{user}</a:t>
            </a:r>
            <a:r>
              <a:rPr lang="zh-CN" altLang="en-US"/>
              <a:t>在本实验中是</a:t>
            </a:r>
            <a:r>
              <a:rPr lang="en-US" altLang="zh-CN"/>
              <a:t>admin</a:t>
            </a:r>
            <a:r>
              <a:rPr lang="zh-CN" altLang="en-US"/>
              <a:t>，实际应用中请创建普通用户用来对接业</a:t>
            </a:r>
            <a:r>
              <a:rPr lang="zh-CN" altLang="en-US" smtClean="0"/>
              <a:t>务；</a:t>
            </a:r>
            <a:endParaRPr lang="zh-CN" altLang="en-US"/>
          </a:p>
          <a:p>
            <a:pPr marL="457200" lvl="1" indent="0">
              <a:buNone/>
            </a:pPr>
            <a:r>
              <a:rPr lang="zh-CN" altLang="en-US"/>
              <a:t>若</a:t>
            </a:r>
            <a:r>
              <a:rPr lang="zh-CN" altLang="en-US" smtClean="0"/>
              <a:t>要使用</a:t>
            </a:r>
            <a:r>
              <a:rPr lang="en-US" altLang="zh-CN"/>
              <a:t>ceph-fuse</a:t>
            </a:r>
            <a:r>
              <a:rPr lang="zh-CN" altLang="en-US"/>
              <a:t>进行挂</a:t>
            </a:r>
            <a:r>
              <a:rPr lang="zh-CN" altLang="en-US" smtClean="0"/>
              <a:t>载，</a:t>
            </a:r>
            <a:r>
              <a:rPr lang="zh-CN" altLang="en-US"/>
              <a:t>需</a:t>
            </a:r>
            <a:r>
              <a:rPr lang="zh-CN" altLang="en-US" smtClean="0"/>
              <a:t>要预先在</a:t>
            </a:r>
            <a:r>
              <a:rPr lang="en-US" altLang="zh-CN"/>
              <a:t>client</a:t>
            </a:r>
            <a:r>
              <a:rPr lang="zh-CN" altLang="en-US"/>
              <a:t>上安装</a:t>
            </a:r>
            <a:r>
              <a:rPr lang="en-US" altLang="zh-CN" smtClean="0"/>
              <a:t>ceph-fuse</a:t>
            </a:r>
            <a:r>
              <a:rPr lang="zh-CN" altLang="en-US" smtClean="0"/>
              <a:t>。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CephFS</a:t>
            </a:r>
            <a:r>
              <a:rPr lang="zh-CN" altLang="en-US" smtClean="0"/>
              <a:t>业务测试</a:t>
            </a:r>
            <a:r>
              <a:rPr lang="en-US" altLang="zh-CN"/>
              <a:t>							</a:t>
            </a:r>
            <a:r>
              <a:rPr lang="en-US" altLang="zh-CN" smtClean="0"/>
              <a:t>2/2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35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731838" y="1047750"/>
            <a:ext cx="10728326" cy="5810250"/>
          </a:xfrm>
        </p:spPr>
        <p:txBody>
          <a:bodyPr/>
          <a:lstStyle/>
          <a:p>
            <a:r>
              <a:rPr lang="en-US" altLang="zh-CN"/>
              <a:t>umount </a:t>
            </a:r>
            <a:r>
              <a:rPr lang="en-US" altLang="zh-CN" smtClean="0"/>
              <a:t>/{dir}</a:t>
            </a:r>
            <a:endParaRPr lang="en-US" altLang="zh-CN"/>
          </a:p>
          <a:p>
            <a:r>
              <a:rPr lang="en-US" altLang="zh-CN"/>
              <a:t>rbd unmap </a:t>
            </a:r>
            <a:r>
              <a:rPr lang="en-US" altLang="zh-CN" smtClean="0"/>
              <a:t>{poolName/imgName}</a:t>
            </a:r>
            <a:endParaRPr lang="en-US" altLang="zh-CN"/>
          </a:p>
          <a:p>
            <a:r>
              <a:rPr lang="en-US" altLang="zh-CN"/>
              <a:t>rbd remove </a:t>
            </a:r>
            <a:r>
              <a:rPr lang="en-US" altLang="zh-CN" smtClean="0"/>
              <a:t>{poolName/imgName}	</a:t>
            </a:r>
            <a:r>
              <a:rPr lang="en-US" altLang="zh-CN" smtClean="0">
                <a:solidFill>
                  <a:schemeClr val="accent1"/>
                </a:solidFill>
              </a:rPr>
              <a:t>##remove</a:t>
            </a:r>
            <a:r>
              <a:rPr lang="zh-CN" altLang="en-US" smtClean="0">
                <a:solidFill>
                  <a:schemeClr val="accent1"/>
                </a:solidFill>
              </a:rPr>
              <a:t>换成</a:t>
            </a:r>
            <a:r>
              <a:rPr lang="en-US" altLang="zh-CN" smtClean="0">
                <a:solidFill>
                  <a:schemeClr val="accent1"/>
                </a:solidFill>
              </a:rPr>
              <a:t>trash</a:t>
            </a:r>
            <a:r>
              <a:rPr lang="zh-CN" altLang="en-US" smtClean="0">
                <a:solidFill>
                  <a:schemeClr val="accent1"/>
                </a:solidFill>
              </a:rPr>
              <a:t>，则移至回收站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en-US" altLang="zh-CN"/>
              <a:t>ceph fs rm </a:t>
            </a:r>
            <a:r>
              <a:rPr lang="en-US" altLang="zh-CN" smtClean="0"/>
              <a:t>{fs-name} </a:t>
            </a:r>
            <a:r>
              <a:rPr lang="en-US" altLang="zh-CN"/>
              <a:t>--yes-i-really-mean-it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>
                <a:solidFill>
                  <a:schemeClr val="accent1"/>
                </a:solidFill>
              </a:rPr>
              <a:t>移除文件系</a:t>
            </a:r>
            <a:r>
              <a:rPr lang="zh-CN" altLang="en-US" smtClean="0">
                <a:solidFill>
                  <a:schemeClr val="accent1"/>
                </a:solidFill>
              </a:rPr>
              <a:t>统</a:t>
            </a:r>
            <a:r>
              <a:rPr lang="en-US" altLang="zh-CN" smtClean="0"/>
              <a:t>*</a:t>
            </a:r>
            <a:endParaRPr lang="en-US" altLang="zh-CN"/>
          </a:p>
          <a:p>
            <a:r>
              <a:rPr lang="zh-CN" altLang="en-US" smtClean="0"/>
              <a:t>编辑集群配置文件，使</a:t>
            </a:r>
            <a:r>
              <a:rPr lang="en-US" altLang="zh-CN" smtClean="0"/>
              <a:t>mon</a:t>
            </a:r>
            <a:r>
              <a:rPr lang="zh-CN" altLang="en-US" smtClean="0"/>
              <a:t>服务可以删除存储池</a:t>
            </a:r>
            <a:endParaRPr lang="en-US" altLang="zh-CN" smtClean="0"/>
          </a:p>
          <a:p>
            <a:pPr lvl="1"/>
            <a:r>
              <a:rPr lang="en-US" altLang="zh-CN" smtClean="0"/>
              <a:t>vim /etc/ceph/ceph.conf				</a:t>
            </a:r>
          </a:p>
          <a:p>
            <a:pPr lvl="2"/>
            <a:r>
              <a:rPr lang="zh-CN" altLang="en-US" smtClean="0"/>
              <a:t>在</a:t>
            </a:r>
            <a:r>
              <a:rPr lang="en-US" altLang="zh-CN" smtClean="0"/>
              <a:t>{mon}</a:t>
            </a:r>
            <a:r>
              <a:rPr lang="zh-CN" altLang="en-US" smtClean="0"/>
              <a:t>段落内</a:t>
            </a:r>
            <a:r>
              <a:rPr lang="zh-CN" altLang="en-US"/>
              <a:t>插入</a:t>
            </a:r>
            <a:r>
              <a:rPr lang="en-US" altLang="zh-CN" smtClean="0"/>
              <a:t>mon allow pool delete = true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没有</a:t>
            </a:r>
            <a:r>
              <a:rPr lang="en-US" altLang="zh-CN" smtClean="0">
                <a:solidFill>
                  <a:schemeClr val="accent1"/>
                </a:solidFill>
              </a:rPr>
              <a:t>MON</a:t>
            </a:r>
            <a:r>
              <a:rPr lang="zh-CN" altLang="en-US" smtClean="0">
                <a:solidFill>
                  <a:schemeClr val="accent1"/>
                </a:solidFill>
              </a:rPr>
              <a:t>段落就直接插入</a:t>
            </a:r>
            <a:endParaRPr lang="en-US" altLang="zh-CN">
              <a:solidFill>
                <a:schemeClr val="accent1"/>
              </a:solidFill>
            </a:endParaRPr>
          </a:p>
          <a:p>
            <a:pPr lvl="1"/>
            <a:r>
              <a:rPr lang="en-US" altLang="zh-CN" smtClean="0"/>
              <a:t>ceph-deploy --overwrite-conf config push [host{m</a:t>
            </a:r>
            <a:r>
              <a:rPr lang="en-US" altLang="zh-CN"/>
              <a:t>,</a:t>
            </a:r>
            <a:r>
              <a:rPr lang="en-US" altLang="zh-CN" smtClean="0"/>
              <a:t>n}]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配置文件同步到其它节点</a:t>
            </a:r>
            <a:endParaRPr lang="en-US" altLang="zh-CN" smtClean="0">
              <a:solidFill>
                <a:schemeClr val="accent1"/>
              </a:solidFill>
            </a:endParaRPr>
          </a:p>
          <a:p>
            <a:pPr lvl="1"/>
            <a:r>
              <a:rPr lang="en-US" altLang="zh-CN" smtClean="0"/>
              <a:t>systemctl restart ceph-mon.target			</a:t>
            </a:r>
            <a:r>
              <a:rPr lang="en-US" altLang="zh-CN" smtClean="0">
                <a:solidFill>
                  <a:schemeClr val="accent1"/>
                </a:solidFill>
              </a:rPr>
              <a:t>##</a:t>
            </a:r>
            <a:r>
              <a:rPr lang="zh-CN" altLang="en-US" smtClean="0">
                <a:solidFill>
                  <a:schemeClr val="accent1"/>
                </a:solidFill>
              </a:rPr>
              <a:t>重启</a:t>
            </a:r>
            <a:r>
              <a:rPr lang="en-US" altLang="zh-CN" smtClean="0">
                <a:solidFill>
                  <a:schemeClr val="accent1"/>
                </a:solidFill>
              </a:rPr>
              <a:t>mon</a:t>
            </a:r>
            <a:r>
              <a:rPr lang="zh-CN" altLang="en-US">
                <a:solidFill>
                  <a:schemeClr val="accent1"/>
                </a:solidFill>
              </a:rPr>
              <a:t>，所有节</a:t>
            </a:r>
            <a:r>
              <a:rPr lang="zh-CN" altLang="en-US" smtClean="0">
                <a:solidFill>
                  <a:schemeClr val="accent1"/>
                </a:solidFill>
              </a:rPr>
              <a:t>点执行</a:t>
            </a:r>
            <a:endParaRPr lang="en-US" altLang="zh-CN" smtClean="0">
              <a:solidFill>
                <a:schemeClr val="accent1"/>
              </a:solidFill>
            </a:endParaRPr>
          </a:p>
          <a:p>
            <a:r>
              <a:rPr lang="en-US" altLang="zh-CN" sz="2000" smtClean="0"/>
              <a:t>ceph osd pool delete {poolName} {poolName} --yes -i-really-really-mean-it	</a:t>
            </a:r>
            <a:r>
              <a:rPr lang="en-US" altLang="zh-CN" sz="2000" smtClean="0">
                <a:solidFill>
                  <a:schemeClr val="accent1"/>
                </a:solidFill>
              </a:rPr>
              <a:t>##</a:t>
            </a:r>
            <a:r>
              <a:rPr lang="zh-CN" altLang="en-US" sz="2000" smtClean="0">
                <a:solidFill>
                  <a:schemeClr val="accent1"/>
                </a:solidFill>
              </a:rPr>
              <a:t>删除</a:t>
            </a:r>
            <a:r>
              <a:rPr lang="en-US" altLang="zh-CN" sz="2000" smtClean="0">
                <a:solidFill>
                  <a:schemeClr val="accent1"/>
                </a:solidFill>
              </a:rPr>
              <a:t>pool</a:t>
            </a:r>
          </a:p>
          <a:p>
            <a:r>
              <a:rPr lang="zh-CN" altLang="en-US" smtClean="0"/>
              <a:t>执行成功即为移除存储池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清理环境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91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smtClean="0"/>
              <a:t>mon</a:t>
            </a:r>
            <a:r>
              <a:rPr lang="zh-CN" altLang="en-US" smtClean="0"/>
              <a:t>初始化失败</a:t>
            </a:r>
            <a:endParaRPr lang="en-US" altLang="zh-CN" smtClean="0"/>
          </a:p>
          <a:p>
            <a:pPr lvl="1"/>
            <a:r>
              <a:rPr lang="en-US" altLang="zh-CN" smtClean="0"/>
              <a:t>mon</a:t>
            </a:r>
            <a:r>
              <a:rPr lang="zh-CN" altLang="en-US" smtClean="0"/>
              <a:t>地址与集群配置文件</a:t>
            </a:r>
            <a:r>
              <a:rPr lang="en-US" altLang="zh-CN" smtClean="0"/>
              <a:t>ceph.conf</a:t>
            </a:r>
            <a:r>
              <a:rPr lang="zh-CN" altLang="en-US" smtClean="0"/>
              <a:t>中的前端网络</a:t>
            </a:r>
            <a:r>
              <a:rPr lang="en-US" altLang="zh-CN" smtClean="0"/>
              <a:t>public_network</a:t>
            </a:r>
            <a:r>
              <a:rPr lang="zh-CN" altLang="en-US" smtClean="0"/>
              <a:t>网段不符</a:t>
            </a:r>
            <a:endParaRPr lang="en-US" altLang="zh-CN" smtClean="0"/>
          </a:p>
          <a:p>
            <a:pPr lvl="1"/>
            <a:r>
              <a:rPr lang="zh-CN" altLang="en-US" smtClean="0"/>
              <a:t>主机名解析配置错误</a:t>
            </a:r>
            <a:endParaRPr lang="en-US" altLang="zh-CN" smtClean="0"/>
          </a:p>
          <a:p>
            <a:pPr lvl="1"/>
            <a:r>
              <a:rPr lang="zh-CN" altLang="en-US"/>
              <a:t>集</a:t>
            </a:r>
            <a:r>
              <a:rPr lang="zh-CN" altLang="en-US" smtClean="0"/>
              <a:t>群配置文件没有推送到其它节点</a:t>
            </a:r>
            <a:endParaRPr lang="en-US" altLang="zh-CN" smtClean="0"/>
          </a:p>
          <a:p>
            <a:pPr lvl="1"/>
            <a:r>
              <a:rPr lang="zh-CN" altLang="en-US"/>
              <a:t>以</a:t>
            </a:r>
            <a:r>
              <a:rPr lang="zh-CN" altLang="en-US" smtClean="0"/>
              <a:t>上都正确但仍然失败的处理方法：</a:t>
            </a:r>
            <a:endParaRPr lang="en-US" altLang="zh-CN" smtClean="0"/>
          </a:p>
          <a:p>
            <a:pPr lvl="2"/>
            <a:r>
              <a:rPr lang="zh-CN" altLang="en-US"/>
              <a:t>卸</a:t>
            </a:r>
            <a:r>
              <a:rPr lang="zh-CN" altLang="en-US" smtClean="0"/>
              <a:t>载</a:t>
            </a:r>
            <a:r>
              <a:rPr lang="en-US" altLang="zh-CN" smtClean="0"/>
              <a:t>ceph</a:t>
            </a:r>
            <a:r>
              <a:rPr lang="zh-CN" altLang="en-US" smtClean="0"/>
              <a:t>：</a:t>
            </a:r>
            <a:r>
              <a:rPr lang="en-US" altLang="zh-CN" smtClean="0"/>
              <a:t>ceph-deploy purge {hostname}</a:t>
            </a:r>
          </a:p>
          <a:p>
            <a:pPr lvl="2"/>
            <a:r>
              <a:rPr lang="zh-CN" altLang="en-US"/>
              <a:t>删</a:t>
            </a:r>
            <a:r>
              <a:rPr lang="zh-CN" altLang="en-US" smtClean="0"/>
              <a:t>除缓存配置：</a:t>
            </a:r>
            <a:r>
              <a:rPr lang="en-US" altLang="zh-CN" smtClean="0"/>
              <a:t>rm -rf /var/lib/ceph</a:t>
            </a:r>
          </a:p>
          <a:p>
            <a:pPr lvl="2"/>
            <a:r>
              <a:rPr lang="zh-CN" altLang="en-US"/>
              <a:t>之</a:t>
            </a:r>
            <a:r>
              <a:rPr lang="zh-CN" altLang="en-US" smtClean="0"/>
              <a:t>后重新安装</a:t>
            </a:r>
            <a:r>
              <a:rPr lang="en-US" altLang="zh-CN" smtClean="0"/>
              <a:t>ceph</a:t>
            </a:r>
            <a:r>
              <a:rPr lang="zh-CN" altLang="en-US" smtClean="0"/>
              <a:t>后再初始化</a:t>
            </a:r>
            <a:endParaRPr lang="en-US" altLang="zh-CN" smtClean="0"/>
          </a:p>
          <a:p>
            <a:r>
              <a:rPr lang="en-US" altLang="zh-CN" smtClean="0"/>
              <a:t>OSD</a:t>
            </a:r>
            <a:r>
              <a:rPr lang="zh-CN" altLang="en-US" smtClean="0"/>
              <a:t>初始化失败</a:t>
            </a:r>
            <a:endParaRPr lang="en-US" altLang="zh-CN" smtClean="0"/>
          </a:p>
          <a:p>
            <a:pPr lvl="1"/>
            <a:r>
              <a:rPr lang="zh-CN" altLang="en-US"/>
              <a:t>存</a:t>
            </a:r>
            <a:r>
              <a:rPr lang="zh-CN" altLang="en-US" smtClean="0"/>
              <a:t>储后端网络配置错误或与集群配置文件不符</a:t>
            </a:r>
            <a:endParaRPr lang="en-US" altLang="zh-CN" smtClean="0"/>
          </a:p>
          <a:p>
            <a:pPr lvl="1"/>
            <a:r>
              <a:rPr lang="zh-CN" altLang="en-US"/>
              <a:t>配</a:t>
            </a:r>
            <a:r>
              <a:rPr lang="zh-CN" altLang="en-US" smtClean="0"/>
              <a:t>置文件和认证文件错误</a:t>
            </a:r>
            <a:endParaRPr lang="en-US" altLang="zh-CN" smtClean="0"/>
          </a:p>
          <a:p>
            <a:pPr lvl="1"/>
            <a:r>
              <a:rPr lang="zh-CN" altLang="en-US"/>
              <a:t>块设</a:t>
            </a:r>
            <a:r>
              <a:rPr lang="zh-CN" altLang="en-US" smtClean="0"/>
              <a:t>备错误（选择错设备 或 设备有数据未擦除干净）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常见问题汇总和处理方法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57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970</Words>
  <Application>Microsoft Office PowerPoint</Application>
  <PresentationFormat>宽屏</PresentationFormat>
  <Paragraphs>170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HarmonyOS Sans SC Light</vt:lpstr>
      <vt:lpstr>等线</vt:lpstr>
      <vt:lpstr>等线 Light</vt:lpstr>
      <vt:lpstr>Arial</vt:lpstr>
      <vt:lpstr>Calibri</vt:lpstr>
      <vt:lpstr>Office 主题​​</vt:lpstr>
      <vt:lpstr>RBD业务测试       1/2</vt:lpstr>
      <vt:lpstr>RBD业务测试       2/2</vt:lpstr>
      <vt:lpstr>RGW业务测试       1/3</vt:lpstr>
      <vt:lpstr>RGW业务测试       2/3</vt:lpstr>
      <vt:lpstr>RGW业务测试       3/3</vt:lpstr>
      <vt:lpstr>CephFS业务测试       1/2</vt:lpstr>
      <vt:lpstr>CephFS业务测试       2/2</vt:lpstr>
      <vt:lpstr>清理环境</vt:lpstr>
      <vt:lpstr>常见问题汇总和处理方法</vt:lpstr>
      <vt:lpstr>常用查询命令总结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RBD业务测试       1/2</dc:title>
  <dc:creator>User</dc:creator>
  <cp:lastModifiedBy>User</cp:lastModifiedBy>
  <cp:revision>1</cp:revision>
  <dcterms:created xsi:type="dcterms:W3CDTF">2025-04-28T06:20:36Z</dcterms:created>
  <dcterms:modified xsi:type="dcterms:W3CDTF">2025-04-28T06:20:39Z</dcterms:modified>
</cp:coreProperties>
</file>