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1CDB-DE18-43C7-BF5D-77CFBE98FB48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CBE1-014E-4B1F-80F4-F656691EA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在</a:t>
            </a:r>
            <a:r>
              <a:rPr lang="en-US" altLang="zh-CN" smtClean="0"/>
              <a:t>Ceph</a:t>
            </a:r>
            <a:r>
              <a:rPr lang="zh-CN" altLang="en-US" smtClean="0"/>
              <a:t>中，存储前端网络被称为公共网络（</a:t>
            </a:r>
            <a:r>
              <a:rPr lang="en-US" altLang="zh-CN" smtClean="0"/>
              <a:t>Public Network</a:t>
            </a:r>
            <a:r>
              <a:rPr lang="zh-CN" altLang="en-US" smtClean="0"/>
              <a:t>），存储后端网络被称为集群网络（</a:t>
            </a:r>
            <a:r>
              <a:rPr lang="en-US" altLang="zh-CN" smtClean="0"/>
              <a:t>Cluster Network</a:t>
            </a:r>
            <a:r>
              <a:rPr lang="zh-CN" altLang="en-US" smtClean="0"/>
              <a:t>）；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33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也可以先使用</a:t>
            </a:r>
            <a:r>
              <a:rPr lang="en-US" altLang="zh-CN" smtClean="0"/>
              <a:t>lsblk</a:t>
            </a:r>
            <a:r>
              <a:rPr lang="zh-CN" altLang="en-US" smtClean="0"/>
              <a:t>在每个节点查询块设备的名称，在生产环境下还需要其它手段（比如</a:t>
            </a:r>
            <a:r>
              <a:rPr lang="en-US" altLang="zh-CN" smtClean="0"/>
              <a:t>Udev</a:t>
            </a:r>
            <a:r>
              <a:rPr lang="zh-CN" altLang="en-US" smtClean="0"/>
              <a:t>）固定块设备名；</a:t>
            </a:r>
            <a:endParaRPr lang="en-US" altLang="zh-CN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create</a:t>
            </a:r>
            <a:r>
              <a:rPr lang="zh-CN" altLang="en-US" smtClean="0"/>
              <a:t>操作相当于先进行了</a:t>
            </a:r>
            <a:r>
              <a:rPr lang="en-US" altLang="zh-CN" smtClean="0"/>
              <a:t>prepare</a:t>
            </a:r>
            <a:r>
              <a:rPr lang="zh-CN" altLang="en-US" smtClean="0"/>
              <a:t>操作，然后执行</a:t>
            </a:r>
            <a:r>
              <a:rPr lang="en-US" altLang="zh-CN" smtClean="0"/>
              <a:t>activate</a:t>
            </a:r>
            <a:r>
              <a:rPr lang="zh-CN" altLang="en-US" smtClean="0"/>
              <a:t>操作；</a:t>
            </a:r>
            <a:endParaRPr lang="en-US" altLang="zh-CN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创建</a:t>
            </a:r>
            <a:r>
              <a:rPr lang="en-US" altLang="zh-CN" smtClean="0"/>
              <a:t>OSD</a:t>
            </a:r>
            <a:r>
              <a:rPr lang="zh-CN" altLang="en-US" smtClean="0"/>
              <a:t>时有两个可选项，</a:t>
            </a:r>
            <a:r>
              <a:rPr lang="en-US" altLang="zh-CN" smtClean="0"/>
              <a:t>--data</a:t>
            </a:r>
            <a:r>
              <a:rPr lang="zh-CN" altLang="en-US" smtClean="0"/>
              <a:t>用来指定对象数据存储区，</a:t>
            </a:r>
            <a:r>
              <a:rPr lang="en-US" altLang="zh-CN" smtClean="0"/>
              <a:t>--block</a:t>
            </a:r>
            <a:r>
              <a:rPr lang="zh-CN" altLang="en-US" smtClean="0"/>
              <a:t>用来指定</a:t>
            </a:r>
            <a:r>
              <a:rPr lang="en-US" altLang="zh-CN" smtClean="0"/>
              <a:t>Bluestore</a:t>
            </a:r>
            <a:r>
              <a:rPr lang="zh-CN" altLang="en-US" smtClean="0"/>
              <a:t>引擎中对象元数据（</a:t>
            </a:r>
            <a:r>
              <a:rPr lang="en-US" altLang="zh-CN" smtClean="0"/>
              <a:t>RocksDB</a:t>
            </a:r>
            <a:r>
              <a:rPr lang="zh-CN" altLang="en-US" smtClean="0"/>
              <a:t>）和</a:t>
            </a:r>
            <a:r>
              <a:rPr lang="en-US" altLang="zh-CN" smtClean="0"/>
              <a:t>WAL</a:t>
            </a:r>
            <a:r>
              <a:rPr lang="zh-CN" altLang="en-US" smtClean="0"/>
              <a:t>的存储区；</a:t>
            </a:r>
            <a:endParaRPr lang="en-US" altLang="zh-CN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--block</a:t>
            </a:r>
            <a:r>
              <a:rPr lang="zh-CN" altLang="en-US" smtClean="0"/>
              <a:t>还可以细分为两个选项：</a:t>
            </a:r>
            <a:r>
              <a:rPr lang="en-US" altLang="zh-CN" smtClean="0"/>
              <a:t>--block-db</a:t>
            </a:r>
            <a:r>
              <a:rPr lang="zh-CN" altLang="en-US" smtClean="0"/>
              <a:t>和</a:t>
            </a:r>
            <a:r>
              <a:rPr lang="en-US" altLang="zh-CN" smtClean="0"/>
              <a:t>--block-wal</a:t>
            </a:r>
            <a:r>
              <a:rPr lang="zh-CN" altLang="en-US" smtClean="0"/>
              <a:t>，用于分别指定元数据和</a:t>
            </a:r>
            <a:r>
              <a:rPr lang="en-US" altLang="zh-CN" smtClean="0"/>
              <a:t>WAL</a:t>
            </a:r>
            <a:r>
              <a:rPr lang="zh-CN" altLang="en-US" smtClean="0"/>
              <a:t>的存储区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可用</a:t>
            </a:r>
            <a:r>
              <a:rPr lang="en-US" altLang="zh-CN" smtClean="0"/>
              <a:t>ceph -w</a:t>
            </a:r>
            <a:r>
              <a:rPr lang="zh-CN" altLang="en-US" smtClean="0"/>
              <a:t>命令持续监视集群状态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RBD</a:t>
            </a:r>
            <a:r>
              <a:rPr lang="zh-CN" altLang="en-US" smtClean="0"/>
              <a:t>（</a:t>
            </a:r>
            <a:r>
              <a:rPr lang="en-US" altLang="zh-CN" smtClean="0"/>
              <a:t>RADOS Blcok Device</a:t>
            </a:r>
            <a:r>
              <a:rPr lang="zh-CN" altLang="en-US" smtClean="0"/>
              <a:t>，</a:t>
            </a:r>
            <a:r>
              <a:rPr lang="en-US" altLang="zh-CN" smtClean="0"/>
              <a:t>RADOS</a:t>
            </a:r>
            <a:r>
              <a:rPr lang="zh-CN" altLang="en-US" smtClean="0"/>
              <a:t>块设备）；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pg</a:t>
            </a:r>
            <a:r>
              <a:rPr lang="zh-CN" altLang="en-US" smtClean="0"/>
              <a:t>取值为</a:t>
            </a:r>
            <a:r>
              <a:rPr lang="en-US" altLang="zh-CN" smtClean="0"/>
              <a:t>【osd</a:t>
            </a:r>
            <a:r>
              <a:rPr lang="zh-CN" altLang="en-US" smtClean="0"/>
              <a:t>数量</a:t>
            </a:r>
            <a:r>
              <a:rPr lang="en-US" altLang="zh-CN" smtClean="0"/>
              <a:t>*100/</a:t>
            </a:r>
            <a:r>
              <a:rPr lang="zh-CN" altLang="en-US" smtClean="0"/>
              <a:t>副本数</a:t>
            </a:r>
            <a:r>
              <a:rPr lang="en-US" altLang="zh-CN" smtClean="0"/>
              <a:t>/</a:t>
            </a:r>
            <a:r>
              <a:rPr lang="zh-CN" altLang="en-US" smtClean="0"/>
              <a:t>存储池数量</a:t>
            </a:r>
            <a:r>
              <a:rPr lang="en-US" altLang="zh-CN" smtClean="0"/>
              <a:t>】</a:t>
            </a:r>
            <a:r>
              <a:rPr lang="zh-CN" altLang="en-US" smtClean="0"/>
              <a:t>，结果向上取</a:t>
            </a:r>
            <a:r>
              <a:rPr lang="en-US" altLang="zh-CN" smtClean="0"/>
              <a:t>2</a:t>
            </a:r>
            <a:r>
              <a:rPr lang="zh-CN" altLang="en-US" smtClean="0"/>
              <a:t>的幂；</a:t>
            </a:r>
            <a:endParaRPr lang="en-US" altLang="zh-CN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mtClean="0"/>
              <a:t>detail</a:t>
            </a:r>
            <a:r>
              <a:rPr lang="zh-CN" altLang="en-US" smtClean="0"/>
              <a:t>会包含</a:t>
            </a:r>
            <a:r>
              <a:rPr lang="en-US" altLang="zh-CN" smtClean="0"/>
              <a:t>replicated</a:t>
            </a:r>
            <a:r>
              <a:rPr lang="zh-CN" altLang="en-US" smtClean="0"/>
              <a:t>、</a:t>
            </a:r>
            <a:r>
              <a:rPr lang="en-US" altLang="zh-CN" smtClean="0"/>
              <a:t>mini_size</a:t>
            </a:r>
            <a:r>
              <a:rPr lang="zh-CN" altLang="en-US" smtClean="0"/>
              <a:t>、</a:t>
            </a:r>
            <a:r>
              <a:rPr lang="en-US" altLang="zh-CN" smtClean="0"/>
              <a:t>pg</a:t>
            </a:r>
            <a:r>
              <a:rPr lang="zh-CN" altLang="en-US" smtClean="0"/>
              <a:t>等信息；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5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配置</a:t>
            </a:r>
            <a:r>
              <a:rPr lang="en-US" altLang="zh-CN" smtClean="0"/>
              <a:t>2C</a:t>
            </a:r>
            <a:r>
              <a:rPr lang="zh-CN" altLang="en-US" smtClean="0"/>
              <a:t>，</a:t>
            </a:r>
            <a:r>
              <a:rPr lang="en-US" altLang="zh-CN" smtClean="0"/>
              <a:t>2G</a:t>
            </a:r>
            <a:r>
              <a:rPr lang="zh-CN" altLang="en-US" smtClean="0"/>
              <a:t>，双网卡，一个用于节点互联，另一个用于和宿主机通讯（</a:t>
            </a:r>
            <a:r>
              <a:rPr lang="en-US" altLang="zh-CN" smtClean="0"/>
              <a:t>NAT</a:t>
            </a:r>
            <a:r>
              <a:rPr lang="zh-CN" altLang="en-US" smtClean="0"/>
              <a:t>或桥接）；业务硬盘分配</a:t>
            </a:r>
            <a:r>
              <a:rPr lang="en-US" altLang="zh-CN" smtClean="0"/>
              <a:t>&gt;5G</a:t>
            </a:r>
            <a:r>
              <a:rPr lang="zh-CN" altLang="en-US" smtClean="0"/>
              <a:t>（</a:t>
            </a:r>
            <a:r>
              <a:rPr lang="en-US" altLang="zh-CN" smtClean="0"/>
              <a:t>20G</a:t>
            </a:r>
            <a:r>
              <a:rPr lang="zh-CN" altLang="en-US" smtClean="0"/>
              <a:t>）即可；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若配置不够，可选择只部署两个节点，在后续的新建集群操作完成之后，修改集群配置文件中的参数为</a:t>
            </a:r>
            <a:r>
              <a:rPr lang="en-US" altLang="zh-CN" smtClean="0"/>
              <a:t>2</a:t>
            </a:r>
            <a:r>
              <a:rPr lang="zh-CN" altLang="en-US" smtClean="0"/>
              <a:t>副本；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8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ulimit</a:t>
            </a:r>
            <a:r>
              <a:rPr lang="zh-CN" altLang="en-US" smtClean="0"/>
              <a:t>用来限制每个用户可使用的资源，如</a:t>
            </a:r>
            <a:r>
              <a:rPr lang="en-US" altLang="zh-CN" smtClean="0"/>
              <a:t>CPU</a:t>
            </a:r>
            <a:r>
              <a:rPr lang="zh-CN" altLang="en-US" smtClean="0"/>
              <a:t>、</a:t>
            </a:r>
            <a:r>
              <a:rPr lang="en-US" altLang="zh-CN" smtClean="0"/>
              <a:t>RAM</a:t>
            </a:r>
            <a:r>
              <a:rPr lang="zh-CN" altLang="en-US" smtClean="0"/>
              <a:t>、</a:t>
            </a:r>
            <a:r>
              <a:rPr lang="en-US" altLang="zh-CN" smtClean="0"/>
              <a:t>Handle</a:t>
            </a:r>
            <a:r>
              <a:rPr lang="zh-CN" altLang="en-US" smtClean="0"/>
              <a:t>等，</a:t>
            </a:r>
            <a:r>
              <a:rPr lang="en-US" altLang="zh-CN" smtClean="0"/>
              <a:t>SH</a:t>
            </a:r>
            <a:r>
              <a:rPr lang="zh-CN" altLang="en-US" smtClean="0"/>
              <a:t>代表软、硬配额，</a:t>
            </a:r>
            <a:r>
              <a:rPr lang="en-US" altLang="zh-CN" smtClean="0"/>
              <a:t>n</a:t>
            </a:r>
            <a:r>
              <a:rPr lang="zh-CN" altLang="en-US" smtClean="0"/>
              <a:t>表示每个进程可同时打开的最大文件句柄数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4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阿里源</a:t>
            </a:r>
            <a:r>
              <a:rPr lang="en-US" altLang="zh-CN" smtClean="0"/>
              <a:t>】https://mirrors.aliyun.com/repo/Centos-7.repo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若配置</a:t>
            </a:r>
            <a:r>
              <a:rPr lang="en-US" altLang="zh-CN" smtClean="0"/>
              <a:t>yum</a:t>
            </a:r>
            <a:r>
              <a:rPr lang="zh-CN" altLang="en-US" smtClean="0"/>
              <a:t>过程中被某进程阻塞，可使用</a:t>
            </a:r>
            <a:r>
              <a:rPr lang="en-US" altLang="zh-CN" b="1" smtClean="0"/>
              <a:t>kill -9 [PID]</a:t>
            </a:r>
            <a:r>
              <a:rPr lang="zh-CN" altLang="en-US" smtClean="0"/>
              <a:t>结束该进程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选择</a:t>
            </a:r>
            <a:r>
              <a:rPr lang="en-US" altLang="zh-CN" smtClean="0"/>
              <a:t>GNOME</a:t>
            </a:r>
            <a:r>
              <a:rPr lang="zh-CN" altLang="en-US" smtClean="0"/>
              <a:t>版本将自带本页安装的所有组件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yum</a:t>
            </a:r>
            <a:r>
              <a:rPr lang="zh-CN" altLang="en-US" smtClean="0"/>
              <a:t>本地安装</a:t>
            </a:r>
            <a:r>
              <a:rPr lang="en-US" altLang="zh-CN" smtClean="0"/>
              <a:t>rpm</a:t>
            </a:r>
            <a:r>
              <a:rPr lang="zh-CN" altLang="en-US" smtClean="0"/>
              <a:t>包：</a:t>
            </a:r>
            <a:r>
              <a:rPr lang="en-US" altLang="zh-CN" smtClean="0"/>
              <a:t>sudo yum localinstall file.rpm </a:t>
            </a:r>
            <a:r>
              <a:rPr lang="zh-CN" altLang="en-US" smtClean="0"/>
              <a:t>或 </a:t>
            </a:r>
            <a:r>
              <a:rPr lang="en-US" altLang="zh-CN" smtClean="0"/>
              <a:t>rpm -i file.rpm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1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“所有节点”包括自己，因为后续自己也是通过</a:t>
            </a:r>
            <a:r>
              <a:rPr lang="en-US" altLang="zh-CN" smtClean="0"/>
              <a:t>ssh</a:t>
            </a:r>
            <a:r>
              <a:rPr lang="zh-CN" altLang="en-US" smtClean="0"/>
              <a:t>部署的；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建议不要在生产环境中使用“</a:t>
            </a:r>
            <a:r>
              <a:rPr lang="en-US" altLang="zh-CN" smtClean="0"/>
              <a:t>admin</a:t>
            </a:r>
            <a:r>
              <a:rPr lang="zh-CN" altLang="en-US" smtClean="0"/>
              <a:t>”、“</a:t>
            </a:r>
            <a:r>
              <a:rPr lang="en-US" altLang="zh-CN" smtClean="0"/>
              <a:t>user</a:t>
            </a:r>
            <a:r>
              <a:rPr lang="zh-CN" altLang="en-US" smtClean="0"/>
              <a:t>”之类的常见用户名；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9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修改主机名之后要输入</a:t>
            </a:r>
            <a:r>
              <a:rPr lang="en-US" altLang="zh-CN" smtClean="0"/>
              <a:t>bash</a:t>
            </a:r>
            <a:r>
              <a:rPr lang="zh-CN" altLang="en-US" smtClean="0"/>
              <a:t>命令刷新，若是使用远程终端连接主机，则可能需要重新登录一次；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Ceph-Deploy</a:t>
            </a:r>
            <a:r>
              <a:rPr lang="zh-CN" altLang="en-US" smtClean="0"/>
              <a:t>执行过程中不支持输入密码，所以此处必须配置免密登录；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测试时若未要求输入密码即为成功；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3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本地同步级别数字越低优先级越高，因此通常最权威的时钟源（比如原子钟）的同步级别会从</a:t>
            </a:r>
            <a:r>
              <a:rPr lang="en-US" altLang="zh-CN" smtClean="0"/>
              <a:t>1</a:t>
            </a:r>
            <a:r>
              <a:rPr lang="zh-CN" altLang="en-US" smtClean="0"/>
              <a:t>开始；另外级别高低不影响</a:t>
            </a:r>
            <a:r>
              <a:rPr lang="en-US" altLang="zh-CN" smtClean="0"/>
              <a:t>CS</a:t>
            </a:r>
            <a:r>
              <a:rPr lang="zh-CN" altLang="en-US" smtClean="0"/>
              <a:t>间的同步关系；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MS</a:t>
            </a:r>
            <a:r>
              <a:rPr lang="zh-CN" altLang="en-US" smtClean="0"/>
              <a:t>项的值中各个符号的含义在回显中有说明；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0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ceph-deploy</a:t>
            </a:r>
            <a:r>
              <a:rPr lang="zh-CN" altLang="en-US" smtClean="0"/>
              <a:t>对花括号展开的支持不好，所以操作多节点时最好使用普通的完整名称；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原因可能是官方内置的新版</a:t>
            </a:r>
            <a:r>
              <a:rPr lang="en-US" altLang="zh-CN" smtClean="0"/>
              <a:t>Python</a:t>
            </a:r>
            <a:r>
              <a:rPr lang="zh-CN" altLang="en-US" smtClean="0"/>
              <a:t>升级不完全；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6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200" smtClean="0"/>
              <a:t>mon create-initial</a:t>
            </a:r>
            <a:r>
              <a:rPr lang="zh-CN" altLang="en-US" smtClean="0"/>
              <a:t>会在</a:t>
            </a:r>
            <a:r>
              <a:rPr lang="zh-CN" altLang="en-US" b="1" smtClean="0"/>
              <a:t>当前路径</a:t>
            </a:r>
            <a:r>
              <a:rPr lang="zh-CN" altLang="en-US" smtClean="0"/>
              <a:t>生成集群配置文件、认证文件、日志，所以执行前请确保路径正确；涉及的软件包：</a:t>
            </a:r>
            <a:r>
              <a:rPr lang="en-US" altLang="zh-CN" smtClean="0"/>
              <a:t>ceph-mon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初始化完成后，可用“</a:t>
            </a:r>
            <a:r>
              <a:rPr lang="en-US" altLang="zh-CN" b="1" smtClean="0"/>
              <a:t>systemctl status ceph-[svr]@[hostname]</a:t>
            </a:r>
            <a:r>
              <a:rPr lang="en-US" altLang="zh-CN" smtClean="0"/>
              <a:t>”</a:t>
            </a:r>
            <a:r>
              <a:rPr lang="zh-CN" altLang="en-US" smtClean="0"/>
              <a:t>来检查某个节点的某服务运行状态（</a:t>
            </a:r>
            <a:r>
              <a:rPr lang="en-US" altLang="zh-CN" smtClean="0"/>
              <a:t>mon</a:t>
            </a:r>
            <a:r>
              <a:rPr lang="zh-CN" altLang="en-US" smtClean="0"/>
              <a:t>、</a:t>
            </a:r>
            <a:r>
              <a:rPr lang="en-US" altLang="zh-CN" smtClean="0"/>
              <a:t>mgr</a:t>
            </a:r>
            <a:r>
              <a:rPr lang="zh-CN" altLang="en-US" smtClean="0"/>
              <a:t>、</a:t>
            </a:r>
            <a:r>
              <a:rPr lang="en-US" altLang="zh-CN" smtClean="0"/>
              <a:t>rgw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）（不可靠）</a:t>
            </a:r>
            <a:endParaRPr lang="en-US" altLang="zh-CN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开关某服务的</a:t>
            </a:r>
            <a:r>
              <a:rPr lang="en-US" altLang="zh-CN" smtClean="0"/>
              <a:t>target</a:t>
            </a:r>
            <a:r>
              <a:rPr lang="zh-CN" altLang="en-US" smtClean="0"/>
              <a:t>项可以控制本节点内所有与其关联的同名服务的开关（如</a:t>
            </a:r>
            <a:r>
              <a:rPr lang="en-US" altLang="zh-CN" smtClean="0"/>
              <a:t>OSD</a:t>
            </a:r>
            <a:r>
              <a:rPr lang="zh-CN" altLang="en-US" smtClean="0"/>
              <a:t>）；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5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>
            <a:normAutofit/>
          </a:bodyPr>
          <a:lstStyle>
            <a:lvl1pPr algn="just" fontAlgn="ctr">
              <a:buClrTx/>
              <a:defRPr sz="2400" baseline="0">
                <a:latin typeface="HarmonyOS Sans SC Light" panose="00000400000000000000" pitchFamily="2" charset="-122"/>
                <a:ea typeface="HarmonyOS Sans SC Light" panose="00000400000000000000" pitchFamily="2" charset="-122"/>
                <a:cs typeface="HarmonyOS Sans SC Light" panose="00000400000000000000" pitchFamily="2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r>
              <a:rPr lang="zh-CN" altLang="en-US" dirty="0"/>
              <a:t>单击此</a:t>
            </a:r>
            <a:r>
              <a:rPr lang="zh-CN" altLang="en-US"/>
              <a:t>处</a:t>
            </a:r>
            <a:r>
              <a:rPr lang="zh-CN" altLang="en-US" smtClean="0"/>
              <a:t>输入</a:t>
            </a:r>
            <a:r>
              <a:rPr lang="zh-CN" altLang="en-US"/>
              <a:t>文</a:t>
            </a:r>
            <a:r>
              <a:rPr lang="zh-CN" altLang="en-US" smtClean="0"/>
              <a:t>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3"/>
            <a:endParaRPr lang="en-US" altLang="zh-CN" smtClean="0"/>
          </a:p>
          <a:p>
            <a:pPr lvl="4"/>
            <a:endParaRPr lang="en-US" altLang="zh-CN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sz="3600" baseline="0" dirty="0">
                <a:latin typeface="HarmonyOS Sans SC Light" panose="00000400000000000000" pitchFamily="2" charset="-122"/>
                <a:ea typeface="HarmonyOS Sans SC Light" panose="000004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75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7"/>
            <a:ext cx="10728325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sz="3600" baseline="0" dirty="0">
                <a:latin typeface="HarmonyOS Sans SC Light" panose="00000400000000000000" pitchFamily="2" charset="-122"/>
                <a:ea typeface="HarmonyOS Sans SC Light" panose="000004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1247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3402-B08D-44D6-B429-055DFD81918F}" type="datetimeFigureOut">
              <a:rPr lang="zh-CN" altLang="en-US" smtClean="0"/>
              <a:t>4/7/Mon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0B74-9AC7-4902-9202-A0DC9000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Ceph</a:t>
            </a:r>
            <a:r>
              <a:rPr lang="zh-CN" altLang="en-US" smtClean="0"/>
              <a:t>开源项目地址：</a:t>
            </a:r>
            <a:endParaRPr lang="en-US" altLang="zh-CN" smtClean="0"/>
          </a:p>
          <a:p>
            <a:pPr lvl="1"/>
            <a:r>
              <a:rPr lang="en-US" altLang="zh-CN"/>
              <a:t>https://</a:t>
            </a:r>
            <a:r>
              <a:rPr lang="en-US" altLang="zh-CN" smtClean="0"/>
              <a:t>github.com/ceph/ceph</a:t>
            </a:r>
          </a:p>
          <a:p>
            <a:r>
              <a:rPr lang="en-US" altLang="zh-CN" smtClean="0"/>
              <a:t>Ceph</a:t>
            </a:r>
            <a:r>
              <a:rPr lang="zh-CN" altLang="en-US" smtClean="0"/>
              <a:t>官方开发的相关项目总览：</a:t>
            </a:r>
            <a:endParaRPr lang="en-US" altLang="zh-CN" smtClean="0"/>
          </a:p>
          <a:p>
            <a:pPr lvl="1"/>
            <a:r>
              <a:rPr lang="en-US" altLang="zh-CN"/>
              <a:t>https://github.com/ceph</a:t>
            </a:r>
          </a:p>
          <a:p>
            <a:r>
              <a:rPr lang="zh-CN" altLang="en-US" smtClean="0"/>
              <a:t>推荐部署方式：</a:t>
            </a:r>
            <a:endParaRPr lang="en-US" altLang="zh-CN" smtClean="0"/>
          </a:p>
          <a:p>
            <a:pPr lvl="1"/>
            <a:r>
              <a:rPr lang="zh-CN" altLang="en-US" smtClean="0"/>
              <a:t>早期版本（</a:t>
            </a:r>
            <a:r>
              <a:rPr lang="en-US" altLang="zh-CN" smtClean="0"/>
              <a:t>Nautilus 14.X.X</a:t>
            </a:r>
            <a:r>
              <a:rPr lang="zh-CN" altLang="en-US" smtClean="0"/>
              <a:t>版本或更早）：</a:t>
            </a:r>
            <a:endParaRPr lang="en-US" altLang="zh-CN" smtClean="0"/>
          </a:p>
          <a:p>
            <a:pPr lvl="2"/>
            <a:r>
              <a:rPr lang="en-US" altLang="zh-CN" smtClean="0"/>
              <a:t>ceph-deploy</a:t>
            </a:r>
            <a:r>
              <a:rPr lang="zh-CN" altLang="en-US" smtClean="0"/>
              <a:t>（使用</a:t>
            </a:r>
            <a:r>
              <a:rPr lang="en-US" altLang="zh-CN" smtClean="0"/>
              <a:t>SSH</a:t>
            </a:r>
            <a:r>
              <a:rPr lang="zh-CN" altLang="en-US" smtClean="0"/>
              <a:t>的方式进行部署）</a:t>
            </a:r>
            <a:endParaRPr lang="en-US" altLang="zh-CN" smtClean="0"/>
          </a:p>
          <a:p>
            <a:pPr lvl="1"/>
            <a:r>
              <a:rPr lang="zh-CN" altLang="en-US"/>
              <a:t>现</a:t>
            </a:r>
            <a:r>
              <a:rPr lang="zh-CN" altLang="en-US" smtClean="0"/>
              <a:t>代版本（</a:t>
            </a:r>
            <a:r>
              <a:rPr lang="en-US" altLang="zh-CN" smtClean="0"/>
              <a:t>Octopus 15.X.X</a:t>
            </a:r>
            <a:r>
              <a:rPr lang="zh-CN" altLang="en-US" smtClean="0"/>
              <a:t>及之后的版本）：</a:t>
            </a:r>
            <a:endParaRPr lang="en-US" altLang="zh-CN" smtClean="0"/>
          </a:p>
          <a:p>
            <a:pPr lvl="2"/>
            <a:r>
              <a:rPr lang="en-US" altLang="zh-CN"/>
              <a:t>c</a:t>
            </a:r>
            <a:r>
              <a:rPr lang="en-US" altLang="zh-CN" smtClean="0"/>
              <a:t>ephadm</a:t>
            </a:r>
            <a:r>
              <a:rPr lang="zh-CN" altLang="en-US" smtClean="0"/>
              <a:t>（新的部署工具）</a:t>
            </a:r>
            <a:endParaRPr lang="en-US" altLang="zh-CN" smtClean="0"/>
          </a:p>
          <a:p>
            <a:pPr lvl="2"/>
            <a:r>
              <a:rPr lang="en-US" altLang="zh-CN"/>
              <a:t>ceph-container</a:t>
            </a:r>
            <a:r>
              <a:rPr lang="zh-CN" altLang="en-US"/>
              <a:t>（利用容器方式部署）</a:t>
            </a:r>
            <a:r>
              <a:rPr lang="zh-CN" altLang="zh-CN"/>
              <a:t>：</a:t>
            </a:r>
            <a:r>
              <a:rPr lang="en-US" altLang="zh-CN"/>
              <a:t>https://github.com/ceph/ceph-container</a:t>
            </a:r>
          </a:p>
          <a:p>
            <a:pPr lvl="2"/>
            <a:r>
              <a:rPr lang="en-US" altLang="zh-CN" smtClean="0"/>
              <a:t>ceph-ansible</a:t>
            </a:r>
            <a:r>
              <a:rPr lang="zh-CN" altLang="en-US" smtClean="0"/>
              <a:t>（利用</a:t>
            </a:r>
            <a:r>
              <a:rPr lang="en-US" altLang="zh-CN" smtClean="0"/>
              <a:t>Ansible</a:t>
            </a:r>
            <a:r>
              <a:rPr lang="zh-CN" altLang="en-US" smtClean="0"/>
              <a:t>剧本部署）：</a:t>
            </a:r>
            <a:r>
              <a:rPr lang="en-US" altLang="zh-CN"/>
              <a:t>https://</a:t>
            </a:r>
            <a:r>
              <a:rPr lang="en-US" altLang="zh-CN" smtClean="0"/>
              <a:t>github.com/ceph/</a:t>
            </a:r>
            <a:r>
              <a:rPr lang="en-US" altLang="zh-CN"/>
              <a:t>ceph-ansible</a:t>
            </a:r>
            <a:endParaRPr lang="en-US" altLang="zh-CN" smtClean="0"/>
          </a:p>
          <a:p>
            <a:pPr lvl="2"/>
            <a:r>
              <a:rPr lang="en-US" altLang="zh-CN" smtClean="0"/>
              <a:t>ceph-salt</a:t>
            </a:r>
            <a:r>
              <a:rPr lang="zh-CN" altLang="en-US" smtClean="0"/>
              <a:t>（利用</a:t>
            </a:r>
            <a:r>
              <a:rPr lang="en-US" altLang="zh-CN" smtClean="0"/>
              <a:t>SaltStack</a:t>
            </a:r>
            <a:r>
              <a:rPr lang="zh-CN" altLang="en-US" smtClean="0"/>
              <a:t>部署）：</a:t>
            </a:r>
            <a:r>
              <a:rPr lang="en-US" altLang="zh-CN"/>
              <a:t>https://</a:t>
            </a:r>
            <a:r>
              <a:rPr lang="en-US" altLang="zh-CN" smtClean="0"/>
              <a:t>github.com/ceph/</a:t>
            </a:r>
            <a:r>
              <a:rPr lang="en-US" altLang="zh-CN"/>
              <a:t>ceph-salt</a:t>
            </a:r>
            <a:endParaRPr lang="en-US" altLang="zh-CN" smtClean="0"/>
          </a:p>
          <a:p>
            <a:pPr lvl="2"/>
            <a:r>
              <a:rPr lang="en-US" altLang="zh-CN" smtClean="0"/>
              <a:t>ceph-chef</a:t>
            </a:r>
            <a:r>
              <a:rPr lang="zh-CN" altLang="en-US" smtClean="0"/>
              <a:t>（利用</a:t>
            </a:r>
            <a:r>
              <a:rPr lang="en-US" altLang="zh-CN" smtClean="0"/>
              <a:t>Chef</a:t>
            </a:r>
            <a:r>
              <a:rPr lang="zh-CN" altLang="en-US" smtClean="0"/>
              <a:t>菜谱部署）</a:t>
            </a:r>
            <a:r>
              <a:rPr lang="zh-CN" altLang="zh-CN" smtClean="0"/>
              <a:t>：</a:t>
            </a:r>
            <a:r>
              <a:rPr lang="en-US" altLang="zh-CN"/>
              <a:t>https://</a:t>
            </a:r>
            <a:r>
              <a:rPr lang="en-US" altLang="zh-CN" smtClean="0"/>
              <a:t>github.com/ceph/</a:t>
            </a:r>
            <a:r>
              <a:rPr lang="en-US" altLang="zh-CN"/>
              <a:t>ceph-chef</a:t>
            </a:r>
            <a:endParaRPr lang="en-US" altLang="zh-CN" smtClean="0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 </a:t>
            </a:r>
            <a:r>
              <a:rPr lang="zh-CN" altLang="en-US"/>
              <a:t>向导</a:t>
            </a:r>
          </a:p>
        </p:txBody>
      </p:sp>
    </p:spTree>
    <p:extLst>
      <p:ext uri="{BB962C8B-B14F-4D97-AF65-F5344CB8AC3E}">
        <p14:creationId xmlns:p14="http://schemas.microsoft.com/office/powerpoint/2010/main" val="9949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在主节点上创建</a:t>
            </a:r>
            <a:r>
              <a:rPr lang="en-US" altLang="zh-CN" smtClean="0"/>
              <a:t>Ceph</a:t>
            </a:r>
            <a:r>
              <a:rPr lang="zh-CN" altLang="en-US" smtClean="0"/>
              <a:t>集群</a:t>
            </a:r>
            <a:r>
              <a:rPr lang="zh-CN" altLang="en-US" sz="2000" smtClean="0"/>
              <a:t>（创建</a:t>
            </a:r>
            <a:r>
              <a:rPr lang="en-US" altLang="zh-CN" sz="2000" smtClean="0"/>
              <a:t>MON</a:t>
            </a:r>
            <a:r>
              <a:rPr lang="zh-CN" altLang="en-US" sz="2000" smtClean="0"/>
              <a:t>服务，并在当前工作目录生成配置文件等）</a:t>
            </a:r>
            <a:endParaRPr lang="en-US" altLang="zh-CN" smtClean="0"/>
          </a:p>
          <a:p>
            <a:pPr lvl="1"/>
            <a:r>
              <a:rPr lang="en-US" altLang="zh-CN" sz="2000"/>
              <a:t>ceph-deploy new </a:t>
            </a:r>
            <a:r>
              <a:rPr lang="en-US" altLang="zh-CN" sz="2000" smtClean="0"/>
              <a:t>[hostname1] </a:t>
            </a:r>
            <a:r>
              <a:rPr lang="en-US" altLang="zh-CN" sz="2000"/>
              <a:t>[</a:t>
            </a:r>
            <a:r>
              <a:rPr lang="en-US" altLang="zh-CN" sz="2000" smtClean="0"/>
              <a:t>hostname2] …</a:t>
            </a:r>
            <a:r>
              <a:rPr lang="zh-CN" altLang="en-US" sz="2000" smtClean="0"/>
              <a:t>*</a:t>
            </a:r>
            <a:endParaRPr lang="en-US" altLang="zh-CN" sz="2000" smtClean="0"/>
          </a:p>
          <a:p>
            <a:pPr lvl="2"/>
            <a:r>
              <a:rPr lang="zh-CN" altLang="en-US" smtClean="0"/>
              <a:t>若此处报错“</a:t>
            </a:r>
            <a:r>
              <a:rPr lang="en-US" altLang="zh-CN" smtClean="0"/>
              <a:t>ImportError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module named </a:t>
            </a:r>
            <a:r>
              <a:rPr lang="en-US" altLang="zh-CN" smtClean="0"/>
              <a:t>pkg_resources</a:t>
            </a:r>
            <a:r>
              <a:rPr lang="zh-CN" altLang="en-US" smtClean="0"/>
              <a:t>”则需重装</a:t>
            </a:r>
            <a:r>
              <a:rPr lang="en-US" altLang="zh-CN" smtClean="0"/>
              <a:t>pip</a:t>
            </a:r>
            <a:r>
              <a:rPr lang="zh-CN" altLang="en-US" smtClean="0"/>
              <a:t>；此问题通常是</a:t>
            </a:r>
            <a:r>
              <a:rPr lang="en-US" altLang="zh-CN" smtClean="0"/>
              <a:t>Python</a:t>
            </a:r>
            <a:r>
              <a:rPr lang="zh-CN" altLang="en-US" smtClean="0"/>
              <a:t>升级至</a:t>
            </a:r>
            <a:r>
              <a:rPr lang="en-US" altLang="zh-CN" smtClean="0"/>
              <a:t>2.7</a:t>
            </a:r>
            <a:r>
              <a:rPr lang="zh-CN" altLang="en-US" smtClean="0"/>
              <a:t>产生的，</a:t>
            </a:r>
            <a:r>
              <a:rPr lang="en-US" altLang="zh-CN" smtClean="0"/>
              <a:t>pip</a:t>
            </a:r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中的安装工具，推荐解决方法如下：</a:t>
            </a:r>
            <a:r>
              <a:rPr lang="en-US" altLang="zh-CN" smtClean="0"/>
              <a:t>*</a:t>
            </a:r>
          </a:p>
          <a:p>
            <a:pPr lvl="2"/>
            <a:r>
              <a:rPr lang="en-US" altLang="zh-CN" smtClean="0"/>
              <a:t>sudo yum </a:t>
            </a:r>
            <a:r>
              <a:rPr lang="en-US" altLang="zh-CN"/>
              <a:t>-y install </a:t>
            </a:r>
            <a:r>
              <a:rPr lang="en-US" altLang="zh-CN" smtClean="0"/>
              <a:t>wget &amp;&amp; wget </a:t>
            </a:r>
            <a:r>
              <a:rPr lang="en-US" altLang="zh-CN"/>
              <a:t>https://bootstrap.pypa.io/pip/2.7/get-pip.py</a:t>
            </a:r>
          </a:p>
          <a:p>
            <a:pPr lvl="2"/>
            <a:r>
              <a:rPr lang="en-US" altLang="zh-CN"/>
              <a:t>python </a:t>
            </a:r>
            <a:r>
              <a:rPr lang="en-US" altLang="zh-CN" smtClean="0"/>
              <a:t>get-pip.py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若报错则多尝试几遍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/>
              <a:t>解</a:t>
            </a:r>
            <a:r>
              <a:rPr lang="zh-CN" altLang="en-US" sz="2000" smtClean="0"/>
              <a:t>决之后重新创建集群</a:t>
            </a:r>
            <a:r>
              <a:rPr lang="en-US" altLang="zh-CN" sz="2000" smtClean="0"/>
              <a:t>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另</a:t>
            </a:r>
            <a:r>
              <a:rPr lang="zh-CN" altLang="en-US">
                <a:solidFill>
                  <a:schemeClr val="accent1"/>
                </a:solidFill>
              </a:rPr>
              <a:t>提供备用解决办</a:t>
            </a:r>
            <a:r>
              <a:rPr lang="zh-CN" altLang="en-US" smtClean="0">
                <a:solidFill>
                  <a:schemeClr val="accent1"/>
                </a:solidFill>
              </a:rPr>
              <a:t>法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/>
              <a:t>在集群配置目录</a:t>
            </a:r>
            <a:r>
              <a:rPr lang="zh-CN" altLang="en-US" smtClean="0"/>
              <a:t>下的集</a:t>
            </a:r>
            <a:r>
              <a:rPr lang="zh-CN" altLang="en-US"/>
              <a:t>群配置文</a:t>
            </a:r>
            <a:r>
              <a:rPr lang="zh-CN" altLang="en-US" smtClean="0"/>
              <a:t>件</a:t>
            </a:r>
            <a:r>
              <a:rPr lang="en-US" altLang="zh-CN" smtClean="0"/>
              <a:t>【ceph.conf】</a:t>
            </a:r>
            <a:r>
              <a:rPr lang="zh-CN" altLang="en-US" smtClean="0"/>
              <a:t>的</a:t>
            </a:r>
            <a:r>
              <a:rPr lang="en-US" altLang="zh-CN" smtClean="0"/>
              <a:t>global</a:t>
            </a:r>
            <a:r>
              <a:rPr lang="zh-CN" altLang="en-US" smtClean="0"/>
              <a:t>段中定义网段</a:t>
            </a:r>
            <a:endParaRPr lang="zh-CN" altLang="en-US"/>
          </a:p>
          <a:p>
            <a:pPr lvl="1"/>
            <a:r>
              <a:rPr lang="en-US" altLang="zh-CN"/>
              <a:t>public_network = </a:t>
            </a:r>
            <a:r>
              <a:rPr lang="en-US" altLang="zh-CN" smtClean="0"/>
              <a:t>192.168.127.0/24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用</a:t>
            </a:r>
            <a:r>
              <a:rPr lang="zh-CN" altLang="en-US">
                <a:solidFill>
                  <a:schemeClr val="accent1"/>
                </a:solidFill>
              </a:rPr>
              <a:t>于客户端访问集群服</a:t>
            </a:r>
            <a:r>
              <a:rPr lang="zh-CN" altLang="en-US" smtClean="0">
                <a:solidFill>
                  <a:schemeClr val="accent1"/>
                </a:solidFill>
              </a:rPr>
              <a:t>务</a:t>
            </a:r>
            <a:endParaRPr lang="en-US" altLang="zh-CN"/>
          </a:p>
          <a:p>
            <a:pPr lvl="1"/>
            <a:r>
              <a:rPr lang="en-US" altLang="zh-CN"/>
              <a:t>cluster_network = </a:t>
            </a:r>
            <a:r>
              <a:rPr lang="en-US" altLang="zh-CN" smtClean="0"/>
              <a:t>172.18.1.0/24			</a:t>
            </a:r>
            <a:r>
              <a:rPr lang="en-US" altLang="zh-CN" smtClean="0">
                <a:solidFill>
                  <a:srgbClr val="5B9BD5"/>
                </a:solidFill>
                <a:cs typeface="HarmonyOS Sans SC Light" panose="00000400000000000000" pitchFamily="2" charset="-122"/>
              </a:rPr>
              <a:t>##</a:t>
            </a:r>
            <a:r>
              <a:rPr lang="zh-CN" altLang="en-US">
                <a:solidFill>
                  <a:srgbClr val="5B9BD5"/>
                </a:solidFill>
                <a:cs typeface="HarmonyOS Sans SC Light" panose="00000400000000000000" pitchFamily="2" charset="-122"/>
              </a:rPr>
              <a:t>用于内部数据同步（如</a:t>
            </a:r>
            <a:r>
              <a:rPr lang="en-US" altLang="zh-CN">
                <a:solidFill>
                  <a:srgbClr val="5B9BD5"/>
                </a:solidFill>
                <a:cs typeface="HarmonyOS Sans SC Light" panose="00000400000000000000" pitchFamily="2" charset="-122"/>
              </a:rPr>
              <a:t>OSD</a:t>
            </a:r>
            <a:r>
              <a:rPr lang="zh-CN" altLang="en-US">
                <a:solidFill>
                  <a:srgbClr val="5B9BD5"/>
                </a:solidFill>
                <a:cs typeface="HarmonyOS Sans SC Light" panose="00000400000000000000" pitchFamily="2" charset="-122"/>
              </a:rPr>
              <a:t>数据复制、心跳检测</a:t>
            </a:r>
            <a:r>
              <a:rPr lang="zh-CN" altLang="en-US" smtClean="0">
                <a:solidFill>
                  <a:srgbClr val="5B9BD5"/>
                </a:solidFill>
                <a:cs typeface="HarmonyOS Sans SC Light" panose="00000400000000000000" pitchFamily="2" charset="-122"/>
              </a:rPr>
              <a:t>）</a:t>
            </a:r>
            <a:endParaRPr lang="en-US" altLang="zh-CN" smtClean="0">
              <a:solidFill>
                <a:srgbClr val="5B9BD5"/>
              </a:solidFill>
              <a:cs typeface="HarmonyOS Sans SC Light" panose="00000400000000000000" pitchFamily="2" charset="-122"/>
            </a:endParaRPr>
          </a:p>
          <a:p>
            <a:pPr lvl="1"/>
            <a:r>
              <a:rPr lang="zh-CN" altLang="en-US"/>
              <a:t>修改集群副本数为“</a:t>
            </a:r>
            <a:r>
              <a:rPr lang="en-US" altLang="zh-CN"/>
              <a:t>2</a:t>
            </a:r>
            <a:r>
              <a:rPr lang="zh-CN" altLang="en-US"/>
              <a:t>”（可</a:t>
            </a:r>
            <a:r>
              <a:rPr lang="zh-CN" altLang="en-US" smtClean="0"/>
              <a:t>选，针对低配实验环境）</a:t>
            </a:r>
            <a:endParaRPr lang="en-US" altLang="zh-CN"/>
          </a:p>
          <a:p>
            <a:pPr lvl="2"/>
            <a:r>
              <a:rPr lang="en-US" altLang="zh-CN" smtClean="0"/>
              <a:t>osd </a:t>
            </a:r>
            <a:r>
              <a:rPr lang="en-US" altLang="zh-CN"/>
              <a:t>pool default size = </a:t>
            </a:r>
            <a:r>
              <a:rPr lang="en-US" altLang="zh-CN" smtClean="0"/>
              <a:t>2</a:t>
            </a:r>
          </a:p>
          <a:p>
            <a:r>
              <a:rPr lang="zh-CN" altLang="en-US"/>
              <a:t>推送配置到所有节点并重启服务</a:t>
            </a:r>
          </a:p>
          <a:p>
            <a:pPr lvl="1"/>
            <a:r>
              <a:rPr lang="en-US" altLang="zh-CN"/>
              <a:t>ceph-deploy --overwrite-conf config push </a:t>
            </a:r>
            <a:r>
              <a:rPr lang="en-US" altLang="zh-CN" smtClean="0"/>
              <a:t>ceph01 ceph02 ceph03</a:t>
            </a:r>
            <a:endParaRPr lang="en-US" altLang="zh-CN"/>
          </a:p>
          <a:p>
            <a:pPr lvl="1"/>
            <a:r>
              <a:rPr lang="en-US" altLang="zh-CN" smtClean="0"/>
              <a:t>sudo systemctl </a:t>
            </a:r>
            <a:r>
              <a:rPr lang="en-US" altLang="zh-CN"/>
              <a:t>restart ceph-*.target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1/3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648254" y="2852936"/>
          <a:ext cx="984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包装程序外壳对象" showAsIcon="1" r:id="rId4" imgW="984960" imgH="473040" progId="Package">
                  <p:embed/>
                </p:oleObj>
              </mc:Choice>
              <mc:Fallback>
                <p:oleObj name="包装程序外壳对象" showAsIcon="1" r:id="rId4" imgW="984960" imgH="473040" progId="Packag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8254" y="2852936"/>
                        <a:ext cx="9842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6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为每个节点安装</a:t>
            </a:r>
            <a:r>
              <a:rPr lang="en-US" altLang="zh-CN" smtClean="0"/>
              <a:t>Ceph</a:t>
            </a:r>
          </a:p>
          <a:p>
            <a:pPr lvl="1"/>
            <a:r>
              <a:rPr lang="en-US" altLang="zh-CN"/>
              <a:t>ceph-deploy install --no-adjust-repos --nogpgcheck ceph01 ceph02 ceph03</a:t>
            </a:r>
            <a:r>
              <a:rPr lang="en-US" altLang="zh-CN" smtClean="0"/>
              <a:t>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批</a:t>
            </a:r>
            <a:r>
              <a:rPr lang="zh-CN" altLang="en-US">
                <a:solidFill>
                  <a:schemeClr val="accent1"/>
                </a:solidFill>
              </a:rPr>
              <a:t>量安</a:t>
            </a:r>
            <a:r>
              <a:rPr lang="zh-CN" altLang="en-US" smtClean="0">
                <a:solidFill>
                  <a:schemeClr val="accent1"/>
                </a:solidFill>
              </a:rPr>
              <a:t>装，同时安</a:t>
            </a:r>
            <a:r>
              <a:rPr lang="zh-CN" altLang="en-US">
                <a:solidFill>
                  <a:schemeClr val="accent1"/>
                </a:solidFill>
              </a:rPr>
              <a:t>装</a:t>
            </a:r>
            <a:r>
              <a:rPr lang="en-US" altLang="zh-CN">
                <a:solidFill>
                  <a:schemeClr val="accent1"/>
                </a:solidFill>
              </a:rPr>
              <a:t>ceph-radosgw</a:t>
            </a:r>
            <a:r>
              <a:rPr lang="zh-CN" altLang="en-US" smtClean="0">
                <a:solidFill>
                  <a:schemeClr val="accent1"/>
                </a:solidFill>
              </a:rPr>
              <a:t>，</a:t>
            </a:r>
            <a:r>
              <a:rPr lang="en-US" altLang="zh-CN">
                <a:solidFill>
                  <a:schemeClr val="accent1"/>
                </a:solidFill>
              </a:rPr>
              <a:t>--</a:t>
            </a:r>
            <a:r>
              <a:rPr lang="en-US" altLang="zh-CN" smtClean="0">
                <a:solidFill>
                  <a:schemeClr val="accent1"/>
                </a:solidFill>
              </a:rPr>
              <a:t>no-adjust-repos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zh-CN" altLang="en-US" smtClean="0">
                <a:solidFill>
                  <a:schemeClr val="accent1"/>
                </a:solidFill>
              </a:rPr>
              <a:t>安装过程中不调整为官方源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或</a:t>
            </a:r>
            <a:endParaRPr lang="en-US" altLang="zh-CN" smtClean="0"/>
          </a:p>
          <a:p>
            <a:pPr lvl="1"/>
            <a:r>
              <a:rPr lang="en-US" altLang="zh-CN" smtClean="0"/>
              <a:t>sudo yum </a:t>
            </a:r>
            <a:r>
              <a:rPr lang="en-US" altLang="zh-CN"/>
              <a:t>install -y </a:t>
            </a:r>
            <a:r>
              <a:rPr lang="en-US" altLang="zh-CN" smtClean="0"/>
              <a:t>ceph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手动为</a:t>
            </a:r>
            <a:r>
              <a:rPr lang="zh-CN" altLang="en-US">
                <a:solidFill>
                  <a:schemeClr val="accent2"/>
                </a:solidFill>
              </a:rPr>
              <a:t>所有节点</a:t>
            </a:r>
            <a:r>
              <a:rPr lang="zh-CN" altLang="en-US">
                <a:solidFill>
                  <a:schemeClr val="accent1"/>
                </a:solidFill>
              </a:rPr>
              <a:t>执行，并行操作效率更</a:t>
            </a:r>
            <a:r>
              <a:rPr lang="zh-CN" altLang="en-US" smtClean="0">
                <a:solidFill>
                  <a:schemeClr val="accent1"/>
                </a:solidFill>
              </a:rPr>
              <a:t>高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完成后输入</a:t>
            </a:r>
            <a:r>
              <a:rPr lang="en-US" altLang="zh-CN">
                <a:solidFill>
                  <a:schemeClr val="accent2"/>
                </a:solidFill>
              </a:rPr>
              <a:t>ceph -v</a:t>
            </a:r>
            <a:r>
              <a:rPr lang="zh-CN" altLang="en-US"/>
              <a:t>查询版本</a:t>
            </a:r>
            <a:endParaRPr lang="en-US" altLang="zh-CN"/>
          </a:p>
          <a:p>
            <a:r>
              <a:rPr lang="zh-CN" altLang="en-US" smtClean="0"/>
              <a:t>在主节点上开始部署（注意</a:t>
            </a:r>
            <a:r>
              <a:rPr lang="zh-CN" altLang="en-US" smtClean="0">
                <a:solidFill>
                  <a:schemeClr val="accent2"/>
                </a:solidFill>
              </a:rPr>
              <a:t>参考架构图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z="2000" smtClean="0"/>
              <a:t>ceph-deploy mon create-initial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初始化</a:t>
            </a:r>
            <a:r>
              <a:rPr lang="en-US" altLang="zh-CN" sz="2000" smtClean="0">
                <a:solidFill>
                  <a:schemeClr val="accent1"/>
                </a:solidFill>
              </a:rPr>
              <a:t>mon</a:t>
            </a:r>
            <a:r>
              <a:rPr lang="zh-CN" altLang="en-US" sz="2000" smtClean="0">
                <a:solidFill>
                  <a:schemeClr val="accent1"/>
                </a:solidFill>
              </a:rPr>
              <a:t>，生</a:t>
            </a:r>
            <a:r>
              <a:rPr lang="zh-CN" altLang="en-US" sz="2000">
                <a:solidFill>
                  <a:schemeClr val="accent1"/>
                </a:solidFill>
              </a:rPr>
              <a:t>成</a:t>
            </a:r>
            <a:r>
              <a:rPr lang="zh-CN" altLang="en-US" sz="2000" smtClean="0">
                <a:solidFill>
                  <a:schemeClr val="accent1"/>
                </a:solidFill>
              </a:rPr>
              <a:t>检</a:t>
            </a:r>
            <a:r>
              <a:rPr lang="zh-CN" altLang="en-US" sz="2000">
                <a:solidFill>
                  <a:schemeClr val="accent1"/>
                </a:solidFill>
              </a:rPr>
              <a:t>测集</a:t>
            </a:r>
            <a:r>
              <a:rPr lang="zh-CN" altLang="en-US" sz="2000" smtClean="0">
                <a:solidFill>
                  <a:schemeClr val="accent1"/>
                </a:solidFill>
              </a:rPr>
              <a:t>群所需的密钥</a:t>
            </a:r>
            <a:r>
              <a:rPr lang="en-US" altLang="zh-CN" sz="2000" smtClean="0"/>
              <a:t>*</a:t>
            </a:r>
          </a:p>
          <a:p>
            <a:pPr lvl="1"/>
            <a:r>
              <a:rPr lang="en-US" altLang="zh-CN" sz="2000" smtClean="0"/>
              <a:t>ceph-deploy </a:t>
            </a:r>
            <a:r>
              <a:rPr lang="en-US" altLang="zh-CN" sz="2000"/>
              <a:t>admin [hostname1] [hostname2] </a:t>
            </a:r>
            <a:r>
              <a:rPr lang="en-US" altLang="zh-CN" sz="2000" smtClean="0"/>
              <a:t>…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分发集群配置和</a:t>
            </a:r>
            <a:r>
              <a:rPr lang="en-US" altLang="zh-CN" sz="2000" smtClean="0">
                <a:solidFill>
                  <a:schemeClr val="accent1"/>
                </a:solidFill>
              </a:rPr>
              <a:t>admin</a:t>
            </a:r>
            <a:r>
              <a:rPr lang="zh-CN" altLang="en-US" sz="2000" smtClean="0">
                <a:solidFill>
                  <a:schemeClr val="accent1"/>
                </a:solidFill>
              </a:rPr>
              <a:t>认证文件</a:t>
            </a:r>
            <a:endParaRPr lang="en-US" altLang="zh-CN" smtClean="0"/>
          </a:p>
          <a:p>
            <a:pPr lvl="2"/>
            <a:r>
              <a:rPr lang="en-US" altLang="zh-CN" smtClean="0"/>
              <a:t>sudo setfacl </a:t>
            </a:r>
            <a:r>
              <a:rPr lang="en-US" altLang="zh-CN"/>
              <a:t>-m u:cephduser:rw /</a:t>
            </a:r>
            <a:r>
              <a:rPr lang="en-US" altLang="zh-CN" smtClean="0"/>
              <a:t>etc/ceph/ceph.client.admin.keyring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生成的客户端管理员密钥需要</a:t>
            </a:r>
            <a:r>
              <a:rPr lang="zh-CN" altLang="en-US" smtClean="0">
                <a:solidFill>
                  <a:schemeClr val="accent1"/>
                </a:solidFill>
              </a:rPr>
              <a:t>对</a:t>
            </a:r>
            <a:r>
              <a:rPr lang="zh-CN" altLang="en-US" smtClean="0">
                <a:solidFill>
                  <a:schemeClr val="accent2"/>
                </a:solidFill>
              </a:rPr>
              <a:t>主节</a:t>
            </a:r>
            <a:r>
              <a:rPr lang="zh-CN" altLang="en-US">
                <a:solidFill>
                  <a:schemeClr val="accent2"/>
                </a:solidFill>
              </a:rPr>
              <a:t>点</a:t>
            </a:r>
            <a:r>
              <a:rPr lang="zh-CN" altLang="en-US">
                <a:solidFill>
                  <a:schemeClr val="accent1"/>
                </a:solidFill>
              </a:rPr>
              <a:t>的集群部署用户开放权限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/>
              <a:t>ceph-deploy mgr </a:t>
            </a:r>
            <a:r>
              <a:rPr lang="en-US" altLang="zh-CN" sz="2000" smtClean="0"/>
              <a:t>create </a:t>
            </a:r>
            <a:r>
              <a:rPr lang="en-US" altLang="zh-CN" sz="2000"/>
              <a:t>[hostname1</a:t>
            </a:r>
            <a:r>
              <a:rPr lang="en-US" altLang="zh-CN" sz="2000" smtClean="0"/>
              <a:t>] …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创建</a:t>
            </a:r>
            <a:r>
              <a:rPr lang="en-US" altLang="zh-CN" sz="2000" smtClean="0">
                <a:solidFill>
                  <a:schemeClr val="accent1"/>
                </a:solidFill>
              </a:rPr>
              <a:t>mgr</a:t>
            </a:r>
            <a:r>
              <a:rPr lang="zh-CN" altLang="en-US" sz="2000" smtClean="0">
                <a:solidFill>
                  <a:schemeClr val="accent1"/>
                </a:solidFill>
              </a:rPr>
              <a:t>，用于监测集群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/>
              <a:t>yum install -y </a:t>
            </a:r>
            <a:r>
              <a:rPr lang="en-US" altLang="zh-CN" sz="2000" smtClean="0"/>
              <a:t>ceph-radosgw	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部署</a:t>
            </a:r>
            <a:r>
              <a:rPr lang="en-US" altLang="zh-CN" sz="2000" smtClean="0">
                <a:solidFill>
                  <a:schemeClr val="accent1"/>
                </a:solidFill>
              </a:rPr>
              <a:t>rgw</a:t>
            </a:r>
            <a:r>
              <a:rPr lang="zh-CN" altLang="en-US" sz="2000" smtClean="0">
                <a:solidFill>
                  <a:schemeClr val="accent1"/>
                </a:solidFill>
              </a:rPr>
              <a:t>，用于对象存储服务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 smtClean="0"/>
              <a:t>ceph-deploy rgw create [hostname]		</a:t>
            </a:r>
            <a:r>
              <a:rPr lang="en-US" altLang="zh-CN" sz="2000" smtClean="0">
                <a:solidFill>
                  <a:schemeClr val="accent1"/>
                </a:solidFill>
              </a:rPr>
              <a:t>#</a:t>
            </a:r>
            <a:r>
              <a:rPr lang="zh-CN" altLang="en-US" sz="2000" smtClean="0">
                <a:solidFill>
                  <a:schemeClr val="accent1"/>
                </a:solidFill>
              </a:rPr>
              <a:t>在主</a:t>
            </a:r>
            <a:r>
              <a:rPr lang="zh-CN" altLang="en-US" sz="2000">
                <a:solidFill>
                  <a:schemeClr val="accent1"/>
                </a:solidFill>
              </a:rPr>
              <a:t>节</a:t>
            </a:r>
            <a:r>
              <a:rPr lang="zh-CN" altLang="en-US" sz="2000" smtClean="0">
                <a:solidFill>
                  <a:schemeClr val="accent1"/>
                </a:solidFill>
              </a:rPr>
              <a:t>点创建，使用</a:t>
            </a:r>
            <a:r>
              <a:rPr lang="zh-CN" altLang="en-US" sz="2000" smtClean="0">
                <a:solidFill>
                  <a:schemeClr val="accent2"/>
                </a:solidFill>
              </a:rPr>
              <a:t>主节点</a:t>
            </a:r>
            <a:r>
              <a:rPr lang="zh-CN" altLang="en-US" sz="2000" smtClean="0">
                <a:solidFill>
                  <a:schemeClr val="accent1"/>
                </a:solidFill>
              </a:rPr>
              <a:t>主</a:t>
            </a:r>
            <a:r>
              <a:rPr lang="zh-CN" altLang="en-US" sz="2000">
                <a:solidFill>
                  <a:schemeClr val="accent1"/>
                </a:solidFill>
              </a:rPr>
              <a:t>机</a:t>
            </a:r>
            <a:r>
              <a:rPr lang="zh-CN" altLang="en-US" sz="2000" smtClean="0">
                <a:solidFill>
                  <a:schemeClr val="accent1"/>
                </a:solidFill>
              </a:rPr>
              <a:t>名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 smtClean="0"/>
              <a:t>ceph-deploy </a:t>
            </a:r>
            <a:r>
              <a:rPr lang="en-US" altLang="zh-CN" sz="2000"/>
              <a:t>mds create [hostname1] </a:t>
            </a:r>
            <a:r>
              <a:rPr lang="en-US" altLang="zh-CN" sz="2000" smtClean="0"/>
              <a:t>…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部署</a:t>
            </a:r>
            <a:r>
              <a:rPr lang="en-US" altLang="zh-CN" sz="2000" smtClean="0">
                <a:solidFill>
                  <a:schemeClr val="accent1"/>
                </a:solidFill>
              </a:rPr>
              <a:t>MDS</a:t>
            </a:r>
            <a:r>
              <a:rPr lang="zh-CN" altLang="en-US" sz="2000" smtClean="0">
                <a:solidFill>
                  <a:schemeClr val="accent1"/>
                </a:solidFill>
              </a:rPr>
              <a:t>，用于</a:t>
            </a:r>
            <a:r>
              <a:rPr lang="en-US" altLang="zh-CN" smtClean="0">
                <a:solidFill>
                  <a:schemeClr val="accent1"/>
                </a:solidFill>
              </a:rPr>
              <a:t>CephFS</a:t>
            </a:r>
            <a:r>
              <a:rPr lang="zh-CN" altLang="en-US" smtClean="0">
                <a:solidFill>
                  <a:schemeClr val="accent1"/>
                </a:solidFill>
              </a:rPr>
              <a:t>服务</a:t>
            </a:r>
            <a:endParaRPr lang="en-US" altLang="zh-CN" sz="200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2/3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1797" y="6504467"/>
            <a:ext cx="986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★请确保每次执行</a:t>
            </a:r>
            <a:r>
              <a:rPr lang="en-US" altLang="zh-CN" smtClean="0"/>
              <a:t>ceph-deploy</a:t>
            </a:r>
            <a:r>
              <a:rPr lang="zh-CN" altLang="en-US" smtClean="0"/>
              <a:t>命令时都处于正确的工作目录；另外执行此命令</a:t>
            </a:r>
            <a:r>
              <a:rPr lang="zh-CN" altLang="en-US" smtClean="0">
                <a:solidFill>
                  <a:schemeClr val="accent2"/>
                </a:solidFill>
              </a:rPr>
              <a:t>不需要</a:t>
            </a:r>
            <a:r>
              <a:rPr lang="en-US" altLang="zh-CN" smtClean="0">
                <a:solidFill>
                  <a:schemeClr val="accent2"/>
                </a:solidFill>
              </a:rPr>
              <a:t>sudo</a:t>
            </a:r>
            <a:r>
              <a:rPr lang="zh-CN" altLang="en-US" smtClean="0"/>
              <a:t>提权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在主节点上开始部署</a:t>
            </a:r>
            <a:endParaRPr lang="en-US" altLang="zh-CN" smtClean="0"/>
          </a:p>
          <a:p>
            <a:pPr lvl="1"/>
            <a:r>
              <a:rPr lang="en-US" altLang="zh-CN" smtClean="0"/>
              <a:t>ceph-deploy disk list [hostnameX]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列出该节点的块设备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ceph-deploy disk zap [hostnameX</a:t>
            </a:r>
            <a:r>
              <a:rPr lang="en-US" altLang="zh-CN" smtClean="0"/>
              <a:t>] </a:t>
            </a:r>
            <a:r>
              <a:rPr lang="en-US" altLang="zh-CN"/>
              <a:t>/dev/sd[X</a:t>
            </a:r>
            <a:r>
              <a:rPr lang="en-US" altLang="zh-CN" smtClean="0"/>
              <a:t>]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擦除指定主机的指定磁盘</a:t>
            </a:r>
            <a:endParaRPr lang="en-US" altLang="zh-CN"/>
          </a:p>
          <a:p>
            <a:pPr lvl="1"/>
            <a:r>
              <a:rPr lang="en-US" altLang="zh-CN" sz="2000" smtClean="0"/>
              <a:t>ceph-deploy </a:t>
            </a:r>
            <a:r>
              <a:rPr lang="en-US" altLang="zh-CN" sz="2000"/>
              <a:t>osd create --data </a:t>
            </a:r>
            <a:r>
              <a:rPr lang="en-US" altLang="zh-CN" sz="2000" smtClean="0"/>
              <a:t>/dev/sd[X] [hostnameX]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为每个主机的每个业务硬盘创建</a:t>
            </a:r>
            <a:r>
              <a:rPr lang="en-US" altLang="zh-CN" sz="2000" smtClean="0">
                <a:solidFill>
                  <a:schemeClr val="accent1"/>
                </a:solidFill>
              </a:rPr>
              <a:t>OSD</a:t>
            </a:r>
            <a:r>
              <a:rPr lang="zh-CN" altLang="en-US" sz="2000" smtClean="0">
                <a:solidFill>
                  <a:schemeClr val="accent1"/>
                </a:solidFill>
              </a:rPr>
              <a:t>，要</a:t>
            </a:r>
            <a:r>
              <a:rPr lang="zh-CN" altLang="en-US" sz="2000" smtClean="0">
                <a:solidFill>
                  <a:schemeClr val="accent2"/>
                </a:solidFill>
              </a:rPr>
              <a:t>在主节点上</a:t>
            </a:r>
            <a:r>
              <a:rPr lang="zh-CN" altLang="en-US" sz="2000" smtClean="0">
                <a:solidFill>
                  <a:schemeClr val="accent1"/>
                </a:solidFill>
              </a:rPr>
              <a:t>为</a:t>
            </a:r>
            <a:r>
              <a:rPr lang="zh-CN" altLang="en-US" sz="2000" smtClean="0">
                <a:solidFill>
                  <a:schemeClr val="accent2"/>
                </a:solidFill>
              </a:rPr>
              <a:t>每个节点</a:t>
            </a:r>
            <a:r>
              <a:rPr lang="zh-CN" altLang="en-US" sz="2000" smtClean="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2"/>
                </a:solidFill>
              </a:rPr>
              <a:t>每个业务硬盘</a:t>
            </a:r>
            <a:r>
              <a:rPr lang="zh-CN" altLang="en-US" sz="2000" smtClean="0">
                <a:solidFill>
                  <a:schemeClr val="accent1"/>
                </a:solidFill>
              </a:rPr>
              <a:t>执行</a:t>
            </a:r>
            <a:r>
              <a:rPr lang="en-US" altLang="zh-CN" sz="2000" smtClean="0"/>
              <a:t>*</a:t>
            </a:r>
          </a:p>
          <a:p>
            <a:r>
              <a:rPr lang="zh-CN" altLang="en-US" smtClean="0"/>
              <a:t>安装完毕，检查集群状态</a:t>
            </a:r>
            <a:endParaRPr lang="en-US" altLang="zh-CN" smtClean="0"/>
          </a:p>
          <a:p>
            <a:pPr lvl="1"/>
            <a:r>
              <a:rPr lang="zh-CN" altLang="en-US" sz="2000"/>
              <a:t>输</a:t>
            </a:r>
            <a:r>
              <a:rPr lang="zh-CN" altLang="en-US" sz="2000" smtClean="0"/>
              <a:t>入</a:t>
            </a:r>
            <a:r>
              <a:rPr lang="en-US" altLang="zh-CN" sz="2000" smtClean="0"/>
              <a:t>ceph -s</a:t>
            </a:r>
            <a:r>
              <a:rPr lang="zh-CN" altLang="en-US" sz="2000" smtClean="0"/>
              <a:t>，检查回显信息</a:t>
            </a:r>
            <a:endParaRPr lang="en-US" altLang="zh-CN" sz="2000" smtClean="0"/>
          </a:p>
          <a:p>
            <a:pPr lvl="2"/>
            <a:r>
              <a:rPr lang="zh-CN" altLang="en-US"/>
              <a:t>集</a:t>
            </a:r>
            <a:r>
              <a:rPr lang="zh-CN" altLang="en-US" smtClean="0"/>
              <a:t>群信息：可能会有一个告警，因为集群运行在不安全模式下，执行</a:t>
            </a:r>
            <a:r>
              <a:rPr lang="en-US" altLang="zh-CN"/>
              <a:t>ceph config set mon auth_allow_insecure_global_id_reclaim </a:t>
            </a:r>
            <a:r>
              <a:rPr lang="en-US" altLang="zh-CN" smtClean="0"/>
              <a:t>false</a:t>
            </a:r>
            <a:r>
              <a:rPr lang="zh-CN" altLang="en-US" smtClean="0"/>
              <a:t>命令关闭不安全模式即可</a:t>
            </a:r>
            <a:endParaRPr lang="en-US" altLang="zh-CN" smtClean="0"/>
          </a:p>
          <a:p>
            <a:pPr lvl="2"/>
            <a:r>
              <a:rPr lang="zh-CN" altLang="en-US" smtClean="0"/>
              <a:t>服务信息：包含</a:t>
            </a:r>
            <a:r>
              <a:rPr lang="en-US" altLang="zh-CN" smtClean="0"/>
              <a:t>mon</a:t>
            </a:r>
            <a:r>
              <a:rPr lang="zh-CN" altLang="en-US" smtClean="0"/>
              <a:t>、</a:t>
            </a:r>
            <a:r>
              <a:rPr lang="en-US" altLang="zh-CN" smtClean="0"/>
              <a:t>mgr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、</a:t>
            </a:r>
            <a:r>
              <a:rPr lang="en-US" altLang="zh-CN" smtClean="0"/>
              <a:t>osd</a:t>
            </a:r>
            <a:r>
              <a:rPr lang="zh-CN" altLang="en-US" smtClean="0"/>
              <a:t>、</a:t>
            </a:r>
            <a:r>
              <a:rPr lang="en-US" altLang="zh-CN" smtClean="0"/>
              <a:t>rgw</a:t>
            </a:r>
            <a:r>
              <a:rPr lang="zh-CN" altLang="en-US" smtClean="0"/>
              <a:t>，且数量符合节点配置</a:t>
            </a:r>
            <a:endParaRPr lang="en-US" altLang="zh-CN" smtClean="0"/>
          </a:p>
          <a:p>
            <a:pPr lvl="2"/>
            <a:r>
              <a:rPr lang="zh-CN" altLang="en-US"/>
              <a:t>数</a:t>
            </a:r>
            <a:r>
              <a:rPr lang="zh-CN" altLang="en-US" smtClean="0"/>
              <a:t>据信息：存储池的大小符合实配容量</a:t>
            </a:r>
            <a:endParaRPr lang="en-US" altLang="zh-CN" smtClean="0"/>
          </a:p>
          <a:p>
            <a:pPr lvl="1"/>
            <a:r>
              <a:rPr lang="zh-CN" altLang="en-US" sz="2000"/>
              <a:t>输</a:t>
            </a:r>
            <a:r>
              <a:rPr lang="zh-CN" altLang="en-US" sz="2000" smtClean="0"/>
              <a:t>入</a:t>
            </a:r>
            <a:r>
              <a:rPr lang="en-US" altLang="zh-CN" sz="2000" smtClean="0"/>
              <a:t>ceph osd tree</a:t>
            </a:r>
            <a:r>
              <a:rPr lang="zh-CN" altLang="en-US" sz="2000" smtClean="0"/>
              <a:t>，可查询到集群各节点的</a:t>
            </a:r>
            <a:r>
              <a:rPr lang="en-US" altLang="zh-CN" sz="2000" smtClean="0"/>
              <a:t>osd</a:t>
            </a:r>
            <a:r>
              <a:rPr lang="zh-CN" altLang="en-US" sz="2000" smtClean="0"/>
              <a:t>服务和它们对应的硬盘</a:t>
            </a:r>
            <a:endParaRPr lang="en-US" altLang="zh-CN" sz="2000" smtClean="0"/>
          </a:p>
          <a:p>
            <a:pPr lvl="1"/>
            <a:r>
              <a:rPr lang="zh-CN" altLang="en-US" sz="2000"/>
              <a:t>其</a:t>
            </a:r>
            <a:r>
              <a:rPr lang="zh-CN" altLang="en-US" sz="2000" smtClean="0"/>
              <a:t>它节点向主节点请求</a:t>
            </a:r>
            <a:r>
              <a:rPr lang="en-US" altLang="zh-CN" sz="2000" smtClean="0"/>
              <a:t>&amp;</a:t>
            </a:r>
            <a:r>
              <a:rPr lang="zh-CN" altLang="en-US" sz="2000" smtClean="0"/>
              <a:t>同步密钥</a:t>
            </a:r>
            <a:endParaRPr lang="en-US" altLang="zh-CN" sz="2000" smtClean="0"/>
          </a:p>
          <a:p>
            <a:pPr lvl="2"/>
            <a:r>
              <a:rPr lang="en-US" altLang="zh-CN" smtClean="0"/>
              <a:t>cd /etc/ceph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以此目录为工作目录，输入</a:t>
            </a:r>
            <a:r>
              <a:rPr lang="en-US" altLang="zh-CN" smtClean="0">
                <a:solidFill>
                  <a:schemeClr val="accent1"/>
                </a:solidFill>
              </a:rPr>
              <a:t>pwd</a:t>
            </a:r>
            <a:r>
              <a:rPr lang="zh-CN" altLang="en-US" smtClean="0">
                <a:solidFill>
                  <a:schemeClr val="accent1"/>
                </a:solidFill>
              </a:rPr>
              <a:t>可查询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2"/>
            <a:r>
              <a:rPr lang="en-US" altLang="zh-CN"/>
              <a:t>ceph-deploy gatherkeys </a:t>
            </a:r>
            <a:r>
              <a:rPr lang="en-US" altLang="zh-CN" smtClean="0"/>
              <a:t>[hostname]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向主节点同步；</a:t>
            </a:r>
            <a:r>
              <a:rPr lang="zh-CN" altLang="en-US" smtClean="0">
                <a:solidFill>
                  <a:schemeClr val="accent2"/>
                </a:solidFill>
              </a:rPr>
              <a:t>其</a:t>
            </a:r>
            <a:r>
              <a:rPr lang="zh-CN" altLang="en-US">
                <a:solidFill>
                  <a:schemeClr val="accent2"/>
                </a:solidFill>
              </a:rPr>
              <a:t>它所有节</a:t>
            </a:r>
            <a:r>
              <a:rPr lang="zh-CN" altLang="en-US" smtClean="0">
                <a:solidFill>
                  <a:schemeClr val="accent2"/>
                </a:solidFill>
              </a:rPr>
              <a:t>点</a:t>
            </a:r>
            <a:r>
              <a:rPr lang="zh-CN" altLang="en-US" smtClean="0">
                <a:solidFill>
                  <a:schemeClr val="accent1"/>
                </a:solidFill>
              </a:rPr>
              <a:t>都要执行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/>
              <a:t>完</a:t>
            </a:r>
            <a:r>
              <a:rPr lang="zh-CN" altLang="en-US" sz="2000" smtClean="0"/>
              <a:t>成</a:t>
            </a:r>
            <a:r>
              <a:rPr lang="en-US" altLang="zh-CN" sz="2000" smtClean="0"/>
              <a:t>Ceph</a:t>
            </a:r>
            <a:r>
              <a:rPr lang="zh-CN" altLang="en-US" sz="2000" smtClean="0"/>
              <a:t>部署，建议重新登录用户以刷新环境变量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3/3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76120" y="1753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/>
              <a:t>（可选）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190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zh-CN" altLang="en-US"/>
              <a:t>如</a:t>
            </a:r>
            <a:r>
              <a:rPr lang="zh-CN" altLang="en-US" smtClean="0"/>
              <a:t>果安装过程中碰到难以解决的阻碍，可以尝试执行以下命令</a:t>
            </a:r>
            <a:r>
              <a:rPr lang="zh-CN" altLang="en-US" smtClean="0">
                <a:solidFill>
                  <a:schemeClr val="accent2"/>
                </a:solidFill>
              </a:rPr>
              <a:t>清理环境</a:t>
            </a:r>
            <a:r>
              <a:rPr lang="zh-CN" altLang="en-US" smtClean="0"/>
              <a:t>，然后</a:t>
            </a:r>
            <a:r>
              <a:rPr lang="zh-CN" altLang="en-US" smtClean="0">
                <a:solidFill>
                  <a:schemeClr val="accent2"/>
                </a:solidFill>
              </a:rPr>
              <a:t>重新部署</a:t>
            </a:r>
            <a:r>
              <a:rPr lang="en-US" altLang="zh-CN" smtClean="0">
                <a:solidFill>
                  <a:schemeClr val="accent2"/>
                </a:solidFill>
              </a:rPr>
              <a:t>Ceph</a:t>
            </a:r>
          </a:p>
          <a:p>
            <a:pPr lvl="1"/>
            <a:r>
              <a:rPr lang="en-US" altLang="zh-CN"/>
              <a:t>ceph-deploy purgedata {</a:t>
            </a:r>
            <a:r>
              <a:rPr lang="en-US" altLang="zh-CN" smtClean="0"/>
              <a:t>hostname1} </a:t>
            </a:r>
            <a:r>
              <a:rPr lang="en-US" altLang="zh-CN"/>
              <a:t>[{</a:t>
            </a:r>
            <a:r>
              <a:rPr lang="en-US" altLang="zh-CN" smtClean="0"/>
              <a:t>hostnameX}]</a:t>
            </a:r>
            <a:endParaRPr lang="en-US" altLang="zh-CN"/>
          </a:p>
          <a:p>
            <a:pPr lvl="1"/>
            <a:r>
              <a:rPr lang="en-US" altLang="zh-CN"/>
              <a:t>ceph-deploy </a:t>
            </a:r>
            <a:r>
              <a:rPr lang="en-US" altLang="zh-CN" smtClean="0"/>
              <a:t>forgetkeys</a:t>
            </a:r>
          </a:p>
          <a:p>
            <a:r>
              <a:rPr lang="zh-CN" altLang="en-US" smtClean="0"/>
              <a:t>还可以执行下列命令，将本地安装包一并清理</a:t>
            </a:r>
            <a:endParaRPr lang="en-US" altLang="zh-CN" smtClean="0"/>
          </a:p>
          <a:p>
            <a:pPr lvl="1"/>
            <a:r>
              <a:rPr lang="en-US" altLang="zh-CN"/>
              <a:t>ceph-deploy purge {</a:t>
            </a:r>
            <a:r>
              <a:rPr lang="en-US" altLang="zh-CN" smtClean="0"/>
              <a:t>hostname1} </a:t>
            </a:r>
            <a:r>
              <a:rPr lang="en-US" altLang="zh-CN"/>
              <a:t>[{</a:t>
            </a:r>
            <a:r>
              <a:rPr lang="en-US" altLang="zh-CN" smtClean="0"/>
              <a:t>hostnameX}]</a:t>
            </a:r>
          </a:p>
          <a:p>
            <a:r>
              <a:rPr lang="zh-CN" altLang="en-US"/>
              <a:t>如</a:t>
            </a:r>
            <a:r>
              <a:rPr lang="zh-CN" altLang="en-US" smtClean="0"/>
              <a:t>果需要删除某</a:t>
            </a:r>
            <a:r>
              <a:rPr lang="en-US" altLang="zh-CN" smtClean="0"/>
              <a:t>OSD</a:t>
            </a:r>
            <a:r>
              <a:rPr lang="zh-CN" altLang="en-US" smtClean="0"/>
              <a:t>或移除对应的块设备，必须遵循以下流程：</a:t>
            </a:r>
            <a:endParaRPr lang="en-US" altLang="zh-CN" smtClean="0"/>
          </a:p>
          <a:p>
            <a:pPr lvl="1"/>
            <a:r>
              <a:rPr lang="zh-CN" altLang="en-US"/>
              <a:t>剔</a:t>
            </a:r>
            <a:r>
              <a:rPr lang="zh-CN" altLang="en-US" smtClean="0"/>
              <a:t>除设备：</a:t>
            </a:r>
            <a:r>
              <a:rPr lang="en-US" altLang="zh-CN" smtClean="0"/>
              <a:t>ceph osd out {osd-num}</a:t>
            </a:r>
          </a:p>
          <a:p>
            <a:pPr lvl="2"/>
            <a:r>
              <a:rPr lang="zh-CN" altLang="en-US"/>
              <a:t>不允许批量操</a:t>
            </a:r>
            <a:r>
              <a:rPr lang="zh-CN" altLang="en-US" smtClean="0"/>
              <a:t>作，除非存储池中没有重要数据；</a:t>
            </a:r>
            <a:endParaRPr lang="en-US" altLang="zh-CN" smtClean="0"/>
          </a:p>
          <a:p>
            <a:pPr lvl="1"/>
            <a:r>
              <a:rPr lang="zh-CN" altLang="en-US" smtClean="0"/>
              <a:t>停止服务：</a:t>
            </a:r>
            <a:r>
              <a:rPr lang="en-US" altLang="zh-CN" smtClean="0"/>
              <a:t>sudo systemctl stop ceph-osd@{osd-num}</a:t>
            </a:r>
          </a:p>
          <a:p>
            <a:pPr lvl="1"/>
            <a:r>
              <a:rPr lang="zh-CN" altLang="en-US" smtClean="0"/>
              <a:t>擦除数据（可选）：</a:t>
            </a:r>
            <a:r>
              <a:rPr lang="en-US" altLang="zh-CN" smtClean="0"/>
              <a:t>ceph osd purge </a:t>
            </a:r>
            <a:r>
              <a:rPr lang="en-US" altLang="zh-CN"/>
              <a:t>{osd-num</a:t>
            </a:r>
            <a:r>
              <a:rPr lang="en-US" altLang="zh-CN" smtClean="0"/>
              <a:t>} --yes-i-really-mean-it</a:t>
            </a:r>
          </a:p>
          <a:p>
            <a:pPr lvl="1"/>
            <a:r>
              <a:rPr lang="zh-CN" altLang="en-US"/>
              <a:t>移</a:t>
            </a:r>
            <a:r>
              <a:rPr lang="zh-CN" altLang="en-US" smtClean="0"/>
              <a:t>出 </a:t>
            </a:r>
            <a:r>
              <a:rPr lang="en-US" altLang="zh-CN" smtClean="0"/>
              <a:t>crush map</a:t>
            </a:r>
            <a:r>
              <a:rPr lang="zh-CN" altLang="en-US" smtClean="0"/>
              <a:t>：</a:t>
            </a:r>
            <a:r>
              <a:rPr lang="en-US" altLang="zh-CN"/>
              <a:t>ceph osd crush remove {name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/>
              <a:t>删</a:t>
            </a:r>
            <a:r>
              <a:rPr lang="zh-CN" altLang="en-US" smtClean="0"/>
              <a:t>除 </a:t>
            </a:r>
            <a:r>
              <a:rPr lang="en-US" altLang="zh-CN" smtClean="0"/>
              <a:t>ceph auth </a:t>
            </a:r>
            <a:r>
              <a:rPr lang="zh-CN" altLang="en-US" smtClean="0"/>
              <a:t>记录：</a:t>
            </a:r>
            <a:r>
              <a:rPr lang="en-US" altLang="zh-CN"/>
              <a:t>ceph auth del osd.{osd-num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/>
              <a:t>移</a:t>
            </a:r>
            <a:r>
              <a:rPr lang="zh-CN" altLang="en-US" smtClean="0"/>
              <a:t>出 </a:t>
            </a:r>
            <a:r>
              <a:rPr lang="en-US" altLang="zh-CN" smtClean="0"/>
              <a:t>osdmap</a:t>
            </a:r>
            <a:r>
              <a:rPr lang="zh-CN" altLang="en-US" smtClean="0"/>
              <a:t>：</a:t>
            </a:r>
            <a:r>
              <a:rPr lang="en-US" altLang="zh-CN"/>
              <a:t>ceph osd rm {osd-num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/>
              <a:t>删除 </a:t>
            </a:r>
            <a:r>
              <a:rPr lang="en-US" altLang="zh-CN"/>
              <a:t>ceph.conf </a:t>
            </a:r>
            <a:r>
              <a:rPr lang="zh-CN" altLang="en-US"/>
              <a:t>中的记录（如果有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/>
              <a:t>必须等待集群自愈后（</a:t>
            </a:r>
            <a:r>
              <a:rPr lang="en-US" altLang="zh-CN"/>
              <a:t>PG </a:t>
            </a:r>
            <a:r>
              <a:rPr lang="zh-CN" altLang="en-US"/>
              <a:t>状态为 </a:t>
            </a:r>
            <a:r>
              <a:rPr lang="en-US" altLang="zh-CN"/>
              <a:t>active+clean</a:t>
            </a:r>
            <a:r>
              <a:rPr lang="zh-CN" altLang="en-US"/>
              <a:t>）才</a:t>
            </a:r>
            <a:r>
              <a:rPr lang="zh-CN" altLang="en-US" smtClean="0"/>
              <a:t>能继续删除*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其它说明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管理</a:t>
            </a:r>
            <a:r>
              <a:rPr lang="en-US" altLang="zh-CN" smtClean="0"/>
              <a:t>Ceph-RBD</a:t>
            </a:r>
            <a:r>
              <a:rPr lang="zh-CN" altLang="en-US"/>
              <a:t>存储池（在主节点工作目录下操作）</a:t>
            </a:r>
            <a:r>
              <a:rPr lang="en-US" altLang="zh-CN"/>
              <a:t>*</a:t>
            </a:r>
          </a:p>
          <a:p>
            <a:pPr lvl="1"/>
            <a:r>
              <a:rPr lang="en-US" altLang="zh-CN"/>
              <a:t>ceph osd pool create [poolName] [pgNum] [pgpNum]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创建存储池，</a:t>
            </a:r>
            <a:r>
              <a:rPr lang="en-US" altLang="zh-CN" smtClean="0">
                <a:solidFill>
                  <a:schemeClr val="accent1"/>
                </a:solidFill>
              </a:rPr>
              <a:t>pg</a:t>
            </a:r>
            <a:r>
              <a:rPr lang="zh-CN" altLang="en-US">
                <a:solidFill>
                  <a:schemeClr val="accent1"/>
                </a:solidFill>
              </a:rPr>
              <a:t>数量与</a:t>
            </a:r>
            <a:r>
              <a:rPr lang="en-US" altLang="zh-CN">
                <a:solidFill>
                  <a:schemeClr val="accent1"/>
                </a:solidFill>
              </a:rPr>
              <a:t>osd</a:t>
            </a:r>
            <a:r>
              <a:rPr lang="zh-CN" altLang="en-US">
                <a:solidFill>
                  <a:schemeClr val="accent1"/>
                </a:solidFill>
              </a:rPr>
              <a:t>数量正相关，此处建议设</a:t>
            </a:r>
            <a:r>
              <a:rPr lang="zh-CN" altLang="en-US" smtClean="0">
                <a:solidFill>
                  <a:schemeClr val="accent1"/>
                </a:solidFill>
              </a:rPr>
              <a:t>为</a:t>
            </a:r>
            <a:r>
              <a:rPr lang="en-US" altLang="zh-CN" smtClean="0">
                <a:solidFill>
                  <a:schemeClr val="accent1"/>
                </a:solidFill>
              </a:rPr>
              <a:t>32</a:t>
            </a:r>
            <a:r>
              <a:rPr lang="zh-CN" altLang="en-US" smtClean="0">
                <a:solidFill>
                  <a:schemeClr val="accent1"/>
                </a:solidFill>
              </a:rPr>
              <a:t>或</a:t>
            </a:r>
            <a:r>
              <a:rPr lang="en-US" altLang="zh-CN" smtClean="0">
                <a:solidFill>
                  <a:schemeClr val="accent1"/>
                </a:solidFill>
              </a:rPr>
              <a:t>64</a:t>
            </a:r>
            <a:r>
              <a:rPr lang="zh-CN" altLang="en-US">
                <a:solidFill>
                  <a:schemeClr val="accent1"/>
                </a:solidFill>
              </a:rPr>
              <a:t>；</a:t>
            </a:r>
            <a:r>
              <a:rPr lang="en-US" altLang="zh-CN">
                <a:solidFill>
                  <a:schemeClr val="accent1"/>
                </a:solidFill>
              </a:rPr>
              <a:t>pgp</a:t>
            </a:r>
            <a:r>
              <a:rPr lang="zh-CN" altLang="en-US">
                <a:solidFill>
                  <a:schemeClr val="accent1"/>
                </a:solidFill>
              </a:rPr>
              <a:t>数量通常与</a:t>
            </a:r>
            <a:r>
              <a:rPr lang="en-US" altLang="zh-CN">
                <a:solidFill>
                  <a:schemeClr val="accent1"/>
                </a:solidFill>
              </a:rPr>
              <a:t>pg</a:t>
            </a:r>
            <a:r>
              <a:rPr lang="zh-CN" altLang="en-US">
                <a:solidFill>
                  <a:schemeClr val="accent1"/>
                </a:solidFill>
              </a:rPr>
              <a:t>一致，可缺省</a:t>
            </a:r>
            <a:r>
              <a:rPr lang="en-US" altLang="zh-CN" smtClean="0"/>
              <a:t>*</a:t>
            </a:r>
          </a:p>
          <a:p>
            <a:pPr lvl="1"/>
            <a:r>
              <a:rPr lang="en-US" altLang="zh-CN"/>
              <a:t>ceph osd pool ls [detail]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列出存储池，带上</a:t>
            </a:r>
            <a:r>
              <a:rPr lang="en-US" altLang="zh-CN">
                <a:solidFill>
                  <a:schemeClr val="accent1"/>
                </a:solidFill>
              </a:rPr>
              <a:t>detail</a:t>
            </a:r>
            <a:r>
              <a:rPr lang="zh-CN" altLang="en-US">
                <a:solidFill>
                  <a:schemeClr val="accent1"/>
                </a:solidFill>
              </a:rPr>
              <a:t>表示列出细节</a:t>
            </a:r>
            <a:r>
              <a:rPr lang="en-US" altLang="zh-CN" smtClean="0"/>
              <a:t>*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 smtClean="0"/>
              <a:t>利用</a:t>
            </a:r>
            <a:r>
              <a:rPr lang="en-US" altLang="zh-CN" smtClean="0"/>
              <a:t>rados</a:t>
            </a:r>
            <a:r>
              <a:rPr lang="zh-CN" altLang="en-US" smtClean="0"/>
              <a:t>命令直接使用存储池</a:t>
            </a:r>
            <a:endParaRPr lang="en-US" altLang="zh-CN" smtClean="0"/>
          </a:p>
          <a:p>
            <a:pPr lvl="1"/>
            <a:r>
              <a:rPr lang="en-US" altLang="zh-CN" smtClean="0"/>
              <a:t>rados put [oid] [fileName] --pool=[poolName]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指定</a:t>
            </a:r>
            <a:r>
              <a:rPr lang="en-US" altLang="zh-CN" smtClean="0">
                <a:solidFill>
                  <a:schemeClr val="accent1"/>
                </a:solidFill>
              </a:rPr>
              <a:t>oid</a:t>
            </a:r>
            <a:r>
              <a:rPr lang="zh-CN" altLang="en-US" smtClean="0">
                <a:solidFill>
                  <a:schemeClr val="accent1"/>
                </a:solidFill>
              </a:rPr>
              <a:t>并上传文件对象到存储池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rados ls --pool=</a:t>
            </a:r>
            <a:r>
              <a:rPr lang="en-US" altLang="zh-CN"/>
              <a:t>[poolName</a:t>
            </a:r>
            <a:r>
              <a:rPr lang="en-US" altLang="zh-CN" smtClean="0"/>
              <a:t>]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列</a:t>
            </a:r>
            <a:r>
              <a:rPr lang="zh-CN" altLang="en-US" smtClean="0">
                <a:solidFill>
                  <a:schemeClr val="accent1"/>
                </a:solidFill>
              </a:rPr>
              <a:t>出该存储池中的对象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 osd map </a:t>
            </a:r>
            <a:r>
              <a:rPr lang="en-US" altLang="zh-CN"/>
              <a:t>[poolName</a:t>
            </a:r>
            <a:r>
              <a:rPr lang="en-US" altLang="zh-CN" smtClean="0"/>
              <a:t>] [oid]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查询存储池中指定对象的映射信息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rados get [oid] --pool=[poolName] </a:t>
            </a:r>
            <a:r>
              <a:rPr lang="en-US" altLang="zh-CN"/>
              <a:t>[fileName</a:t>
            </a:r>
            <a:r>
              <a:rPr lang="en-US" altLang="zh-CN" smtClean="0"/>
              <a:t>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从存储池中获取对象并保存到本地文件系统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rados </a:t>
            </a:r>
            <a:r>
              <a:rPr lang="en-US" altLang="zh-CN" smtClean="0"/>
              <a:t>rm </a:t>
            </a:r>
            <a:r>
              <a:rPr lang="en-US" altLang="zh-CN"/>
              <a:t>[oid] --pool=[</a:t>
            </a:r>
            <a:r>
              <a:rPr lang="en-US" altLang="zh-CN" smtClean="0"/>
              <a:t>poolName]	</a:t>
            </a:r>
            <a:r>
              <a:rPr lang="en-US" altLang="zh-CN"/>
              <a:t>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从存储池</a:t>
            </a:r>
            <a:r>
              <a:rPr lang="zh-CN" altLang="en-US" smtClean="0">
                <a:solidFill>
                  <a:schemeClr val="accent1"/>
                </a:solidFill>
              </a:rPr>
              <a:t>中删除对象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en-US" altLang="zh-CN" smtClean="0"/>
              <a:t>rbd </a:t>
            </a:r>
            <a:r>
              <a:rPr lang="en-US" altLang="zh-CN"/>
              <a:t>remove [</a:t>
            </a:r>
            <a:r>
              <a:rPr lang="en-US" altLang="zh-CN" smtClean="0"/>
              <a:t>poolName]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删除存储池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smtClean="0"/>
              <a:t>*以上部分命令可能需要</a:t>
            </a:r>
            <a:r>
              <a:rPr lang="en-US" altLang="zh-CN" smtClean="0"/>
              <a:t>root</a:t>
            </a:r>
            <a:r>
              <a:rPr lang="zh-CN" altLang="en-US" smtClean="0"/>
              <a:t>权限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en-US" altLang="zh-CN" smtClean="0"/>
              <a:t>CPU</a:t>
            </a:r>
            <a:r>
              <a:rPr lang="zh-CN" altLang="en-US" smtClean="0"/>
              <a:t>与内存需求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存储需求</a:t>
            </a:r>
            <a:endParaRPr lang="en-US" altLang="zh-CN" smtClean="0"/>
          </a:p>
          <a:p>
            <a:pPr lvl="1"/>
            <a:r>
              <a:rPr lang="zh-CN" altLang="en-US" smtClean="0"/>
              <a:t>建议</a:t>
            </a:r>
            <a:r>
              <a:rPr lang="zh-CN" altLang="en-US"/>
              <a:t>分别</a:t>
            </a:r>
            <a:r>
              <a:rPr lang="zh-CN" altLang="en-US" smtClean="0"/>
              <a:t>使用独立的硬盘承载：操作系统和软件，单个</a:t>
            </a:r>
            <a:r>
              <a:rPr lang="en-US" altLang="zh-CN" smtClean="0"/>
              <a:t>OSD</a:t>
            </a:r>
            <a:r>
              <a:rPr lang="zh-CN" altLang="en-US" smtClean="0"/>
              <a:t>服务，</a:t>
            </a:r>
            <a:r>
              <a:rPr lang="en-US" altLang="zh-CN" smtClean="0"/>
              <a:t>WAL</a:t>
            </a:r>
            <a:r>
              <a:rPr lang="zh-CN" altLang="en-US" smtClean="0"/>
              <a:t>预写日志</a:t>
            </a:r>
            <a:endParaRPr lang="en-US" altLang="zh-CN" smtClean="0"/>
          </a:p>
          <a:p>
            <a:pPr lvl="1"/>
            <a:r>
              <a:rPr lang="zh-CN" altLang="en-US"/>
              <a:t>按</a:t>
            </a:r>
            <a:r>
              <a:rPr lang="zh-CN" altLang="en-US" smtClean="0"/>
              <a:t>需选择硬盘的大小和个数，基于成本考量，建议选择大容量硬盘的同时避免边际效应</a:t>
            </a:r>
            <a:endParaRPr lang="en-US" altLang="zh-CN" smtClean="0"/>
          </a:p>
          <a:p>
            <a:pPr lvl="1"/>
            <a:r>
              <a:rPr lang="zh-CN" altLang="en-US"/>
              <a:t>可选</a:t>
            </a:r>
            <a:r>
              <a:rPr lang="zh-CN" altLang="en-US" smtClean="0"/>
              <a:t>择</a:t>
            </a:r>
            <a:r>
              <a:rPr lang="en-US" altLang="zh-CN" smtClean="0"/>
              <a:t>SSD</a:t>
            </a:r>
            <a:r>
              <a:rPr lang="zh-CN" altLang="en-US"/>
              <a:t>作</a:t>
            </a:r>
            <a:r>
              <a:rPr lang="zh-CN" altLang="en-US" smtClean="0"/>
              <a:t>为承载</a:t>
            </a:r>
            <a:r>
              <a:rPr lang="en-US" altLang="zh-CN" smtClean="0"/>
              <a:t>OSD</a:t>
            </a:r>
            <a:r>
              <a:rPr lang="zh-CN" altLang="en-US" smtClean="0"/>
              <a:t>的预</a:t>
            </a:r>
            <a:r>
              <a:rPr lang="zh-CN" altLang="en-US"/>
              <a:t>写日</a:t>
            </a:r>
            <a:r>
              <a:rPr lang="zh-CN" altLang="en-US" smtClean="0"/>
              <a:t>志或</a:t>
            </a:r>
            <a:r>
              <a:rPr lang="en-US" altLang="zh-CN" smtClean="0"/>
              <a:t>CephFS</a:t>
            </a:r>
            <a:r>
              <a:rPr lang="zh-CN" altLang="en-US" smtClean="0"/>
              <a:t>元数据的存储介质，以达到更优的性价比，但需要注意：</a:t>
            </a:r>
            <a:endParaRPr lang="en-US" altLang="zh-CN" smtClean="0"/>
          </a:p>
          <a:p>
            <a:pPr lvl="2"/>
            <a:r>
              <a:rPr lang="zh-CN" altLang="en-US"/>
              <a:t>并</a:t>
            </a:r>
            <a:r>
              <a:rPr lang="zh-CN" altLang="en-US" smtClean="0"/>
              <a:t>发写性能（</a:t>
            </a:r>
            <a:r>
              <a:rPr lang="en-US" altLang="zh-CN" smtClean="0"/>
              <a:t>IPS</a:t>
            </a:r>
            <a:r>
              <a:rPr lang="zh-CN" altLang="en-US" smtClean="0"/>
              <a:t>）：</a:t>
            </a:r>
            <a:r>
              <a:rPr lang="en-US" altLang="zh-CN" smtClean="0"/>
              <a:t>WAL</a:t>
            </a:r>
            <a:r>
              <a:rPr lang="zh-CN" altLang="en-US" smtClean="0"/>
              <a:t>涉及写密集语义，廉价</a:t>
            </a:r>
            <a:r>
              <a:rPr lang="en-US" altLang="zh-CN" smtClean="0"/>
              <a:t>SSD</a:t>
            </a:r>
            <a:r>
              <a:rPr lang="zh-CN" altLang="en-US" smtClean="0"/>
              <a:t>的高负载并发写性能可能较低</a:t>
            </a:r>
            <a:endParaRPr lang="en-US" altLang="zh-CN" smtClean="0"/>
          </a:p>
          <a:p>
            <a:pPr lvl="2"/>
            <a:r>
              <a:rPr lang="zh-CN" altLang="en-US"/>
              <a:t>顺</a:t>
            </a:r>
            <a:r>
              <a:rPr lang="zh-CN" altLang="en-US" smtClean="0"/>
              <a:t>序写：</a:t>
            </a:r>
            <a:r>
              <a:rPr lang="en-US" altLang="zh-CN" smtClean="0"/>
              <a:t>WAL</a:t>
            </a:r>
            <a:r>
              <a:rPr lang="zh-CN" altLang="en-US" smtClean="0"/>
              <a:t>也有一定的顺序写需求，在承载多</a:t>
            </a:r>
            <a:r>
              <a:rPr lang="en-US" altLang="zh-CN" smtClean="0"/>
              <a:t>OSD</a:t>
            </a:r>
            <a:r>
              <a:rPr lang="zh-CN" altLang="en-US" smtClean="0"/>
              <a:t>的</a:t>
            </a:r>
            <a:r>
              <a:rPr lang="en-US" altLang="zh-CN" smtClean="0"/>
              <a:t>WAL</a:t>
            </a:r>
            <a:r>
              <a:rPr lang="zh-CN" altLang="en-US" smtClean="0"/>
              <a:t>时要考虑顺序写的极限</a:t>
            </a:r>
            <a:endParaRPr lang="en-US" altLang="zh-CN"/>
          </a:p>
          <a:p>
            <a:r>
              <a:rPr lang="zh-CN" altLang="en-US"/>
              <a:t>网</a:t>
            </a:r>
            <a:r>
              <a:rPr lang="zh-CN" altLang="en-US" smtClean="0"/>
              <a:t>络需求</a:t>
            </a:r>
            <a:endParaRPr lang="en-US" altLang="zh-CN" smtClean="0"/>
          </a:p>
          <a:p>
            <a:pPr lvl="1"/>
            <a:r>
              <a:rPr lang="zh-CN" altLang="en-US"/>
              <a:t>存</a:t>
            </a:r>
            <a:r>
              <a:rPr lang="zh-CN" altLang="en-US" smtClean="0"/>
              <a:t>储前后端服务非常依赖网络，因此至少需要</a:t>
            </a:r>
            <a:r>
              <a:rPr lang="en-US" altLang="zh-CN" smtClean="0"/>
              <a:t>2xGE</a:t>
            </a:r>
            <a:r>
              <a:rPr lang="zh-CN" altLang="en-US" smtClean="0"/>
              <a:t>网络，推荐使用</a:t>
            </a:r>
            <a:r>
              <a:rPr lang="en-US" altLang="zh-CN" smtClean="0"/>
              <a:t>10Gb</a:t>
            </a:r>
            <a:r>
              <a:rPr lang="zh-CN" altLang="en-US" smtClean="0"/>
              <a:t>、</a:t>
            </a:r>
            <a:r>
              <a:rPr lang="en-US" altLang="zh-CN" smtClean="0"/>
              <a:t>25Gb</a:t>
            </a:r>
            <a:r>
              <a:rPr lang="zh-CN" altLang="en-US" smtClean="0"/>
              <a:t>、</a:t>
            </a:r>
            <a:r>
              <a:rPr lang="en-US" altLang="zh-CN" smtClean="0"/>
              <a:t>40Gb</a:t>
            </a:r>
            <a:r>
              <a:rPr lang="zh-CN" altLang="en-US" smtClean="0"/>
              <a:t>或</a:t>
            </a:r>
            <a:r>
              <a:rPr lang="en-US" altLang="zh-CN" smtClean="0"/>
              <a:t>100Gb</a:t>
            </a:r>
            <a:r>
              <a:rPr lang="zh-CN" altLang="en-US"/>
              <a:t>传输速</a:t>
            </a:r>
            <a:r>
              <a:rPr lang="zh-CN" altLang="en-US" smtClean="0"/>
              <a:t>率的设备组网*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硬件要求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127452" y="1484784"/>
          <a:ext cx="99371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66">
                  <a:extLst>
                    <a:ext uri="{9D8B030D-6E8A-4147-A177-3AD203B41FA5}">
                      <a16:colId xmlns:a16="http://schemas.microsoft.com/office/drawing/2014/main" val="177225875"/>
                    </a:ext>
                  </a:extLst>
                </a:gridCol>
                <a:gridCol w="1620864">
                  <a:extLst>
                    <a:ext uri="{9D8B030D-6E8A-4147-A177-3AD203B41FA5}">
                      <a16:colId xmlns:a16="http://schemas.microsoft.com/office/drawing/2014/main" val="2649030839"/>
                    </a:ext>
                  </a:extLst>
                </a:gridCol>
                <a:gridCol w="1620864">
                  <a:extLst>
                    <a:ext uri="{9D8B030D-6E8A-4147-A177-3AD203B41FA5}">
                      <a16:colId xmlns:a16="http://schemas.microsoft.com/office/drawing/2014/main" val="3539809666"/>
                    </a:ext>
                  </a:extLst>
                </a:gridCol>
                <a:gridCol w="1620864">
                  <a:extLst>
                    <a:ext uri="{9D8B030D-6E8A-4147-A177-3AD203B41FA5}">
                      <a16:colId xmlns:a16="http://schemas.microsoft.com/office/drawing/2014/main" val="2307485111"/>
                    </a:ext>
                  </a:extLst>
                </a:gridCol>
                <a:gridCol w="4084443">
                  <a:extLst>
                    <a:ext uri="{9D8B030D-6E8A-4147-A177-3AD203B41FA5}">
                      <a16:colId xmlns:a16="http://schemas.microsoft.com/office/drawing/2014/main" val="68467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CPU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理由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8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MDS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4C+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每进程</a:t>
                      </a:r>
                      <a:r>
                        <a:rPr lang="en-US" altLang="zh-CN" smtClean="0"/>
                        <a:t>1G+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每进程</a:t>
                      </a:r>
                      <a:r>
                        <a:rPr lang="en-US" altLang="zh-CN" smtClean="0"/>
                        <a:t>1M+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快速寻址，元数据映射到缓存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9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OSD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每服务</a:t>
                      </a:r>
                      <a:r>
                        <a:rPr lang="en-US" altLang="zh-CN" smtClean="0"/>
                        <a:t>1~2C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</a:t>
                      </a:r>
                      <a:r>
                        <a:rPr lang="en-US" altLang="zh-CN" smtClean="0"/>
                        <a:t>TB</a:t>
                      </a:r>
                      <a:r>
                        <a:rPr lang="zh-CN" altLang="en-US" smtClean="0"/>
                        <a:t>数据</a:t>
                      </a:r>
                      <a:r>
                        <a:rPr lang="en-US" altLang="zh-CN" smtClean="0"/>
                        <a:t>~1G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独立块设备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支撑</a:t>
                      </a:r>
                      <a:r>
                        <a:rPr lang="en-US" altLang="zh-CN" smtClean="0"/>
                        <a:t>RADOS</a:t>
                      </a:r>
                      <a:r>
                        <a:rPr lang="zh-CN" altLang="en-US" smtClean="0"/>
                        <a:t>服务、执行</a:t>
                      </a:r>
                      <a:r>
                        <a:rPr lang="en-US" altLang="zh-CN" smtClean="0"/>
                        <a:t>CRUSH MAP</a:t>
                      </a:r>
                      <a:r>
                        <a:rPr lang="zh-CN" altLang="en-US" smtClean="0"/>
                        <a:t>、维护副本，数据重构时有更多内存需求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MON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每服务</a:t>
                      </a:r>
                      <a:r>
                        <a:rPr lang="en-US" altLang="zh-CN" smtClean="0"/>
                        <a:t>1~2C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每进程</a:t>
                      </a:r>
                      <a:r>
                        <a:rPr lang="en-US" altLang="zh-CN" smtClean="0"/>
                        <a:t>1G+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每进程</a:t>
                      </a:r>
                      <a:r>
                        <a:rPr lang="en-US" altLang="zh-CN" smtClean="0"/>
                        <a:t>10G+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存算融合架构，根据计算需求调整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9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基础架构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109416" y="2034704"/>
            <a:ext cx="2618432" cy="261843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mtClean="0"/>
              <a:t>MON	MGR	MDS</a:t>
            </a:r>
            <a:endParaRPr lang="zh-CN" altLang="en-US"/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2363781" y="2615098"/>
            <a:ext cx="499592" cy="720000"/>
            <a:chOff x="2889504" y="2871498"/>
            <a:chExt cx="499592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2889504" y="2871498"/>
              <a:ext cx="499592" cy="72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920085" y="3134062"/>
              <a:ext cx="438430" cy="4384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946521" y="2928484"/>
              <a:ext cx="385558" cy="186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rPr>
                <a:t>SYS</a:t>
              </a:r>
              <a:endParaRPr lang="zh-CN" altLang="en-US">
                <a:solidFill>
                  <a:schemeClr val="tx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 rot="14100000">
              <a:off x="3126709" y="3075352"/>
              <a:ext cx="79200" cy="349278"/>
              <a:chOff x="4576887" y="2644140"/>
              <a:chExt cx="79200" cy="34927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6" name="等腰三角形 75"/>
              <p:cNvSpPr/>
              <p:nvPr/>
            </p:nvSpPr>
            <p:spPr>
              <a:xfrm>
                <a:off x="4577335" y="2644140"/>
                <a:ext cx="78752" cy="29718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4576887" y="2914218"/>
                <a:ext cx="79200" cy="79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</p:grp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2365000" y="3818528"/>
            <a:ext cx="499592" cy="720000"/>
            <a:chOff x="2889504" y="2871498"/>
            <a:chExt cx="499592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2889504" y="2871498"/>
              <a:ext cx="499592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920085" y="3134062"/>
              <a:ext cx="438430" cy="4384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946521" y="2928484"/>
              <a:ext cx="385558" cy="186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 rot="14100000">
              <a:off x="3126709" y="3075352"/>
              <a:ext cx="79200" cy="349278"/>
              <a:chOff x="4576887" y="2644140"/>
              <a:chExt cx="79200" cy="34927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4577335" y="2644140"/>
                <a:ext cx="78752" cy="29718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4576887" y="2914218"/>
                <a:ext cx="79200" cy="79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</p:grp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2972592" y="3818528"/>
            <a:ext cx="499592" cy="720000"/>
            <a:chOff x="2889504" y="2871498"/>
            <a:chExt cx="499592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2889504" y="2871498"/>
              <a:ext cx="499592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20085" y="3134062"/>
              <a:ext cx="438430" cy="4384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946521" y="2928484"/>
              <a:ext cx="385558" cy="186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 rot="14100000">
              <a:off x="3126709" y="3075352"/>
              <a:ext cx="79200" cy="349278"/>
              <a:chOff x="4576887" y="2644140"/>
              <a:chExt cx="79200" cy="34927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4" name="等腰三角形 63"/>
              <p:cNvSpPr/>
              <p:nvPr/>
            </p:nvSpPr>
            <p:spPr>
              <a:xfrm>
                <a:off x="4577335" y="2644140"/>
                <a:ext cx="78752" cy="29718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65" name="椭圆 64"/>
              <p:cNvSpPr>
                <a:spLocks noChangeAspect="1"/>
              </p:cNvSpPr>
              <p:nvPr/>
            </p:nvSpPr>
            <p:spPr>
              <a:xfrm>
                <a:off x="4576887" y="2914218"/>
                <a:ext cx="79200" cy="79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</p:grp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3580184" y="3818528"/>
            <a:ext cx="499592" cy="720000"/>
            <a:chOff x="2889504" y="2871498"/>
            <a:chExt cx="499592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矩形 53"/>
            <p:cNvSpPr>
              <a:spLocks noChangeAspect="1"/>
            </p:cNvSpPr>
            <p:nvPr/>
          </p:nvSpPr>
          <p:spPr>
            <a:xfrm>
              <a:off x="2889504" y="2871498"/>
              <a:ext cx="499592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920085" y="3134062"/>
              <a:ext cx="438430" cy="43843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46521" y="2928484"/>
              <a:ext cx="385558" cy="186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 rot="14100000">
              <a:off x="3126709" y="3075352"/>
              <a:ext cx="79200" cy="349278"/>
              <a:chOff x="4576887" y="2644140"/>
              <a:chExt cx="79200" cy="34927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8" name="等腰三角形 57"/>
              <p:cNvSpPr/>
              <p:nvPr/>
            </p:nvSpPr>
            <p:spPr>
              <a:xfrm>
                <a:off x="4577335" y="2644140"/>
                <a:ext cx="78752" cy="29718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59" name="椭圆 58"/>
              <p:cNvSpPr>
                <a:spLocks noChangeAspect="1"/>
              </p:cNvSpPr>
              <p:nvPr/>
            </p:nvSpPr>
            <p:spPr>
              <a:xfrm>
                <a:off x="4576887" y="2914218"/>
                <a:ext cx="79200" cy="79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2172939" y="3049215"/>
            <a:ext cx="894797" cy="30777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mtClean="0"/>
              <a:t>CentOS7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2340906" y="3501008"/>
            <a:ext cx="545342" cy="30777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mtClean="0"/>
              <a:t>OSD</a:t>
            </a:r>
            <a:endParaRPr lang="zh-CN" altLang="en-US" sz="1400"/>
          </a:p>
        </p:txBody>
      </p:sp>
      <p:sp>
        <p:nvSpPr>
          <p:cNvPr id="52" name="文本框 51"/>
          <p:cNvSpPr txBox="1"/>
          <p:nvPr/>
        </p:nvSpPr>
        <p:spPr>
          <a:xfrm>
            <a:off x="2949717" y="3510172"/>
            <a:ext cx="545342" cy="30777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mtClean="0"/>
              <a:t>OSD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3555831" y="3510173"/>
            <a:ext cx="545342" cy="30777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mtClean="0"/>
              <a:t>OSD</a:t>
            </a:r>
            <a:endParaRPr lang="zh-CN" altLang="en-US" sz="1400"/>
          </a:p>
        </p:txBody>
      </p:sp>
      <p:grpSp>
        <p:nvGrpSpPr>
          <p:cNvPr id="146" name="组合 145"/>
          <p:cNvGrpSpPr/>
          <p:nvPr/>
        </p:nvGrpSpPr>
        <p:grpSpPr>
          <a:xfrm>
            <a:off x="4907848" y="2034704"/>
            <a:ext cx="2618432" cy="2618432"/>
            <a:chOff x="4907848" y="2034704"/>
            <a:chExt cx="2618432" cy="2618432"/>
          </a:xfrm>
        </p:grpSpPr>
        <p:sp>
          <p:nvSpPr>
            <p:cNvPr id="79" name="矩形 78"/>
            <p:cNvSpPr/>
            <p:nvPr/>
          </p:nvSpPr>
          <p:spPr>
            <a:xfrm>
              <a:off x="4907848" y="2034704"/>
              <a:ext cx="2618432" cy="261843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mtClean="0"/>
                <a:t>MON		MDS</a:t>
              </a:r>
              <a:endParaRPr lang="zh-CN" altLang="en-US"/>
            </a:p>
          </p:txBody>
        </p:sp>
        <p:grpSp>
          <p:nvGrpSpPr>
            <p:cNvPr id="80" name="组合 79"/>
            <p:cNvGrpSpPr>
              <a:grpSpLocks noChangeAspect="1"/>
            </p:cNvGrpSpPr>
            <p:nvPr/>
          </p:nvGrpSpPr>
          <p:grpSpPr>
            <a:xfrm>
              <a:off x="5162213" y="261509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6" name="矩形 105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  <a:latin typeface="HarmonyOS Sans SC Light" panose="00000400000000000000" pitchFamily="2" charset="-122"/>
                    <a:ea typeface="HarmonyOS Sans SC Light" panose="00000400000000000000" pitchFamily="2" charset="-122"/>
                  </a:rPr>
                  <a:t>SYS</a:t>
                </a:r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10" name="等腰三角形 109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11" name="椭圆 110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81" name="组合 80"/>
            <p:cNvGrpSpPr>
              <a:grpSpLocks noChangeAspect="1"/>
            </p:cNvGrpSpPr>
            <p:nvPr/>
          </p:nvGrpSpPr>
          <p:grpSpPr>
            <a:xfrm>
              <a:off x="5163432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矩形 99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04" name="等腰三角形 103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05" name="椭圆 104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82" name="组合 81"/>
            <p:cNvGrpSpPr>
              <a:grpSpLocks noChangeAspect="1"/>
            </p:cNvGrpSpPr>
            <p:nvPr/>
          </p:nvGrpSpPr>
          <p:grpSpPr>
            <a:xfrm>
              <a:off x="5771024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矩形 93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8" name="等腰三角形 97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99" name="椭圆 98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83" name="组合 82"/>
            <p:cNvGrpSpPr>
              <a:grpSpLocks noChangeAspect="1"/>
            </p:cNvGrpSpPr>
            <p:nvPr/>
          </p:nvGrpSpPr>
          <p:grpSpPr>
            <a:xfrm>
              <a:off x="6378616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矩形 87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2" name="等腰三角形 91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4971371" y="3049215"/>
              <a:ext cx="894797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CentOS7</a:t>
              </a:r>
              <a:endParaRPr lang="zh-CN" altLang="en-US" sz="14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139338" y="3501008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748149" y="3510172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354263" y="3510173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706280" y="2034704"/>
            <a:ext cx="2618432" cy="2618432"/>
            <a:chOff x="7706280" y="2034704"/>
            <a:chExt cx="2618432" cy="2618432"/>
          </a:xfrm>
        </p:grpSpPr>
        <p:sp>
          <p:nvSpPr>
            <p:cNvPr id="113" name="矩形 112"/>
            <p:cNvSpPr/>
            <p:nvPr/>
          </p:nvSpPr>
          <p:spPr>
            <a:xfrm>
              <a:off x="7706280" y="2034704"/>
              <a:ext cx="2618432" cy="261843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mtClean="0"/>
                <a:t>MON		MDS</a:t>
              </a:r>
              <a:endParaRPr lang="zh-CN" altLang="en-US"/>
            </a:p>
          </p:txBody>
        </p:sp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7960645" y="261509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  <a:latin typeface="HarmonyOS Sans SC Light" panose="00000400000000000000" pitchFamily="2" charset="-122"/>
                    <a:ea typeface="HarmonyOS Sans SC Light" panose="00000400000000000000" pitchFamily="2" charset="-122"/>
                  </a:rPr>
                  <a:t>SYS</a:t>
                </a:r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43" name="组合 142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44" name="等腰三角形 143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45" name="椭圆 144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115" name="组合 114"/>
            <p:cNvGrpSpPr>
              <a:grpSpLocks noChangeAspect="1"/>
            </p:cNvGrpSpPr>
            <p:nvPr/>
          </p:nvGrpSpPr>
          <p:grpSpPr>
            <a:xfrm>
              <a:off x="7961864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8" name="等腰三角形 137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39" name="椭圆 138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116" name="组合 115"/>
            <p:cNvGrpSpPr>
              <a:grpSpLocks noChangeAspect="1"/>
            </p:cNvGrpSpPr>
            <p:nvPr/>
          </p:nvGrpSpPr>
          <p:grpSpPr>
            <a:xfrm>
              <a:off x="8569456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2" name="等腰三角形 131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33" name="椭圆 132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9177048" y="3818528"/>
              <a:ext cx="499592" cy="720000"/>
              <a:chOff x="2889504" y="2871498"/>
              <a:chExt cx="499592" cy="72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2" name="矩形 121"/>
              <p:cNvSpPr>
                <a:spLocks noChangeAspect="1"/>
              </p:cNvSpPr>
              <p:nvPr/>
            </p:nvSpPr>
            <p:spPr>
              <a:xfrm>
                <a:off x="2889504" y="2871498"/>
                <a:ext cx="49959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920085" y="3134062"/>
                <a:ext cx="438430" cy="4384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946521" y="2928484"/>
                <a:ext cx="385558" cy="186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HarmonyOS Sans SC Light" panose="00000400000000000000" pitchFamily="2" charset="-122"/>
                  <a:ea typeface="HarmonyOS Sans SC Light" panose="00000400000000000000" pitchFamily="2" charset="-122"/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 rot="14100000">
                <a:off x="3126709" y="3075352"/>
                <a:ext cx="79200" cy="349278"/>
                <a:chOff x="4576887" y="2644140"/>
                <a:chExt cx="79200" cy="34927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6" name="等腰三角形 125"/>
                <p:cNvSpPr/>
                <p:nvPr/>
              </p:nvSpPr>
              <p:spPr>
                <a:xfrm>
                  <a:off x="4577335" y="2644140"/>
                  <a:ext cx="78752" cy="29718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  <p:sp>
              <p:nvSpPr>
                <p:cNvPr id="127" name="椭圆 126"/>
                <p:cNvSpPr>
                  <a:spLocks noChangeAspect="1"/>
                </p:cNvSpPr>
                <p:nvPr/>
              </p:nvSpPr>
              <p:spPr>
                <a:xfrm>
                  <a:off x="4576887" y="2914218"/>
                  <a:ext cx="79200" cy="79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HarmonyOS Sans SC Light" panose="00000400000000000000" pitchFamily="2" charset="-122"/>
                    <a:ea typeface="HarmonyOS Sans SC Light" panose="00000400000000000000" pitchFamily="2" charset="-122"/>
                  </a:endParaRPr>
                </a:p>
              </p:txBody>
            </p:sp>
          </p:grpSp>
        </p:grpSp>
        <p:sp>
          <p:nvSpPr>
            <p:cNvPr id="118" name="文本框 117"/>
            <p:cNvSpPr txBox="1"/>
            <p:nvPr/>
          </p:nvSpPr>
          <p:spPr>
            <a:xfrm>
              <a:off x="7769803" y="3049215"/>
              <a:ext cx="894797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CentOS7</a:t>
              </a:r>
              <a:endParaRPr lang="zh-CN" altLang="en-US" sz="14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937770" y="3501008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546581" y="3510172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9152695" y="3510173"/>
              <a:ext cx="545342" cy="30777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/>
                <a:t>OSD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839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设置防火墙</a:t>
            </a:r>
            <a:endParaRPr lang="en-US" altLang="zh-CN" smtClean="0"/>
          </a:p>
          <a:p>
            <a:pPr lvl="1"/>
            <a:r>
              <a:rPr lang="en-US" altLang="zh-CN" sz="2200" smtClean="0"/>
              <a:t>systemctl stop firewalld</a:t>
            </a:r>
          </a:p>
          <a:p>
            <a:pPr lvl="1"/>
            <a:r>
              <a:rPr lang="en-US" altLang="zh-CN" sz="2200"/>
              <a:t>systemctl </a:t>
            </a:r>
            <a:r>
              <a:rPr lang="en-US" altLang="zh-CN" sz="2200" smtClean="0"/>
              <a:t>disable firewalld</a:t>
            </a:r>
          </a:p>
          <a:p>
            <a:r>
              <a:rPr lang="zh-CN" altLang="en-US" smtClean="0"/>
              <a:t>关闭</a:t>
            </a:r>
            <a:r>
              <a:rPr lang="en-US" altLang="zh-CN" smtClean="0"/>
              <a:t>selinux</a:t>
            </a:r>
          </a:p>
          <a:p>
            <a:pPr lvl="1"/>
            <a:r>
              <a:rPr lang="en-US" altLang="zh-CN" sz="2200"/>
              <a:t>setenforce 0</a:t>
            </a:r>
            <a:endParaRPr lang="zh-CN" altLang="en-US" sz="2200"/>
          </a:p>
          <a:p>
            <a:pPr lvl="1"/>
            <a:r>
              <a:rPr lang="en-US" altLang="zh-CN" sz="2200" smtClean="0"/>
              <a:t>sed </a:t>
            </a:r>
            <a:r>
              <a:rPr lang="en-US" altLang="zh-CN" sz="2200"/>
              <a:t>-i 's/enforcing/disabled/' /</a:t>
            </a:r>
            <a:r>
              <a:rPr lang="en-US" altLang="zh-CN" sz="2200" smtClean="0"/>
              <a:t>etc/selinux/config</a:t>
            </a:r>
          </a:p>
          <a:p>
            <a:r>
              <a:rPr lang="zh-CN" altLang="en-US"/>
              <a:t>设</a:t>
            </a:r>
            <a:r>
              <a:rPr lang="zh-CN" altLang="en-US" smtClean="0"/>
              <a:t>置文件描述符</a:t>
            </a:r>
            <a:endParaRPr lang="en-US" altLang="zh-CN" smtClean="0"/>
          </a:p>
          <a:p>
            <a:pPr lvl="1"/>
            <a:r>
              <a:rPr lang="en-US" altLang="zh-CN" sz="2200" smtClean="0"/>
              <a:t>echo 'ulimit -SHn 102400' &gt;&gt; /etc/rc.local		</a:t>
            </a:r>
            <a:r>
              <a:rPr lang="en-US" altLang="zh-CN" sz="2200" smtClean="0">
                <a:solidFill>
                  <a:schemeClr val="accent1"/>
                </a:solidFill>
              </a:rPr>
              <a:t>##/etc/profile</a:t>
            </a:r>
            <a:r>
              <a:rPr lang="zh-CN" altLang="en-US" sz="2200" smtClean="0">
                <a:solidFill>
                  <a:schemeClr val="accent1"/>
                </a:solidFill>
              </a:rPr>
              <a:t>亦可</a:t>
            </a:r>
            <a:endParaRPr lang="en-US" altLang="zh-CN" sz="220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200"/>
              <a:t>cat &gt;&gt; /etc/security/limits.conf &lt;&lt; EOF</a:t>
            </a: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/>
              <a:t>* soft nofile 65535</a:t>
            </a: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/>
              <a:t>* hard nofile 65535</a:t>
            </a: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 smtClean="0"/>
              <a:t>EOF</a:t>
            </a:r>
          </a:p>
          <a:p>
            <a:r>
              <a:rPr lang="zh-CN" altLang="en-US" smtClean="0"/>
              <a:t>内核参数优化</a:t>
            </a:r>
            <a:endParaRPr lang="en-US" altLang="zh-CN" smtClean="0"/>
          </a:p>
          <a:p>
            <a:pPr lvl="1"/>
            <a:r>
              <a:rPr lang="en-US" altLang="zh-CN" sz="2200"/>
              <a:t>cat &gt;&gt; /</a:t>
            </a:r>
            <a:r>
              <a:rPr lang="en-US" altLang="zh-CN" sz="2200" smtClean="0"/>
              <a:t>etc/sysctl.conf </a:t>
            </a:r>
            <a:r>
              <a:rPr lang="en-US" altLang="zh-CN" sz="2200"/>
              <a:t>&lt;&lt; EOF</a:t>
            </a: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 smtClean="0"/>
              <a:t>kernel.pid_max = 4194303			</a:t>
            </a:r>
            <a:r>
              <a:rPr lang="en-US" altLang="zh-CN" sz="2200" smtClean="0">
                <a:solidFill>
                  <a:schemeClr val="accent1"/>
                </a:solidFill>
              </a:rPr>
              <a:t>##</a:t>
            </a:r>
            <a:r>
              <a:rPr lang="zh-CN" altLang="en-US" sz="2200" smtClean="0">
                <a:solidFill>
                  <a:schemeClr val="accent1"/>
                </a:solidFill>
              </a:rPr>
              <a:t>用户打开最大进程数，</a:t>
            </a:r>
            <a:r>
              <a:rPr lang="en-US" altLang="zh-CN" sz="2200" smtClean="0">
                <a:solidFill>
                  <a:schemeClr val="accent1"/>
                </a:solidFill>
              </a:rPr>
              <a:t>2^22-1</a:t>
            </a:r>
            <a:endParaRPr lang="en-US" altLang="zh-CN" sz="2200">
              <a:solidFill>
                <a:schemeClr val="accent1"/>
              </a:solidFill>
            </a:endParaRP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 smtClean="0"/>
              <a:t>vm.swappiness = 0				</a:t>
            </a:r>
            <a:r>
              <a:rPr lang="en-US" altLang="zh-CN" sz="2200" smtClean="0">
                <a:solidFill>
                  <a:schemeClr val="accent1"/>
                </a:solidFill>
              </a:rPr>
              <a:t>##</a:t>
            </a:r>
            <a:r>
              <a:rPr lang="zh-CN" altLang="en-US" sz="2200" smtClean="0">
                <a:solidFill>
                  <a:schemeClr val="accent1"/>
                </a:solidFill>
              </a:rPr>
              <a:t>关闭交换分区</a:t>
            </a:r>
            <a:endParaRPr lang="en-US" altLang="zh-CN" sz="2200">
              <a:solidFill>
                <a:schemeClr val="accent1"/>
              </a:solidFill>
            </a:endParaRPr>
          </a:p>
          <a:p>
            <a:pPr lvl="1">
              <a:buFont typeface="HarmonyOS Sans SC Light" panose="00000400000000000000" pitchFamily="2" charset="-122"/>
              <a:buChar char="⁣"/>
            </a:pPr>
            <a:r>
              <a:rPr lang="en-US" altLang="zh-CN" sz="2200" smtClean="0"/>
              <a:t>EOF</a:t>
            </a:r>
            <a:endParaRPr lang="en-US" altLang="zh-CN" sz="2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系统基本配置（单节点）</a:t>
            </a:r>
            <a:r>
              <a:rPr lang="en-US" altLang="zh-CN" smtClean="0"/>
              <a:t>					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配置</a:t>
            </a:r>
            <a:r>
              <a:rPr lang="en-US" altLang="zh-CN"/>
              <a:t>yum</a:t>
            </a:r>
            <a:r>
              <a:rPr lang="zh-CN" altLang="en-US"/>
              <a:t>仓</a:t>
            </a:r>
            <a:r>
              <a:rPr lang="zh-CN" altLang="en-US" smtClean="0"/>
              <a:t>库</a:t>
            </a:r>
            <a:r>
              <a:rPr lang="en-US" altLang="zh-CN" smtClean="0"/>
              <a:t>*</a:t>
            </a:r>
            <a:endParaRPr lang="en-US" altLang="zh-CN"/>
          </a:p>
          <a:p>
            <a:pPr lvl="1"/>
            <a:r>
              <a:rPr lang="en-US" altLang="zh-CN" smtClean="0"/>
              <a:t>cd /etc/yum.repos.d/</a:t>
            </a:r>
          </a:p>
          <a:p>
            <a:pPr lvl="1"/>
            <a:r>
              <a:rPr lang="en-US" altLang="zh-CN" smtClean="0"/>
              <a:t>rm </a:t>
            </a:r>
            <a:r>
              <a:rPr lang="en-US" altLang="zh-CN"/>
              <a:t>-f ./*.repo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可以先确定网络仓库源，之后再按需操作</a:t>
            </a:r>
            <a:endParaRPr lang="en-US" altLang="zh-CN"/>
          </a:p>
          <a:p>
            <a:pPr lvl="1"/>
            <a:r>
              <a:rPr lang="en-US" altLang="zh-CN"/>
              <a:t>curl -O https://mirrors.aliyun.com/repo/Centos-7.repo</a:t>
            </a:r>
          </a:p>
          <a:p>
            <a:pPr lvl="1"/>
            <a:r>
              <a:rPr lang="en-US" altLang="zh-CN"/>
              <a:t>yum clean all</a:t>
            </a:r>
          </a:p>
          <a:p>
            <a:pPr lvl="1"/>
            <a:r>
              <a:rPr lang="en-US" altLang="zh-CN"/>
              <a:t>yum makecache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也可改用</a:t>
            </a:r>
            <a:r>
              <a:rPr lang="en-US" altLang="zh-CN">
                <a:solidFill>
                  <a:schemeClr val="accent1"/>
                </a:solidFill>
              </a:rPr>
              <a:t>yum list</a:t>
            </a:r>
          </a:p>
          <a:p>
            <a:pPr lvl="1"/>
            <a:r>
              <a:rPr lang="en-US" altLang="zh-CN"/>
              <a:t>yum -y install epel-release.noarch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en-US" altLang="zh-CN">
                <a:solidFill>
                  <a:schemeClr val="accent1"/>
                </a:solidFill>
              </a:rPr>
              <a:t>Extra Packages for Enterprise Linux</a:t>
            </a:r>
          </a:p>
          <a:p>
            <a:pPr lvl="1"/>
            <a:r>
              <a:rPr lang="en-US" altLang="zh-CN"/>
              <a:t>yum -y install vim net-tools bash-completion unzip</a:t>
            </a:r>
          </a:p>
          <a:p>
            <a:r>
              <a:rPr lang="zh-CN" altLang="en-US"/>
              <a:t>调优</a:t>
            </a:r>
            <a:r>
              <a:rPr lang="zh-CN" altLang="en-US" smtClean="0"/>
              <a:t>，按需选择</a:t>
            </a:r>
            <a:endParaRPr lang="en-US" altLang="zh-CN"/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"8192</a:t>
            </a:r>
            <a:r>
              <a:rPr lang="en-US" altLang="zh-CN"/>
              <a:t>"</a:t>
            </a:r>
            <a:r>
              <a:rPr lang="en-US" altLang="zh-CN" smtClean="0"/>
              <a:t> </a:t>
            </a:r>
            <a:r>
              <a:rPr lang="en-US" altLang="zh-CN"/>
              <a:t>&gt; /sys/block/sd[</a:t>
            </a:r>
            <a:r>
              <a:rPr lang="en-US" altLang="zh-CN">
                <a:solidFill>
                  <a:schemeClr val="accent2"/>
                </a:solidFill>
              </a:rPr>
              <a:t>x</a:t>
            </a:r>
            <a:r>
              <a:rPr lang="en-US" altLang="zh-CN"/>
              <a:t>]/</a:t>
            </a:r>
            <a:r>
              <a:rPr lang="en-US" altLang="zh-CN" smtClean="0"/>
              <a:t>queue/read_ahead_kb</a:t>
            </a:r>
            <a:r>
              <a:rPr lang="en-US" altLang="zh-CN"/>
              <a:t>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预读策略，预读大小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"deadine</a:t>
            </a:r>
            <a:r>
              <a:rPr lang="en-US" altLang="zh-CN"/>
              <a:t>"</a:t>
            </a:r>
            <a:r>
              <a:rPr lang="en-US" altLang="zh-CN" smtClean="0"/>
              <a:t> </a:t>
            </a:r>
            <a:r>
              <a:rPr lang="en-US" altLang="zh-CN"/>
              <a:t>&gt; /sys/block/sd[</a:t>
            </a:r>
            <a:r>
              <a:rPr lang="en-US" altLang="zh-CN">
                <a:solidFill>
                  <a:schemeClr val="accent2"/>
                </a:solidFill>
              </a:rPr>
              <a:t>x</a:t>
            </a:r>
            <a:r>
              <a:rPr lang="en-US" altLang="zh-CN"/>
              <a:t>]/queue/scheduler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适用于</a:t>
            </a:r>
            <a:r>
              <a:rPr lang="en-US" altLang="zh-CN">
                <a:solidFill>
                  <a:schemeClr val="accent1"/>
                </a:solidFill>
              </a:rPr>
              <a:t>HDD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en-US" altLang="zh-CN">
                <a:solidFill>
                  <a:schemeClr val="accent1"/>
                </a:solidFill>
              </a:rPr>
              <a:t>IO</a:t>
            </a:r>
            <a:r>
              <a:rPr lang="zh-CN" altLang="en-US">
                <a:solidFill>
                  <a:schemeClr val="accent1"/>
                </a:solidFill>
              </a:rPr>
              <a:t>调度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"noop" </a:t>
            </a:r>
            <a:r>
              <a:rPr lang="en-US" altLang="zh-CN"/>
              <a:t>&gt; /sys/block/sd[</a:t>
            </a:r>
            <a:r>
              <a:rPr lang="en-US" altLang="zh-CN">
                <a:solidFill>
                  <a:schemeClr val="accent2"/>
                </a:solidFill>
              </a:rPr>
              <a:t>x</a:t>
            </a:r>
            <a:r>
              <a:rPr lang="en-US" altLang="zh-CN"/>
              <a:t>]/queue/scheduler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适用于</a:t>
            </a:r>
            <a:r>
              <a:rPr lang="en-US" altLang="zh-CN">
                <a:solidFill>
                  <a:schemeClr val="accent1"/>
                </a:solidFill>
              </a:rPr>
              <a:t>SSD</a:t>
            </a:r>
            <a:r>
              <a:rPr lang="zh-CN" altLang="en-US">
                <a:solidFill>
                  <a:schemeClr val="accent1"/>
                </a:solidFill>
              </a:rPr>
              <a:t>的</a:t>
            </a:r>
            <a:r>
              <a:rPr lang="en-US" altLang="zh-CN">
                <a:solidFill>
                  <a:schemeClr val="accent1"/>
                </a:solidFill>
              </a:rPr>
              <a:t>IO</a:t>
            </a:r>
            <a:r>
              <a:rPr lang="zh-CN" altLang="en-US">
                <a:solidFill>
                  <a:schemeClr val="accent1"/>
                </a:solidFill>
              </a:rPr>
              <a:t>调度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安装时间同步软件</a:t>
            </a:r>
            <a:r>
              <a:rPr lang="en-US" altLang="zh-CN"/>
              <a:t>chrony</a:t>
            </a:r>
            <a:r>
              <a:rPr lang="zh-CN" altLang="en-US"/>
              <a:t>（注意部分系统可能已经内置该软件）</a:t>
            </a:r>
            <a:endParaRPr lang="en-US" altLang="zh-CN"/>
          </a:p>
          <a:p>
            <a:pPr lvl="1"/>
            <a:r>
              <a:rPr lang="en-US" altLang="zh-CN"/>
              <a:t>yum -y install </a:t>
            </a:r>
            <a:r>
              <a:rPr lang="en-US" altLang="zh-CN" smtClean="0"/>
              <a:t>chrony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</a:t>
            </a:r>
            <a:r>
              <a:rPr lang="zh-CN" altLang="en-US" smtClean="0"/>
              <a:t>统基本配</a:t>
            </a:r>
            <a:r>
              <a:rPr lang="zh-CN" altLang="en-US"/>
              <a:t>置</a:t>
            </a:r>
            <a:r>
              <a:rPr lang="en-US" altLang="zh-CN"/>
              <a:t>							</a:t>
            </a:r>
            <a:r>
              <a:rPr lang="en-US" altLang="zh-CN" smtClean="0"/>
              <a:t>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配置</a:t>
            </a:r>
            <a:r>
              <a:rPr lang="en-US" altLang="zh-CN"/>
              <a:t>hosts</a:t>
            </a:r>
            <a:r>
              <a:rPr lang="zh-CN" altLang="en-US"/>
              <a:t>，使节点间可通过主机名互访（适用于无</a:t>
            </a:r>
            <a:r>
              <a:rPr lang="en-US" altLang="zh-CN"/>
              <a:t>DNS</a:t>
            </a:r>
            <a:r>
              <a:rPr lang="zh-CN" altLang="en-US"/>
              <a:t>服务场景）</a:t>
            </a:r>
            <a:endParaRPr lang="en-US" altLang="zh-CN"/>
          </a:p>
          <a:p>
            <a:pPr lvl="1"/>
            <a:r>
              <a:rPr lang="en-US" altLang="zh-CN"/>
              <a:t>vim /etc/hosts</a:t>
            </a:r>
          </a:p>
          <a:p>
            <a:pPr lvl="2"/>
            <a:r>
              <a:rPr lang="en-US" altLang="zh-CN"/>
              <a:t>[IP] [HostName]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插入每个节点的地</a:t>
            </a:r>
            <a:r>
              <a:rPr lang="zh-CN" altLang="en-US" smtClean="0">
                <a:solidFill>
                  <a:schemeClr val="accent1"/>
                </a:solidFill>
              </a:rPr>
              <a:t>址</a:t>
            </a:r>
            <a:r>
              <a:rPr lang="en-US" altLang="zh-CN" smtClean="0">
                <a:solidFill>
                  <a:schemeClr val="accent1"/>
                </a:solidFill>
              </a:rPr>
              <a:t>+</a:t>
            </a:r>
            <a:r>
              <a:rPr lang="zh-CN" altLang="en-US" smtClean="0">
                <a:solidFill>
                  <a:schemeClr val="accent1"/>
                </a:solidFill>
              </a:rPr>
              <a:t>主</a:t>
            </a:r>
            <a:r>
              <a:rPr lang="zh-CN" altLang="en-US">
                <a:solidFill>
                  <a:schemeClr val="accent1"/>
                </a:solidFill>
              </a:rPr>
              <a:t>机名</a:t>
            </a:r>
            <a:r>
              <a:rPr lang="zh-CN" altLang="en-US" smtClean="0">
                <a:solidFill>
                  <a:schemeClr val="accent1"/>
                </a:solidFill>
              </a:rPr>
              <a:t>，</a:t>
            </a:r>
            <a:r>
              <a:rPr lang="zh-CN" altLang="en-US" smtClean="0">
                <a:solidFill>
                  <a:schemeClr val="accent2"/>
                </a:solidFill>
              </a:rPr>
              <a:t>所有节点</a:t>
            </a:r>
            <a:r>
              <a:rPr lang="zh-CN" altLang="en-US" smtClean="0">
                <a:solidFill>
                  <a:schemeClr val="accent1"/>
                </a:solidFill>
              </a:rPr>
              <a:t>都</a:t>
            </a:r>
            <a:r>
              <a:rPr lang="zh-CN" altLang="en-US">
                <a:solidFill>
                  <a:schemeClr val="accent1"/>
                </a:solidFill>
              </a:rPr>
              <a:t>要配置</a:t>
            </a:r>
            <a:r>
              <a:rPr lang="en-US" altLang="zh-CN" smtClean="0"/>
              <a:t>*</a:t>
            </a:r>
          </a:p>
          <a:p>
            <a:pPr lvl="2">
              <a:buFont typeface="微软雅黑" panose="020B0503020204020204" pitchFamily="34" charset="-122"/>
              <a:buChar char=" "/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/>
                </a:solidFill>
              </a:rPr>
              <a:t>				##IP</a:t>
            </a:r>
            <a:r>
              <a:rPr lang="zh-CN" altLang="en-US" smtClean="0">
                <a:solidFill>
                  <a:schemeClr val="accent1"/>
                </a:solidFill>
              </a:rPr>
              <a:t>参考后续的规划表，或预先自行规划</a:t>
            </a:r>
            <a:endParaRPr lang="en-US" altLang="zh-CN"/>
          </a:p>
          <a:p>
            <a:r>
              <a:rPr lang="zh-CN" altLang="en-US"/>
              <a:t>创</a:t>
            </a:r>
            <a:r>
              <a:rPr lang="zh-CN" altLang="en-US" smtClean="0"/>
              <a:t>建用于部署</a:t>
            </a:r>
            <a:r>
              <a:rPr lang="en-US" altLang="zh-CN" smtClean="0"/>
              <a:t>Ceph</a:t>
            </a:r>
            <a:r>
              <a:rPr lang="zh-CN" altLang="en-US" smtClean="0"/>
              <a:t>的用户</a:t>
            </a:r>
            <a:endParaRPr lang="en-US" altLang="zh-CN" smtClean="0"/>
          </a:p>
          <a:p>
            <a:pPr lvl="1"/>
            <a:r>
              <a:rPr lang="en-US" altLang="zh-CN"/>
              <a:t>useradd </a:t>
            </a:r>
            <a:r>
              <a:rPr lang="en-US" altLang="zh-CN" smtClean="0"/>
              <a:t>cephduser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用户名可自定义，但不要使用</a:t>
            </a:r>
            <a:r>
              <a:rPr lang="en-US" altLang="zh-CN" smtClean="0">
                <a:solidFill>
                  <a:schemeClr val="accent1"/>
                </a:solidFill>
              </a:rPr>
              <a:t>ceph</a:t>
            </a:r>
            <a:r>
              <a:rPr lang="en-US" altLang="zh-CN" smtClean="0"/>
              <a:t>*</a:t>
            </a:r>
            <a:endParaRPr lang="en-US" altLang="zh-CN"/>
          </a:p>
          <a:p>
            <a:pPr lvl="1"/>
            <a:r>
              <a:rPr lang="en-US" altLang="zh-CN" smtClean="0"/>
              <a:t>passwd cephduser</a:t>
            </a:r>
            <a:r>
              <a:rPr lang="en-US" altLang="zh-CN"/>
              <a:t>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在生产环境中，密码必须尽量复杂</a:t>
            </a:r>
            <a:endParaRPr lang="en-US" altLang="zh-CN" smtClean="0"/>
          </a:p>
          <a:p>
            <a:r>
              <a:rPr lang="zh-CN" altLang="en-US"/>
              <a:t>确保各 </a:t>
            </a:r>
            <a:r>
              <a:rPr lang="en-US" altLang="zh-CN"/>
              <a:t>Ceph </a:t>
            </a:r>
            <a:r>
              <a:rPr lang="zh-CN" altLang="en-US"/>
              <a:t>节点上新创建的用户都有 </a:t>
            </a:r>
            <a:r>
              <a:rPr lang="en-US" altLang="zh-CN"/>
              <a:t>sudo </a:t>
            </a:r>
            <a:r>
              <a:rPr lang="zh-CN" altLang="en-US"/>
              <a:t>权</a:t>
            </a:r>
            <a:r>
              <a:rPr lang="zh-CN" altLang="en-US" smtClean="0"/>
              <a:t>限</a:t>
            </a:r>
            <a:endParaRPr lang="en-US" altLang="zh-CN" smtClean="0"/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"</a:t>
            </a:r>
            <a:r>
              <a:rPr lang="en-US" altLang="zh-CN"/>
              <a:t>cephduser</a:t>
            </a:r>
            <a:r>
              <a:rPr lang="en-US" altLang="zh-CN" smtClean="0"/>
              <a:t> </a:t>
            </a:r>
            <a:r>
              <a:rPr lang="en-US" altLang="zh-CN"/>
              <a:t>ALL = (root) NOPASSWD:ALL" | </a:t>
            </a:r>
            <a:r>
              <a:rPr lang="en-US" altLang="zh-CN" smtClean="0"/>
              <a:t>sudo tee </a:t>
            </a:r>
            <a:r>
              <a:rPr lang="en-US" altLang="zh-CN"/>
              <a:t>/</a:t>
            </a:r>
            <a:r>
              <a:rPr lang="en-US" altLang="zh-CN" smtClean="0"/>
              <a:t>etc/sudoers.d/cephduser</a:t>
            </a:r>
          </a:p>
          <a:p>
            <a:pPr lvl="1"/>
            <a:r>
              <a:rPr lang="en-US" altLang="zh-CN"/>
              <a:t>sudo chmod 0440 /</a:t>
            </a:r>
            <a:r>
              <a:rPr lang="en-US" altLang="zh-CN" smtClean="0"/>
              <a:t>etc/sudoers.d/cephduser</a:t>
            </a:r>
          </a:p>
          <a:p>
            <a:pPr lvl="1"/>
            <a:r>
              <a:rPr lang="en-US" altLang="zh-CN" smtClean="0"/>
              <a:t>su - cephduser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切换到该用户，后续命令将使用此用户执行</a:t>
            </a:r>
            <a:endParaRPr lang="en-US" altLang="zh-CN" smtClean="0"/>
          </a:p>
          <a:p>
            <a:pPr lvl="1"/>
            <a:r>
              <a:rPr lang="en-US" altLang="zh-CN" smtClean="0"/>
              <a:t>sudo -l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查看当前用户在</a:t>
            </a:r>
            <a:r>
              <a:rPr lang="en-US" altLang="zh-CN">
                <a:solidFill>
                  <a:schemeClr val="accent1"/>
                </a:solidFill>
              </a:rPr>
              <a:t>sudoers</a:t>
            </a:r>
            <a:r>
              <a:rPr lang="zh-CN" altLang="en-US">
                <a:solidFill>
                  <a:schemeClr val="accent1"/>
                </a:solidFill>
              </a:rPr>
              <a:t>配置文件中的权限</a:t>
            </a:r>
            <a:endParaRPr lang="en-US" altLang="zh-CN" smtClean="0"/>
          </a:p>
          <a:p>
            <a:pPr lvl="1"/>
            <a:r>
              <a:rPr lang="en-US" altLang="zh-CN" smtClean="0"/>
              <a:t>sudo ifconfig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测试，如果后续碰到权限问题请在命令前</a:t>
            </a:r>
            <a:r>
              <a:rPr lang="zh-CN" altLang="en-US" smtClean="0">
                <a:solidFill>
                  <a:schemeClr val="accent2"/>
                </a:solidFill>
              </a:rPr>
              <a:t>加</a:t>
            </a:r>
            <a:r>
              <a:rPr lang="en-US" altLang="zh-CN" smtClean="0">
                <a:solidFill>
                  <a:schemeClr val="accent2"/>
                </a:solidFill>
              </a:rPr>
              <a:t>sudo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 smtClean="0"/>
              <a:t>额外克隆两个节点，若</a:t>
            </a:r>
            <a:r>
              <a:rPr lang="zh-CN" altLang="en-US"/>
              <a:t>资源足够，建议使用完整克</a:t>
            </a:r>
            <a:r>
              <a:rPr lang="zh-CN" altLang="en-US" smtClean="0"/>
              <a:t>隆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节点预配置</a:t>
            </a:r>
            <a:r>
              <a:rPr lang="en-US" altLang="zh-CN" smtClean="0"/>
              <a:t>								1/3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182567" y="1731789"/>
          <a:ext cx="1049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4" imgW="1048680" imgH="473040" progId="Package">
                  <p:embed/>
                </p:oleObj>
              </mc:Choice>
              <mc:Fallback>
                <p:oleObj name="包装程序外壳对象" showAsIcon="1" r:id="rId4" imgW="1048680" imgH="473040" progId="Packag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2567" y="1731789"/>
                        <a:ext cx="10493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6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根据规划表配置</a:t>
            </a:r>
            <a:r>
              <a:rPr lang="en-US" altLang="zh-CN"/>
              <a:t>IP</a:t>
            </a:r>
            <a:r>
              <a:rPr lang="zh-CN" altLang="en-US"/>
              <a:t>和主机</a:t>
            </a:r>
            <a:r>
              <a:rPr lang="zh-CN" altLang="en-US" smtClean="0"/>
              <a:t>名（</a:t>
            </a:r>
            <a:r>
              <a:rPr lang="zh-CN" altLang="en-US"/>
              <a:t>主机名和</a:t>
            </a:r>
            <a:r>
              <a:rPr lang="en-US" altLang="zh-CN"/>
              <a:t>IP</a:t>
            </a:r>
            <a:r>
              <a:rPr lang="zh-CN" altLang="en-US"/>
              <a:t>可自行规划）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配置主</a:t>
            </a:r>
            <a:r>
              <a:rPr lang="zh-CN" altLang="en-US"/>
              <a:t>机</a:t>
            </a:r>
            <a:r>
              <a:rPr lang="zh-CN" altLang="en-US" smtClean="0"/>
              <a:t>名和网络（</a:t>
            </a:r>
            <a:r>
              <a:rPr lang="en-US" altLang="zh-CN" smtClean="0"/>
              <a:t>sudo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en-US" altLang="zh-CN"/>
              <a:t>hostnamectl set-hostname XXX*</a:t>
            </a:r>
          </a:p>
          <a:p>
            <a:pPr lvl="1"/>
            <a:r>
              <a:rPr lang="en-US" altLang="zh-CN"/>
              <a:t>nmcli con mod ensXXX ipv4.addresses x.x.x.x/xx ipv4.method manual </a:t>
            </a:r>
            <a:r>
              <a:rPr lang="en-US" altLang="zh-CN" smtClean="0"/>
              <a:t>ipv4.dns </a:t>
            </a:r>
            <a:r>
              <a:rPr lang="en-US" altLang="zh-CN"/>
              <a:t>x.x.x.x</a:t>
            </a:r>
            <a:r>
              <a:rPr lang="en-US" altLang="zh-CN" smtClean="0"/>
              <a:t> ipv4.gateway x.x.x.x autoconnect </a:t>
            </a:r>
            <a:r>
              <a:rPr lang="en-US" altLang="zh-CN"/>
              <a:t>yes &amp;&amp; nmcli con up ensXXX</a:t>
            </a:r>
          </a:p>
          <a:p>
            <a:r>
              <a:rPr lang="zh-CN" altLang="en-US"/>
              <a:t>配置免密互信，使节点间可直接登录，为之后</a:t>
            </a:r>
            <a:r>
              <a:rPr lang="en-US" altLang="zh-CN"/>
              <a:t>Ceph-Deploy</a:t>
            </a:r>
            <a:r>
              <a:rPr lang="zh-CN" altLang="en-US"/>
              <a:t>批量配置作准备*</a:t>
            </a:r>
            <a:endParaRPr lang="en-US" altLang="zh-CN"/>
          </a:p>
          <a:p>
            <a:pPr lvl="1"/>
            <a:r>
              <a:rPr lang="en-US" altLang="zh-CN"/>
              <a:t>ssh-keygen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按</a:t>
            </a:r>
            <a:r>
              <a:rPr lang="en-US" altLang="zh-CN">
                <a:solidFill>
                  <a:schemeClr val="accent1"/>
                </a:solidFill>
              </a:rPr>
              <a:t>3</a:t>
            </a:r>
            <a:r>
              <a:rPr lang="zh-CN" altLang="en-US">
                <a:solidFill>
                  <a:schemeClr val="accent1"/>
                </a:solidFill>
              </a:rPr>
              <a:t>次回车在默认路径生成无口令的密钥对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ssh-copy-id cephduser</a:t>
            </a:r>
            <a:r>
              <a:rPr lang="en-US" altLang="zh-CN" smtClean="0"/>
              <a:t>@[hostname</a:t>
            </a:r>
            <a:r>
              <a:rPr lang="en-US" altLang="zh-CN"/>
              <a:t>]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将公钥拷贝到该主机；需输入目标主机密码，要向</a:t>
            </a:r>
            <a:r>
              <a:rPr lang="zh-CN" altLang="en-US">
                <a:solidFill>
                  <a:schemeClr val="accent2"/>
                </a:solidFill>
              </a:rPr>
              <a:t>所有节点</a:t>
            </a:r>
            <a:r>
              <a:rPr lang="zh-CN" altLang="en-US">
                <a:solidFill>
                  <a:schemeClr val="accent1"/>
                </a:solidFill>
              </a:rPr>
              <a:t>操作以达成互信，完成后输入</a:t>
            </a:r>
            <a:r>
              <a:rPr lang="en-US" altLang="zh-CN">
                <a:solidFill>
                  <a:schemeClr val="accent1"/>
                </a:solidFill>
              </a:rPr>
              <a:t>ssh [HostName]</a:t>
            </a:r>
            <a:r>
              <a:rPr lang="zh-CN" altLang="en-US">
                <a:solidFill>
                  <a:schemeClr val="accent1"/>
                </a:solidFill>
              </a:rPr>
              <a:t>测试</a:t>
            </a:r>
            <a:r>
              <a:rPr lang="en-US" altLang="zh-CN"/>
              <a:t>*</a:t>
            </a:r>
          </a:p>
          <a:p>
            <a:r>
              <a:rPr lang="zh-CN" altLang="en-US" smtClean="0"/>
              <a:t>所有节</a:t>
            </a:r>
            <a:r>
              <a:rPr lang="zh-CN" altLang="en-US"/>
              <a:t>点生成</a:t>
            </a:r>
            <a:r>
              <a:rPr lang="en-US" altLang="zh-CN"/>
              <a:t>Ceph yum</a:t>
            </a:r>
            <a:r>
              <a:rPr lang="zh-CN" altLang="en-US"/>
              <a:t>源文</a:t>
            </a:r>
            <a:r>
              <a:rPr lang="zh-CN" altLang="en-US" smtClean="0"/>
              <a:t>件</a:t>
            </a:r>
            <a:endParaRPr lang="en-US" altLang="zh-CN"/>
          </a:p>
          <a:p>
            <a:pPr lvl="1"/>
            <a:r>
              <a:rPr lang="en-US" altLang="zh-CN"/>
              <a:t>cd /etc/yum.repos.d/</a:t>
            </a:r>
          </a:p>
          <a:p>
            <a:pPr lvl="1"/>
            <a:r>
              <a:rPr lang="zh-CN" altLang="en-US"/>
              <a:t>输入文件中的命令</a:t>
            </a:r>
            <a:r>
              <a:rPr lang="en-US" altLang="zh-CN"/>
              <a:t>		(</a:t>
            </a:r>
            <a:r>
              <a:rPr lang="zh-CN" altLang="en-US">
                <a:solidFill>
                  <a:schemeClr val="accent2"/>
                </a:solidFill>
              </a:rPr>
              <a:t>网易源和清华源二选一，注意不要全部执行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scp /etc/yum.repos.d/ceph.repo </a:t>
            </a:r>
            <a:r>
              <a:rPr lang="en-US" altLang="zh-CN" smtClean="0"/>
              <a:t>[hostname</a:t>
            </a:r>
            <a:r>
              <a:rPr lang="en-US" altLang="zh-CN"/>
              <a:t>]:/etc/yum.repos.d/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拷贝至目标主机，需要依次拷贝到</a:t>
            </a:r>
            <a:r>
              <a:rPr lang="zh-CN" altLang="en-US">
                <a:solidFill>
                  <a:schemeClr val="accent2"/>
                </a:solidFill>
              </a:rPr>
              <a:t>其它所有节点</a:t>
            </a:r>
            <a:r>
              <a:rPr lang="zh-CN" altLang="en-US">
                <a:solidFill>
                  <a:schemeClr val="accent1"/>
                </a:solidFill>
              </a:rPr>
              <a:t>；记得重建仓库缓</a:t>
            </a:r>
            <a:r>
              <a:rPr lang="zh-CN" altLang="en-US" smtClean="0">
                <a:solidFill>
                  <a:schemeClr val="accent1"/>
                </a:solidFill>
              </a:rPr>
              <a:t>存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节点预配</a:t>
            </a:r>
            <a:r>
              <a:rPr lang="zh-CN" altLang="en-US" smtClean="0"/>
              <a:t>置</a:t>
            </a:r>
            <a:r>
              <a:rPr lang="en-US" altLang="zh-CN" smtClean="0"/>
              <a:t>								2/3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23250" y="1412776"/>
          <a:ext cx="6516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00">
                  <a:extLst>
                    <a:ext uri="{9D8B030D-6E8A-4147-A177-3AD203B41FA5}">
                      <a16:colId xmlns:a16="http://schemas.microsoft.com/office/drawing/2014/main" val="1372255622"/>
                    </a:ext>
                  </a:extLst>
                </a:gridCol>
                <a:gridCol w="2172000">
                  <a:extLst>
                    <a:ext uri="{9D8B030D-6E8A-4147-A177-3AD203B41FA5}">
                      <a16:colId xmlns:a16="http://schemas.microsoft.com/office/drawing/2014/main" val="202241617"/>
                    </a:ext>
                  </a:extLst>
                </a:gridCol>
                <a:gridCol w="2172000">
                  <a:extLst>
                    <a:ext uri="{9D8B030D-6E8A-4147-A177-3AD203B41FA5}">
                      <a16:colId xmlns:a16="http://schemas.microsoft.com/office/drawing/2014/main" val="2045891341"/>
                    </a:ext>
                  </a:extLst>
                </a:gridCol>
              </a:tblGrid>
              <a:tr h="2661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主机名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NIC1</a:t>
                      </a:r>
                      <a:r>
                        <a:rPr lang="zh-CN" altLang="en-US" sz="1100" smtClean="0"/>
                        <a:t>（存储前端，要求能通外网）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NIC2</a:t>
                      </a:r>
                      <a:r>
                        <a:rPr lang="zh-CN" altLang="en-US" sz="1600" smtClean="0"/>
                        <a:t>（存储后端）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662194"/>
                  </a:ext>
                </a:extLst>
              </a:tr>
              <a:tr h="26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ceph01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192.168.127.101/24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172.18.1.101/24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945598"/>
                  </a:ext>
                </a:extLst>
              </a:tr>
              <a:tr h="26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ceph02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192.168.127.102/24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172.18.1.102/24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295866"/>
                  </a:ext>
                </a:extLst>
              </a:tr>
              <a:tr h="26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ceph03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192.168.127.103/24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172.18.1.103/24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926795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252913" y="5404197"/>
          <a:ext cx="857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包装程序外壳对象" showAsIcon="1" r:id="rId4" imgW="857520" imgH="473040" progId="Package">
                  <p:embed/>
                </p:oleObj>
              </mc:Choice>
              <mc:Fallback>
                <p:oleObj name="包装程序外壳对象" showAsIcon="1" r:id="rId4" imgW="857520" imgH="473040" progId="Packag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2913" y="5404197"/>
                        <a:ext cx="8572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指定其中一台作为时钟源服务器，配置</a:t>
            </a:r>
            <a:r>
              <a:rPr lang="en-US" altLang="zh-CN" smtClean="0"/>
              <a:t>chrony</a:t>
            </a:r>
            <a:r>
              <a:rPr lang="zh-CN" altLang="en-US"/>
              <a:t>（</a:t>
            </a:r>
            <a:r>
              <a:rPr lang="en-US" altLang="zh-CN"/>
              <a:t>sudo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vim /etc/chrony.conf</a:t>
            </a:r>
          </a:p>
          <a:p>
            <a:pPr lvl="2"/>
            <a:r>
              <a:rPr lang="zh-CN" altLang="en-US"/>
              <a:t>注释掉公网的时间同步服务器域名</a:t>
            </a:r>
            <a:endParaRPr lang="en-US" altLang="zh-CN"/>
          </a:p>
          <a:p>
            <a:pPr lvl="2"/>
            <a:r>
              <a:rPr lang="zh-CN" altLang="en-US"/>
              <a:t>插入</a:t>
            </a:r>
            <a:r>
              <a:rPr lang="en-US" altLang="zh-CN"/>
              <a:t>【server [IP] iburst】</a:t>
            </a:r>
            <a:r>
              <a:rPr lang="zh-CN" altLang="en-US"/>
              <a:t>，此处</a:t>
            </a:r>
            <a:r>
              <a:rPr lang="en-US" altLang="zh-CN"/>
              <a:t>[IP]</a:t>
            </a:r>
            <a:r>
              <a:rPr lang="zh-CN" altLang="en-US"/>
              <a:t>为主节点</a:t>
            </a:r>
            <a:r>
              <a:rPr lang="en-US" altLang="zh-CN"/>
              <a:t>IP</a:t>
            </a:r>
            <a:r>
              <a:rPr lang="zh-CN" altLang="en-US"/>
              <a:t>，此操作</a:t>
            </a:r>
            <a:r>
              <a:rPr lang="zh-CN" altLang="en-US" b="1" u="sng"/>
              <a:t>每个节点</a:t>
            </a:r>
            <a:r>
              <a:rPr lang="zh-CN" altLang="en-US"/>
              <a:t>都要执行</a:t>
            </a:r>
            <a:endParaRPr lang="en-US" altLang="zh-CN"/>
          </a:p>
          <a:p>
            <a:pPr lvl="2"/>
            <a:r>
              <a:rPr lang="zh-CN" altLang="en-US"/>
              <a:t>插入</a:t>
            </a:r>
            <a:r>
              <a:rPr lang="en-US" altLang="zh-CN"/>
              <a:t>【allow [IP</a:t>
            </a:r>
            <a:r>
              <a:rPr lang="zh-CN" altLang="en-US"/>
              <a:t>段</a:t>
            </a:r>
            <a:r>
              <a:rPr lang="en-US" altLang="zh-CN"/>
              <a:t>/MASK]】</a:t>
            </a:r>
            <a:r>
              <a:rPr lang="zh-CN" altLang="en-US"/>
              <a:t>，</a:t>
            </a:r>
            <a:r>
              <a:rPr lang="en-US" altLang="zh-CN"/>
              <a:t>[IP]</a:t>
            </a:r>
            <a:r>
              <a:rPr lang="zh-CN" altLang="en-US"/>
              <a:t>为集群所在的</a:t>
            </a:r>
            <a:r>
              <a:rPr lang="zh-CN" altLang="en-US">
                <a:solidFill>
                  <a:schemeClr val="accent2"/>
                </a:solidFill>
              </a:rPr>
              <a:t>网络地址</a:t>
            </a:r>
            <a:r>
              <a:rPr lang="zh-CN" altLang="en-US"/>
              <a:t>（网段），</a:t>
            </a:r>
            <a:r>
              <a:rPr lang="zh-CN" altLang="en-US">
                <a:solidFill>
                  <a:schemeClr val="accent2"/>
                </a:solidFill>
              </a:rPr>
              <a:t>仅主节点</a:t>
            </a:r>
            <a:r>
              <a:rPr lang="zh-CN" altLang="en-US"/>
              <a:t>执行</a:t>
            </a:r>
            <a:endParaRPr lang="en-US" altLang="zh-CN"/>
          </a:p>
          <a:p>
            <a:pPr lvl="2"/>
            <a:r>
              <a:rPr lang="zh-CN" altLang="en-US"/>
              <a:t>插入</a:t>
            </a:r>
            <a:r>
              <a:rPr lang="en-US" altLang="zh-CN"/>
              <a:t>【local stratum 10】</a:t>
            </a:r>
            <a:r>
              <a:rPr lang="zh-CN" altLang="en-US"/>
              <a:t>，设置本地同步级别为</a:t>
            </a:r>
            <a:r>
              <a:rPr lang="en-US" altLang="zh-CN"/>
              <a:t>10</a:t>
            </a:r>
            <a:r>
              <a:rPr lang="zh-CN" altLang="en-US"/>
              <a:t>（</a:t>
            </a:r>
            <a:r>
              <a:rPr lang="en-US" altLang="zh-CN"/>
              <a:t>1-15</a:t>
            </a:r>
            <a:r>
              <a:rPr lang="zh-CN" altLang="en-US"/>
              <a:t>）</a:t>
            </a:r>
            <a:r>
              <a:rPr lang="en-US" altLang="zh-CN"/>
              <a:t>*</a:t>
            </a:r>
            <a:r>
              <a:rPr lang="zh-CN" altLang="en-US"/>
              <a:t>，而且即便本机时间没有向上级同步，也允许客户端向本地获取时间，</a:t>
            </a:r>
            <a:r>
              <a:rPr lang="zh-CN" altLang="en-US">
                <a:solidFill>
                  <a:schemeClr val="accent2"/>
                </a:solidFill>
              </a:rPr>
              <a:t>仅主节点</a:t>
            </a:r>
            <a:r>
              <a:rPr lang="zh-CN" altLang="en-US"/>
              <a:t>执行</a:t>
            </a:r>
            <a:endParaRPr lang="en-US" altLang="zh-CN"/>
          </a:p>
          <a:p>
            <a:pPr lvl="1"/>
            <a:r>
              <a:rPr lang="en-US" altLang="zh-CN"/>
              <a:t>systemctl restart chronyd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重启</a:t>
            </a:r>
            <a:r>
              <a:rPr lang="en-US" altLang="zh-CN">
                <a:solidFill>
                  <a:schemeClr val="accent1"/>
                </a:solidFill>
              </a:rPr>
              <a:t>chrony</a:t>
            </a:r>
            <a:r>
              <a:rPr lang="zh-CN" altLang="en-US">
                <a:solidFill>
                  <a:schemeClr val="accent1"/>
                </a:solidFill>
              </a:rPr>
              <a:t>服务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chronyc sources -v			</a:t>
            </a:r>
            <a:r>
              <a:rPr lang="en-US" altLang="zh-CN">
                <a:solidFill>
                  <a:schemeClr val="accent1"/>
                </a:solidFill>
              </a:rPr>
              <a:t>##MS</a:t>
            </a:r>
            <a:r>
              <a:rPr lang="zh-CN" altLang="en-US">
                <a:solidFill>
                  <a:schemeClr val="accent1"/>
                </a:solidFill>
              </a:rPr>
              <a:t>项的值为</a:t>
            </a:r>
            <a:r>
              <a:rPr lang="en-US" altLang="zh-CN">
                <a:solidFill>
                  <a:schemeClr val="accent1"/>
                </a:solidFill>
              </a:rPr>
              <a:t>^*</a:t>
            </a:r>
            <a:r>
              <a:rPr lang="zh-CN" altLang="en-US">
                <a:solidFill>
                  <a:schemeClr val="accent1"/>
                </a:solidFill>
              </a:rPr>
              <a:t>时同步即为同步成功</a:t>
            </a:r>
            <a:r>
              <a:rPr lang="en-US" altLang="zh-CN"/>
              <a:t>*</a:t>
            </a:r>
          </a:p>
          <a:p>
            <a:r>
              <a:rPr lang="zh-CN" altLang="en-US" smtClean="0"/>
              <a:t>在所有节点安装</a:t>
            </a:r>
            <a:r>
              <a:rPr lang="en-US" altLang="zh-CN" smtClean="0"/>
              <a:t>Ceph-Deploy</a:t>
            </a:r>
            <a:r>
              <a:rPr lang="zh-CN" altLang="en-US" smtClean="0"/>
              <a:t>（</a:t>
            </a:r>
            <a:r>
              <a:rPr lang="en-US" altLang="zh-CN" smtClean="0"/>
              <a:t>v2.0.1</a:t>
            </a:r>
            <a:r>
              <a:rPr lang="zh-CN" altLang="en-US"/>
              <a:t>）（</a:t>
            </a:r>
            <a:r>
              <a:rPr lang="en-US" altLang="zh-CN"/>
              <a:t>sudo</a:t>
            </a:r>
            <a:r>
              <a:rPr lang="zh-CN" altLang="en-US"/>
              <a:t>）</a:t>
            </a:r>
            <a:endParaRPr lang="en-US" altLang="zh-CN" smtClean="0"/>
          </a:p>
          <a:p>
            <a:pPr lvl="1"/>
            <a:r>
              <a:rPr lang="en-US" altLang="zh-CN"/>
              <a:t>yum list|grep </a:t>
            </a:r>
            <a:r>
              <a:rPr lang="en-US" altLang="zh-CN" smtClean="0"/>
              <a:t>ceph-deploy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检查</a:t>
            </a:r>
            <a:r>
              <a:rPr lang="en-US" altLang="zh-CN" smtClean="0">
                <a:solidFill>
                  <a:schemeClr val="accent1"/>
                </a:solidFill>
              </a:rPr>
              <a:t>Ceph-Deploy</a:t>
            </a:r>
            <a:r>
              <a:rPr lang="zh-CN" altLang="en-US" smtClean="0">
                <a:solidFill>
                  <a:schemeClr val="accent1"/>
                </a:solidFill>
              </a:rPr>
              <a:t>版本是否为</a:t>
            </a:r>
            <a:r>
              <a:rPr lang="en-US" altLang="zh-CN" smtClean="0">
                <a:solidFill>
                  <a:schemeClr val="accent1"/>
                </a:solidFill>
              </a:rPr>
              <a:t>2.0.1</a:t>
            </a:r>
          </a:p>
          <a:p>
            <a:pPr lvl="1"/>
            <a:r>
              <a:rPr lang="en-US" altLang="zh-CN"/>
              <a:t>yum install -y </a:t>
            </a:r>
            <a:r>
              <a:rPr lang="en-US" altLang="zh-CN" smtClean="0"/>
              <a:t>ceph-deploy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安装</a:t>
            </a:r>
            <a:r>
              <a:rPr lang="en-US" altLang="zh-CN" smtClean="0">
                <a:solidFill>
                  <a:schemeClr val="accent1"/>
                </a:solidFill>
              </a:rPr>
              <a:t>Ceph-Deploy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 smtClean="0"/>
              <a:t>在主节点中创建一个目录，用于存放</a:t>
            </a:r>
            <a:r>
              <a:rPr lang="en-US" altLang="zh-CN" smtClean="0"/>
              <a:t>Ceph</a:t>
            </a:r>
            <a:r>
              <a:rPr lang="zh-CN" altLang="en-US" smtClean="0"/>
              <a:t>生成的配置文件、密钥对</a:t>
            </a:r>
            <a:endParaRPr lang="en-US" altLang="zh-CN" smtClean="0"/>
          </a:p>
          <a:p>
            <a:pPr lvl="1"/>
            <a:r>
              <a:rPr lang="en-US" altLang="zh-CN" smtClean="0"/>
              <a:t>mkdir ceph_cluster &amp;&amp; cd ceph_cluster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这里将</a:t>
            </a:r>
            <a:r>
              <a:rPr lang="en-US" altLang="zh-CN">
                <a:solidFill>
                  <a:schemeClr val="accent1"/>
                </a:solidFill>
              </a:rPr>
              <a:t>Ceph01</a:t>
            </a:r>
            <a:r>
              <a:rPr lang="zh-CN" altLang="en-US">
                <a:solidFill>
                  <a:schemeClr val="accent1"/>
                </a:solidFill>
              </a:rPr>
              <a:t>作为主节点，后续部署操作将在此节点，</a:t>
            </a:r>
            <a:r>
              <a:rPr lang="zh-CN" altLang="en-US" smtClean="0">
                <a:solidFill>
                  <a:schemeClr val="accent2"/>
                </a:solidFill>
              </a:rPr>
              <a:t>以</a:t>
            </a:r>
            <a:r>
              <a:rPr lang="en-US" altLang="zh-CN">
                <a:solidFill>
                  <a:schemeClr val="accent2"/>
                </a:solidFill>
              </a:rPr>
              <a:t>ceph_cluster</a:t>
            </a:r>
            <a:r>
              <a:rPr lang="zh-CN" altLang="en-US" smtClean="0">
                <a:solidFill>
                  <a:schemeClr val="accent2"/>
                </a:solidFill>
              </a:rPr>
              <a:t>为</a:t>
            </a:r>
            <a:r>
              <a:rPr lang="zh-CN" altLang="en-US">
                <a:solidFill>
                  <a:schemeClr val="accent2"/>
                </a:solidFill>
              </a:rPr>
              <a:t>工作目录执</a:t>
            </a:r>
            <a:r>
              <a:rPr lang="zh-CN" altLang="en-US" smtClean="0">
                <a:solidFill>
                  <a:schemeClr val="accent2"/>
                </a:solidFill>
              </a:rPr>
              <a:t>行</a:t>
            </a:r>
            <a:r>
              <a:rPr lang="en-US" altLang="zh-CN" smtClean="0">
                <a:solidFill>
                  <a:schemeClr val="accent2"/>
                </a:solidFill>
              </a:rPr>
              <a:t>ceph-deploy</a:t>
            </a:r>
            <a:r>
              <a:rPr lang="zh-CN" altLang="en-US" smtClean="0">
                <a:solidFill>
                  <a:schemeClr val="accent2"/>
                </a:solidFill>
              </a:rPr>
              <a:t>命</a:t>
            </a:r>
            <a:r>
              <a:rPr lang="zh-CN" altLang="en-US">
                <a:solidFill>
                  <a:schemeClr val="accent2"/>
                </a:solidFill>
              </a:rPr>
              <a:t>令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节点预配置</a:t>
            </a:r>
            <a:r>
              <a:rPr lang="en-US" altLang="zh-CN"/>
              <a:t>					</a:t>
            </a:r>
            <a:r>
              <a:rPr lang="en-US" altLang="zh-CN" smtClean="0"/>
              <a:t>	</a:t>
            </a:r>
            <a:r>
              <a:rPr lang="en-US" altLang="zh-CN"/>
              <a:t>		</a:t>
            </a:r>
            <a:r>
              <a:rPr lang="en-US" altLang="zh-CN" smtClean="0"/>
              <a:t>3/3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31837" y="476672"/>
          <a:ext cx="10728326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715">
                  <a:extLst>
                    <a:ext uri="{9D8B030D-6E8A-4147-A177-3AD203B41FA5}">
                      <a16:colId xmlns:a16="http://schemas.microsoft.com/office/drawing/2014/main" val="1666162663"/>
                    </a:ext>
                  </a:extLst>
                </a:gridCol>
                <a:gridCol w="9396611">
                  <a:extLst>
                    <a:ext uri="{9D8B030D-6E8A-4147-A177-3AD203B41FA5}">
                      <a16:colId xmlns:a16="http://schemas.microsoft.com/office/drawing/2014/main" val="402569634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常用命令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描述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17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new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开始部署一个新课</a:t>
                      </a:r>
                      <a:r>
                        <a:rPr lang="en-US" altLang="zh-CN" sz="1600" smtClean="0"/>
                        <a:t>ceph</a:t>
                      </a:r>
                      <a:r>
                        <a:rPr lang="zh-CN" altLang="en-US" sz="1600" smtClean="0"/>
                        <a:t>存储集群，并生成</a:t>
                      </a:r>
                      <a:r>
                        <a:rPr lang="en-US" altLang="zh-CN" sz="1600" smtClean="0"/>
                        <a:t>CLUSTER.conf</a:t>
                      </a:r>
                      <a:r>
                        <a:rPr lang="zh-CN" altLang="en-US" sz="1600" smtClean="0"/>
                        <a:t>集群配置文件和</a:t>
                      </a:r>
                      <a:r>
                        <a:rPr lang="en-US" altLang="zh-CN" sz="1600" smtClean="0"/>
                        <a:t>keyring</a:t>
                      </a:r>
                      <a:r>
                        <a:rPr lang="zh-CN" altLang="en-US" sz="1600" smtClean="0"/>
                        <a:t>认证文件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458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install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在远程主机上安装</a:t>
                      </a:r>
                      <a:r>
                        <a:rPr lang="en-US" altLang="zh-CN" sz="1600" smtClean="0"/>
                        <a:t>ceph</a:t>
                      </a:r>
                      <a:r>
                        <a:rPr lang="zh-CN" altLang="en-US" sz="1600" smtClean="0"/>
                        <a:t>相关的软件包，可以通过</a:t>
                      </a:r>
                      <a:r>
                        <a:rPr lang="en-US" altLang="zh-CN" sz="1600" smtClean="0"/>
                        <a:t>--release</a:t>
                      </a:r>
                      <a:r>
                        <a:rPr lang="zh-CN" altLang="en-US" sz="1600" smtClean="0"/>
                        <a:t>指定安装的版本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563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rgw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</a:t>
                      </a:r>
                      <a:r>
                        <a:rPr lang="en-US" altLang="zh-CN" sz="1600" smtClean="0"/>
                        <a:t>RGW</a:t>
                      </a:r>
                      <a:r>
                        <a:rPr lang="zh-CN" altLang="en-US" sz="1600" smtClean="0"/>
                        <a:t>守护进程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087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mgr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</a:t>
                      </a:r>
                      <a:r>
                        <a:rPr lang="en-US" altLang="zh-CN" sz="1600" smtClean="0"/>
                        <a:t>MGR</a:t>
                      </a:r>
                      <a:r>
                        <a:rPr lang="zh-CN" altLang="en-US" sz="1600" smtClean="0"/>
                        <a:t>守护进程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771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</a:t>
                      </a:r>
                      <a:r>
                        <a:rPr lang="en-US" altLang="zh-CN" sz="1600" smtClean="0"/>
                        <a:t>MDS</a:t>
                      </a:r>
                      <a:r>
                        <a:rPr lang="zh-CN" altLang="en-US" sz="1600" smtClean="0"/>
                        <a:t>守护进程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2556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</a:t>
                      </a:r>
                      <a:r>
                        <a:rPr lang="en-US" altLang="zh-CN" sz="1600" smtClean="0"/>
                        <a:t>MON</a:t>
                      </a:r>
                      <a:r>
                        <a:rPr lang="zh-CN" altLang="en-US" sz="1600" smtClean="0"/>
                        <a:t>守护进程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2884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gatherkeys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收集用于配置新节点的身份验证密钥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1776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disk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管理远程主机的硬盘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371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osd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在远程主机上准备数据磁盘；即为指定主机的指定数据盘绑定</a:t>
                      </a:r>
                      <a:r>
                        <a:rPr lang="en-US" altLang="zh-CN" sz="1600" smtClean="0"/>
                        <a:t>OSD</a:t>
                      </a:r>
                      <a:r>
                        <a:rPr lang="zh-CN" altLang="en-US" sz="1600" smtClean="0"/>
                        <a:t>服务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197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repo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仓库定义配置管理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6739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admin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分发集群配置文件和</a:t>
                      </a:r>
                      <a:r>
                        <a:rPr lang="en-US" altLang="zh-CN" sz="1600" smtClean="0"/>
                        <a:t>admin</a:t>
                      </a:r>
                      <a:r>
                        <a:rPr lang="zh-CN" altLang="en-US" sz="1600" smtClean="0"/>
                        <a:t>认证文件到远程主机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7869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config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分发集群配置文件</a:t>
                      </a:r>
                      <a:r>
                        <a:rPr lang="en-US" altLang="zh-CN" sz="1600" smtClean="0"/>
                        <a:t>ceph.conf</a:t>
                      </a:r>
                      <a:r>
                        <a:rPr lang="zh-CN" altLang="en-US" sz="1600" smtClean="0"/>
                        <a:t>到远程主机，或从远程主机拷贝此文件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8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uninstall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删除远程主机的</a:t>
                      </a:r>
                      <a:r>
                        <a:rPr lang="en-US" altLang="zh-CN" sz="1600" smtClean="0"/>
                        <a:t>Ceph</a:t>
                      </a:r>
                      <a:r>
                        <a:rPr lang="zh-CN" altLang="en-US" sz="1600" smtClean="0"/>
                        <a:t>软件包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26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purgedata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删除远程主机的</a:t>
                      </a:r>
                      <a:r>
                        <a:rPr lang="en-US" altLang="zh-CN" sz="1600" smtClean="0"/>
                        <a:t>Ceph</a:t>
                      </a:r>
                      <a:r>
                        <a:rPr lang="zh-CN" altLang="en-US" sz="1600" smtClean="0"/>
                        <a:t>数据，包括</a:t>
                      </a:r>
                      <a:r>
                        <a:rPr lang="en-US" altLang="zh-CN" sz="1600" smtClean="0"/>
                        <a:t>/var/lib/ceph</a:t>
                      </a:r>
                      <a:r>
                        <a:rPr lang="zh-CN" altLang="en-US" sz="1600" smtClean="0"/>
                        <a:t>和</a:t>
                      </a:r>
                      <a:r>
                        <a:rPr lang="en-US" altLang="zh-CN" sz="1600" smtClean="0"/>
                        <a:t>/etc/ceph</a:t>
                      </a:r>
                      <a:r>
                        <a:rPr lang="zh-CN" altLang="en-US" sz="1600" smtClean="0"/>
                        <a:t>下的内容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212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purge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删除远程主机的</a:t>
                      </a:r>
                      <a:r>
                        <a:rPr lang="en-US" altLang="zh-CN" sz="1600" smtClean="0"/>
                        <a:t>Ceph</a:t>
                      </a:r>
                      <a:r>
                        <a:rPr lang="zh-CN" altLang="en-US" sz="1600" smtClean="0"/>
                        <a:t>软件包和数据，相当于</a:t>
                      </a:r>
                      <a:r>
                        <a:rPr lang="en-US" altLang="zh-CN" sz="1600" smtClean="0"/>
                        <a:t>uninstall+purgedata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0407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forgetkeys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遗忘（删除）本地主机所有的验证</a:t>
                      </a:r>
                      <a:r>
                        <a:rPr lang="en-US" altLang="zh-CN" sz="1600" smtClean="0"/>
                        <a:t>keyring</a:t>
                      </a:r>
                      <a:r>
                        <a:rPr lang="zh-CN" altLang="en-US" sz="1600" smtClean="0"/>
                        <a:t>，包括</a:t>
                      </a:r>
                      <a:r>
                        <a:rPr lang="en-US" altLang="zh-CN" sz="1600" smtClean="0"/>
                        <a:t>client.admin</a:t>
                      </a:r>
                      <a:r>
                        <a:rPr lang="zh-CN" altLang="en-US" sz="1600" smtClean="0"/>
                        <a:t>、</a:t>
                      </a:r>
                      <a:r>
                        <a:rPr lang="en-US" altLang="zh-CN" sz="1600" smtClean="0"/>
                        <a:t>monitor</a:t>
                      </a:r>
                      <a:r>
                        <a:rPr lang="zh-CN" altLang="en-US" sz="1600" smtClean="0"/>
                        <a:t>、</a:t>
                      </a:r>
                      <a:r>
                        <a:rPr lang="en-US" altLang="zh-CN" sz="1600" smtClean="0"/>
                        <a:t>bootstrap</a:t>
                      </a:r>
                      <a:r>
                        <a:rPr lang="zh-CN" altLang="en-US" sz="1600" smtClean="0"/>
                        <a:t>等认证文件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1467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pkg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管理远程主机的安装包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2844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calamari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安装和配置 </a:t>
                      </a:r>
                      <a:r>
                        <a:rPr lang="en-US" altLang="zh-CN" sz="1600" smtClean="0"/>
                        <a:t>Calamari </a:t>
                      </a:r>
                      <a:r>
                        <a:rPr lang="zh-CN" altLang="en-US" sz="1600" smtClean="0"/>
                        <a:t>节点；它是一个</a:t>
                      </a:r>
                      <a:r>
                        <a:rPr lang="en-US" altLang="zh-CN" sz="1600" smtClean="0"/>
                        <a:t>web</a:t>
                      </a:r>
                      <a:r>
                        <a:rPr lang="zh-CN" altLang="en-US" sz="1600" smtClean="0"/>
                        <a:t>监控平台；需要预配置包含该软件包的软件仓库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7469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1838" y="8680"/>
            <a:ext cx="10728325" cy="540000"/>
          </a:xfrm>
        </p:spPr>
        <p:txBody>
          <a:bodyPr/>
          <a:lstStyle/>
          <a:p>
            <a:pPr algn="ctr"/>
            <a:r>
              <a:rPr lang="en-US" altLang="zh-CN" smtClean="0"/>
              <a:t>ceph-deploy</a:t>
            </a:r>
            <a:r>
              <a:rPr lang="zh-CN" altLang="en-US" smtClean="0"/>
              <a:t>命令概述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2646</Words>
  <Application>Microsoft Office PowerPoint</Application>
  <PresentationFormat>宽屏</PresentationFormat>
  <Paragraphs>309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HarmonyOS Sans SC Light</vt:lpstr>
      <vt:lpstr>等线</vt:lpstr>
      <vt:lpstr>等线 Light</vt:lpstr>
      <vt:lpstr>微软雅黑</vt:lpstr>
      <vt:lpstr>Arial</vt:lpstr>
      <vt:lpstr>Office 主题​​</vt:lpstr>
      <vt:lpstr>包装程序外壳对象</vt:lpstr>
      <vt:lpstr>Ceph 向导</vt:lpstr>
      <vt:lpstr>硬件要求</vt:lpstr>
      <vt:lpstr>基础架构</vt:lpstr>
      <vt:lpstr>系统基本配置（单节点）     1/2</vt:lpstr>
      <vt:lpstr>系统基本配置       2/2</vt:lpstr>
      <vt:lpstr>节点预配置        1/3</vt:lpstr>
      <vt:lpstr>节点预配置        2/3</vt:lpstr>
      <vt:lpstr>节点预配置        3/3</vt:lpstr>
      <vt:lpstr>ceph-deploy命令概述</vt:lpstr>
      <vt:lpstr>集群配置        1/3</vt:lpstr>
      <vt:lpstr>集群配置        2/3</vt:lpstr>
      <vt:lpstr>集群配置        3/3</vt:lpstr>
      <vt:lpstr>其它说明</vt:lpstr>
      <vt:lpstr>简单测试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 向导</dc:title>
  <dc:creator>User</dc:creator>
  <cp:lastModifiedBy>User</cp:lastModifiedBy>
  <cp:revision>1</cp:revision>
  <dcterms:created xsi:type="dcterms:W3CDTF">2025-04-07T08:41:55Z</dcterms:created>
  <dcterms:modified xsi:type="dcterms:W3CDTF">2025-04-07T08:42:09Z</dcterms:modified>
</cp:coreProperties>
</file>