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A8DD9-3DA3-4132-9D54-F8B88B7E6AD4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3C09D-3B1A-4DBB-9FB9-0641496172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0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mtClean="0"/>
              <a:t>CephX</a:t>
            </a:r>
            <a:r>
              <a:rPr lang="zh-CN" altLang="en-US" smtClean="0"/>
              <a:t>的设计灵感来自于</a:t>
            </a:r>
            <a:r>
              <a:rPr lang="en-US" altLang="zh-CN" smtClean="0"/>
              <a:t>Kerberos</a:t>
            </a:r>
            <a:r>
              <a:rPr lang="zh-CN" altLang="en-US" smtClean="0"/>
              <a:t>（它的名字取自希腊神话中的</a:t>
            </a:r>
            <a:r>
              <a:rPr lang="en-US" altLang="zh-CN" smtClean="0"/>
              <a:t>Cerberus[</a:t>
            </a:r>
            <a:r>
              <a:rPr lang="zh-CN" altLang="en-US" smtClean="0"/>
              <a:t>刻耳柏洛斯</a:t>
            </a:r>
            <a:r>
              <a:rPr lang="en-US" altLang="zh-CN" smtClean="0"/>
              <a:t>]</a:t>
            </a:r>
            <a:r>
              <a:rPr lang="zh-CN" altLang="en-US" smtClean="0"/>
              <a:t>，是看守冥府的三头犬），但它比</a:t>
            </a:r>
            <a:r>
              <a:rPr lang="en-US" altLang="zh-CN" smtClean="0"/>
              <a:t>Kerberos</a:t>
            </a:r>
            <a:r>
              <a:rPr lang="zh-CN" altLang="en-US" smtClean="0"/>
              <a:t>更简单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370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在</a:t>
            </a:r>
            <a:r>
              <a:rPr lang="en-US" altLang="zh-CN" smtClean="0"/>
              <a:t>Ceph</a:t>
            </a:r>
            <a:r>
              <a:rPr lang="zh-CN" altLang="en-US" smtClean="0"/>
              <a:t>中最初的用户并不是</a:t>
            </a:r>
            <a:r>
              <a:rPr lang="en-US" altLang="zh-CN" smtClean="0"/>
              <a:t>admin</a:t>
            </a:r>
            <a:r>
              <a:rPr lang="zh-CN" altLang="en-US" smtClean="0"/>
              <a:t>，而是</a:t>
            </a:r>
            <a:r>
              <a:rPr lang="en-US" altLang="zh-CN" smtClean="0"/>
              <a:t>mon.</a:t>
            </a:r>
            <a:r>
              <a:rPr lang="zh-CN" altLang="en-US" smtClean="0"/>
              <a:t>；它的实体信息记录在</a:t>
            </a:r>
            <a:r>
              <a:rPr lang="en-US" altLang="zh-CN" smtClean="0"/>
              <a:t>ceph.mon.keyring</a:t>
            </a:r>
            <a:r>
              <a:rPr lang="zh-CN" altLang="en-US" smtClean="0"/>
              <a:t>文件中，这是创建集群时生成的文件，在</a:t>
            </a:r>
            <a:r>
              <a:rPr lang="en-US" altLang="zh-CN" smtClean="0"/>
              <a:t>mon</a:t>
            </a:r>
            <a:r>
              <a:rPr lang="zh-CN" altLang="en-US" smtClean="0"/>
              <a:t>服务启动时会检查这个文件；而其余实体的用户信息全部由</a:t>
            </a:r>
            <a:r>
              <a:rPr lang="en-US" altLang="zh-CN" smtClean="0"/>
              <a:t>mon</a:t>
            </a:r>
            <a:r>
              <a:rPr lang="zh-CN" altLang="en-US" smtClean="0"/>
              <a:t>管理并存储在数据库中。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20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“获取或创建”操作可以保证操作的原子性，即便命令被重复执行也不会抛出错误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23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75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2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2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5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>
            <a:normAutofit/>
          </a:bodyPr>
          <a:lstStyle>
            <a:lvl1pPr algn="just" fontAlgn="ctr">
              <a:buClrTx/>
              <a:defRPr sz="2400" baseline="0">
                <a:latin typeface="HarmonyOS Sans SC Light" panose="00000400000000000000" pitchFamily="2" charset="-122"/>
                <a:ea typeface="HarmonyOS Sans SC Light" panose="00000400000000000000" pitchFamily="2" charset="-122"/>
                <a:cs typeface="HarmonyOS Sans SC Light" panose="00000400000000000000" pitchFamily="2" charset="-122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r>
              <a:rPr lang="zh-CN" altLang="en-US" dirty="0"/>
              <a:t>单击此</a:t>
            </a:r>
            <a:r>
              <a:rPr lang="zh-CN" altLang="en-US"/>
              <a:t>处</a:t>
            </a:r>
            <a:r>
              <a:rPr lang="zh-CN" altLang="en-US" smtClean="0"/>
              <a:t>输入</a:t>
            </a:r>
            <a:r>
              <a:rPr lang="zh-CN" altLang="en-US"/>
              <a:t>文</a:t>
            </a:r>
            <a:r>
              <a:rPr lang="zh-CN" altLang="en-US" smtClean="0"/>
              <a:t>字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endParaRPr lang="en-US" altLang="zh-CN" smtClean="0"/>
          </a:p>
          <a:p>
            <a:pPr lvl="3"/>
            <a:endParaRPr lang="en-US" altLang="zh-CN" smtClean="0"/>
          </a:p>
          <a:p>
            <a:pPr lvl="4"/>
            <a:endParaRPr lang="en-US" altLang="zh-CN" smtClean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54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sz="3600" baseline="0" dirty="0">
                <a:latin typeface="HarmonyOS Sans SC Light" panose="00000400000000000000" pitchFamily="2" charset="-122"/>
                <a:ea typeface="HarmonyOS Sans SC Light" panose="000004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6930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5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90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59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31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3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0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9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8B3A-9E20-4C6C-A196-A366FFEDA537}" type="datetimeFigureOut">
              <a:rPr lang="zh-CN" altLang="en-US" smtClean="0"/>
              <a:t>6/9/Mon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A5440-2FBF-4521-ACDF-98D6E10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4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en-US" altLang="zh-CN"/>
              <a:t>CephX </a:t>
            </a:r>
            <a:r>
              <a:rPr lang="zh-CN" altLang="en-US"/>
              <a:t>是 </a:t>
            </a:r>
            <a:r>
              <a:rPr lang="en-US" altLang="zh-CN"/>
              <a:t>Ceph </a:t>
            </a:r>
            <a:r>
              <a:rPr lang="zh-CN" altLang="en-US" smtClean="0"/>
              <a:t>中</a:t>
            </a:r>
            <a:r>
              <a:rPr lang="zh-CN" altLang="en-US"/>
              <a:t>用</a:t>
            </a:r>
            <a:r>
              <a:rPr lang="zh-CN" altLang="en-US" smtClean="0"/>
              <a:t>于客</a:t>
            </a:r>
            <a:r>
              <a:rPr lang="zh-CN" altLang="en-US"/>
              <a:t>户</a:t>
            </a:r>
            <a:r>
              <a:rPr lang="zh-CN" altLang="en-US" smtClean="0"/>
              <a:t>端、各个守护进程之</a:t>
            </a:r>
            <a:r>
              <a:rPr lang="zh-CN" altLang="en-US"/>
              <a:t>间认证和授权的机制。它</a:t>
            </a:r>
            <a:r>
              <a:rPr lang="zh-CN" altLang="en-US" smtClean="0"/>
              <a:t>的目</a:t>
            </a:r>
            <a:r>
              <a:rPr lang="zh-CN" altLang="en-US"/>
              <a:t>的是确</a:t>
            </a:r>
            <a:r>
              <a:rPr lang="zh-CN" altLang="en-US" smtClean="0"/>
              <a:t>保集群的数据安全，只</a:t>
            </a:r>
            <a:r>
              <a:rPr lang="zh-CN" altLang="en-US"/>
              <a:t>有经过验证的用</a:t>
            </a:r>
            <a:r>
              <a:rPr lang="zh-CN" altLang="en-US" smtClean="0"/>
              <a:t>户才能</a:t>
            </a:r>
            <a:r>
              <a:rPr lang="zh-CN" altLang="en-US"/>
              <a:t>够访问</a:t>
            </a:r>
            <a:r>
              <a:rPr lang="en-US" altLang="zh-CN"/>
              <a:t>Ceph</a:t>
            </a:r>
            <a:r>
              <a:rPr lang="zh-CN" altLang="en-US"/>
              <a:t>集群，并且这些用</a:t>
            </a:r>
            <a:r>
              <a:rPr lang="zh-CN" altLang="en-US" smtClean="0"/>
              <a:t>户访</a:t>
            </a:r>
            <a:r>
              <a:rPr lang="zh-CN" altLang="en-US"/>
              <a:t>问的数据和服</a:t>
            </a:r>
            <a:r>
              <a:rPr lang="zh-CN" altLang="en-US" smtClean="0"/>
              <a:t>务也是受控的；</a:t>
            </a:r>
            <a:r>
              <a:rPr lang="zh-CN" altLang="en-US"/>
              <a:t>它的</a:t>
            </a:r>
            <a:r>
              <a:rPr lang="zh-CN" altLang="en-US" smtClean="0"/>
              <a:t>主</a:t>
            </a:r>
            <a:r>
              <a:rPr lang="zh-CN" altLang="en-US"/>
              <a:t>要特</a:t>
            </a:r>
            <a:r>
              <a:rPr lang="zh-CN" altLang="en-US" smtClean="0"/>
              <a:t>性有：</a:t>
            </a:r>
            <a:endParaRPr lang="en-US" altLang="zh-CN" smtClean="0"/>
          </a:p>
          <a:p>
            <a:pPr lvl="1"/>
            <a:r>
              <a:rPr lang="zh-CN" altLang="en-US"/>
              <a:t>身份认证</a:t>
            </a:r>
            <a:r>
              <a:rPr lang="zh-CN" altLang="en-US" smtClean="0"/>
              <a:t>：当</a:t>
            </a:r>
            <a:r>
              <a:rPr lang="zh-CN" altLang="en-US"/>
              <a:t>一个客户</a:t>
            </a:r>
            <a:r>
              <a:rPr lang="zh-CN" altLang="en-US" smtClean="0"/>
              <a:t>端或服务试</a:t>
            </a:r>
            <a:r>
              <a:rPr lang="zh-CN" altLang="en-US"/>
              <a:t>图与</a:t>
            </a:r>
            <a:r>
              <a:rPr lang="en-US" altLang="zh-CN"/>
              <a:t>Ceph</a:t>
            </a:r>
            <a:r>
              <a:rPr lang="zh-CN" altLang="en-US"/>
              <a:t>集</a:t>
            </a:r>
            <a:r>
              <a:rPr lang="zh-CN" altLang="en-US" smtClean="0"/>
              <a:t>群中其它角色通</a:t>
            </a:r>
            <a:r>
              <a:rPr lang="zh-CN" altLang="en-US"/>
              <a:t>信时，它必须首</a:t>
            </a:r>
            <a:r>
              <a:rPr lang="zh-CN" altLang="en-US" smtClean="0"/>
              <a:t>先向</a:t>
            </a:r>
            <a:r>
              <a:rPr lang="en-US" altLang="zh-CN" smtClean="0"/>
              <a:t>mon</a:t>
            </a:r>
            <a:r>
              <a:rPr lang="zh-CN" altLang="en-US" smtClean="0"/>
              <a:t>验证实体身份，</a:t>
            </a:r>
            <a:r>
              <a:rPr lang="en-US" altLang="zh-CN" smtClean="0"/>
              <a:t>mon</a:t>
            </a:r>
            <a:r>
              <a:rPr lang="zh-CN" altLang="en-US" smtClean="0"/>
              <a:t>则在</a:t>
            </a:r>
            <a:r>
              <a:rPr lang="en-US" altLang="zh-CN" smtClean="0"/>
              <a:t>CephX</a:t>
            </a:r>
            <a:r>
              <a:rPr lang="zh-CN" altLang="en-US" smtClean="0"/>
              <a:t>中充当</a:t>
            </a:r>
            <a:r>
              <a:rPr lang="en-US" altLang="zh-CN" smtClean="0"/>
              <a:t>KDC</a:t>
            </a:r>
            <a:r>
              <a:rPr lang="zh-CN" altLang="en-US" smtClean="0"/>
              <a:t>（</a:t>
            </a:r>
            <a:r>
              <a:rPr lang="en-US" altLang="zh-CN" smtClean="0"/>
              <a:t>Key Distribution Center</a:t>
            </a:r>
            <a:r>
              <a:rPr lang="zh-CN" altLang="en-US"/>
              <a:t>）的角色，负</a:t>
            </a:r>
            <a:r>
              <a:rPr lang="zh-CN" altLang="en-US" smtClean="0"/>
              <a:t>责验证实体身份、签</a:t>
            </a:r>
            <a:r>
              <a:rPr lang="zh-CN" altLang="en-US"/>
              <a:t>发票</a:t>
            </a:r>
            <a:r>
              <a:rPr lang="zh-CN" altLang="en-US" smtClean="0"/>
              <a:t>据（</a:t>
            </a:r>
            <a:r>
              <a:rPr lang="en-US" altLang="zh-CN" smtClean="0"/>
              <a:t>Ticket</a:t>
            </a:r>
            <a:r>
              <a:rPr lang="zh-CN" altLang="en-US" smtClean="0"/>
              <a:t>）和</a:t>
            </a:r>
            <a:r>
              <a:rPr lang="zh-CN" altLang="en-US"/>
              <a:t>管理密</a:t>
            </a:r>
            <a:r>
              <a:rPr lang="zh-CN" altLang="en-US" smtClean="0"/>
              <a:t>钥（</a:t>
            </a:r>
            <a:r>
              <a:rPr lang="en-US" altLang="zh-CN" smtClean="0"/>
              <a:t>Key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2"/>
            <a:r>
              <a:rPr lang="zh-CN" altLang="en-US"/>
              <a:t>实体</a:t>
            </a:r>
            <a:r>
              <a:rPr lang="zh-CN" altLang="en-US" smtClean="0"/>
              <a:t>（</a:t>
            </a:r>
            <a:r>
              <a:rPr lang="en-US" altLang="zh-CN" smtClean="0"/>
              <a:t>Entity</a:t>
            </a:r>
            <a:r>
              <a:rPr lang="zh-CN" altLang="en-US" smtClean="0"/>
              <a:t>）</a:t>
            </a:r>
            <a:r>
              <a:rPr lang="zh-CN" altLang="en-US"/>
              <a:t>名</a:t>
            </a:r>
            <a:r>
              <a:rPr lang="zh-CN" altLang="en-US" smtClean="0"/>
              <a:t>是客户端或服务的唯一标识，可以理解为用户名，它的命名通常符合</a:t>
            </a:r>
            <a:r>
              <a:rPr lang="en-US" altLang="zh-CN" smtClean="0">
                <a:solidFill>
                  <a:schemeClr val="accent1"/>
                </a:solidFill>
              </a:rPr>
              <a:t>&lt;</a:t>
            </a:r>
            <a:r>
              <a:rPr lang="zh-CN" altLang="en-US" smtClean="0">
                <a:solidFill>
                  <a:schemeClr val="accent1"/>
                </a:solidFill>
              </a:rPr>
              <a:t>类型</a:t>
            </a:r>
            <a:r>
              <a:rPr lang="en-US" altLang="zh-CN" smtClean="0">
                <a:solidFill>
                  <a:schemeClr val="accent1"/>
                </a:solidFill>
              </a:rPr>
              <a:t>&gt;</a:t>
            </a:r>
            <a:r>
              <a:rPr lang="en-US" altLang="zh-CN" smtClean="0"/>
              <a:t>.</a:t>
            </a:r>
            <a:r>
              <a:rPr lang="en-US" altLang="zh-CN" smtClean="0">
                <a:solidFill>
                  <a:schemeClr val="accent1"/>
                </a:solidFill>
              </a:rPr>
              <a:t>&lt;ID&gt;</a:t>
            </a:r>
            <a:r>
              <a:rPr lang="zh-CN" altLang="en-US" smtClean="0"/>
              <a:t>的特征，类型有守护进程 </a:t>
            </a:r>
            <a:r>
              <a:rPr lang="en-US" altLang="zh-CN" smtClean="0"/>
              <a:t>[mon</a:t>
            </a:r>
            <a:r>
              <a:rPr lang="zh-CN" altLang="en-US" smtClean="0"/>
              <a:t>、</a:t>
            </a:r>
            <a:r>
              <a:rPr lang="en-US" altLang="zh-CN" smtClean="0"/>
              <a:t>osd</a:t>
            </a:r>
            <a:r>
              <a:rPr lang="zh-CN" altLang="en-US" smtClean="0"/>
              <a:t>、</a:t>
            </a:r>
            <a:r>
              <a:rPr lang="en-US" altLang="zh-CN" smtClean="0"/>
              <a:t>mds</a:t>
            </a:r>
            <a:r>
              <a:rPr lang="zh-CN" altLang="en-US" smtClean="0"/>
              <a:t>、</a:t>
            </a:r>
            <a:r>
              <a:rPr lang="en-US" altLang="zh-CN" smtClean="0"/>
              <a:t>mgr]</a:t>
            </a:r>
            <a:r>
              <a:rPr lang="zh-CN" altLang="en-US" smtClean="0"/>
              <a:t>，</a:t>
            </a:r>
            <a:r>
              <a:rPr lang="zh-CN" altLang="en-US"/>
              <a:t>用</a:t>
            </a:r>
            <a:r>
              <a:rPr lang="zh-CN" altLang="en-US" smtClean="0"/>
              <a:t>户 </a:t>
            </a:r>
            <a:r>
              <a:rPr lang="en-US" altLang="zh-CN" smtClean="0"/>
              <a:t>[client]</a:t>
            </a:r>
            <a:r>
              <a:rPr lang="zh-CN" altLang="en-US" smtClean="0"/>
              <a:t>；</a:t>
            </a:r>
            <a:r>
              <a:rPr lang="en-US" altLang="zh-CN" smtClean="0"/>
              <a:t>ID</a:t>
            </a:r>
            <a:r>
              <a:rPr lang="zh-CN" altLang="en-US" smtClean="0"/>
              <a:t>是该类型下的唯一标识符，具体定义会随类型变化，如</a:t>
            </a:r>
            <a:r>
              <a:rPr lang="en-US" altLang="zh-CN" smtClean="0"/>
              <a:t>mon</a:t>
            </a:r>
            <a:r>
              <a:rPr lang="zh-CN" altLang="en-US" smtClean="0"/>
              <a:t>的</a:t>
            </a:r>
            <a:r>
              <a:rPr lang="zh-CN" altLang="en-US"/>
              <a:t>用户</a:t>
            </a:r>
            <a:r>
              <a:rPr lang="zh-CN" altLang="en-US" smtClean="0"/>
              <a:t>名没有</a:t>
            </a:r>
            <a:r>
              <a:rPr lang="en-US" altLang="zh-CN" smtClean="0"/>
              <a:t>ID</a:t>
            </a:r>
            <a:r>
              <a:rPr lang="zh-CN" altLang="en-US" smtClean="0"/>
              <a:t>，</a:t>
            </a:r>
            <a:r>
              <a:rPr lang="en-US" altLang="zh-CN" smtClean="0"/>
              <a:t>OSD</a:t>
            </a:r>
            <a:r>
              <a:rPr lang="zh-CN" altLang="en-US" smtClean="0"/>
              <a:t>用户名的</a:t>
            </a:r>
            <a:r>
              <a:rPr lang="en-US" altLang="zh-CN"/>
              <a:t>ID</a:t>
            </a:r>
            <a:r>
              <a:rPr lang="zh-CN" altLang="en-US" smtClean="0"/>
              <a:t>等于</a:t>
            </a:r>
            <a:r>
              <a:rPr lang="en-US" altLang="zh-CN" smtClean="0"/>
              <a:t>OSD ID</a:t>
            </a:r>
            <a:r>
              <a:rPr lang="zh-CN" altLang="en-US" smtClean="0"/>
              <a:t>，</a:t>
            </a:r>
            <a:r>
              <a:rPr lang="en-US" altLang="zh-CN" smtClean="0"/>
              <a:t>client</a:t>
            </a:r>
            <a:r>
              <a:rPr lang="zh-CN" altLang="en-US" smtClean="0"/>
              <a:t>的</a:t>
            </a:r>
            <a:r>
              <a:rPr lang="en-US" altLang="zh-CN" smtClean="0"/>
              <a:t>ID</a:t>
            </a:r>
            <a:r>
              <a:rPr lang="zh-CN" altLang="en-US" smtClean="0"/>
              <a:t>等于它的名称</a:t>
            </a:r>
            <a:endParaRPr lang="zh-CN" altLang="en-US"/>
          </a:p>
          <a:p>
            <a:pPr lvl="1"/>
            <a:r>
              <a:rPr lang="zh-CN" altLang="en-US"/>
              <a:t>授权管理：通过 </a:t>
            </a:r>
            <a:r>
              <a:rPr lang="en-US" altLang="zh-CN"/>
              <a:t>Ceph </a:t>
            </a:r>
            <a:r>
              <a:rPr lang="zh-CN" altLang="en-US"/>
              <a:t>的 </a:t>
            </a:r>
            <a:r>
              <a:rPr lang="en-US" altLang="zh-CN" smtClean="0"/>
              <a:t>caps</a:t>
            </a:r>
            <a:r>
              <a:rPr lang="zh-CN" altLang="en-US" smtClean="0"/>
              <a:t>（</a:t>
            </a:r>
            <a:r>
              <a:rPr lang="en-US" altLang="zh-CN" smtClean="0"/>
              <a:t>Capability</a:t>
            </a:r>
            <a:r>
              <a:rPr lang="zh-CN" altLang="en-US" smtClean="0"/>
              <a:t>，能力）</a:t>
            </a:r>
            <a:r>
              <a:rPr lang="zh-CN" altLang="en-US"/>
              <a:t>机制实现细粒度的授权控</a:t>
            </a:r>
            <a:r>
              <a:rPr lang="zh-CN" altLang="en-US" smtClean="0"/>
              <a:t>制，控</a:t>
            </a:r>
            <a:r>
              <a:rPr lang="zh-CN" altLang="en-US"/>
              <a:t>制已认证实体的操作权</a:t>
            </a:r>
            <a:r>
              <a:rPr lang="zh-CN" altLang="en-US" smtClean="0"/>
              <a:t>限；能力包括：</a:t>
            </a:r>
            <a:r>
              <a:rPr lang="en-US" altLang="zh-CN" smtClean="0"/>
              <a:t>r</a:t>
            </a:r>
            <a:r>
              <a:rPr lang="zh-CN" altLang="en-US" smtClean="0"/>
              <a:t>、</a:t>
            </a:r>
            <a:r>
              <a:rPr lang="en-US" altLang="zh-CN" smtClean="0"/>
              <a:t>w</a:t>
            </a:r>
            <a:r>
              <a:rPr lang="zh-CN" altLang="en-US" smtClean="0"/>
              <a:t>、</a:t>
            </a:r>
            <a:r>
              <a:rPr lang="en-US" altLang="zh-CN" smtClean="0"/>
              <a:t>x</a:t>
            </a:r>
            <a:r>
              <a:rPr lang="zh-CN" altLang="en-US" smtClean="0"/>
              <a:t>、*等，定义类似</a:t>
            </a:r>
            <a:r>
              <a:rPr lang="en-US" altLang="zh-CN" smtClean="0"/>
              <a:t>Linux</a:t>
            </a:r>
            <a:r>
              <a:rPr lang="zh-CN" altLang="en-US" smtClean="0"/>
              <a:t>文件系统中的读写执行，其中“*”</a:t>
            </a:r>
            <a:r>
              <a:rPr lang="zh-CN" altLang="en-US"/>
              <a:t>表</a:t>
            </a:r>
            <a:r>
              <a:rPr lang="zh-CN" altLang="en-US" smtClean="0"/>
              <a:t>示所有权限（</a:t>
            </a:r>
            <a:r>
              <a:rPr lang="en-US" altLang="zh-CN" smtClean="0"/>
              <a:t>rwx</a:t>
            </a:r>
            <a:r>
              <a:rPr lang="zh-CN" altLang="en-US" smtClean="0"/>
              <a:t>等）</a:t>
            </a:r>
            <a:endParaRPr lang="zh-CN" altLang="en-US"/>
          </a:p>
          <a:p>
            <a:pPr lvl="1"/>
            <a:r>
              <a:rPr lang="zh-CN" altLang="en-US"/>
              <a:t>通信安全</a:t>
            </a:r>
            <a:r>
              <a:rPr lang="zh-CN" altLang="en-US" smtClean="0"/>
              <a:t>：</a:t>
            </a:r>
            <a:r>
              <a:rPr lang="en-US" altLang="zh-CN" smtClean="0"/>
              <a:t>CephX</a:t>
            </a:r>
            <a:r>
              <a:rPr lang="zh-CN" altLang="en-US" smtClean="0"/>
              <a:t>通过主密钥、派生临时密钥（会话密钥）、签发票据的方式，控制实体操作权限，保</a:t>
            </a:r>
            <a:r>
              <a:rPr lang="zh-CN" altLang="en-US"/>
              <a:t>护客户端与集群</a:t>
            </a:r>
            <a:r>
              <a:rPr lang="zh-CN" altLang="en-US" smtClean="0"/>
              <a:t>间的临时通</a:t>
            </a:r>
            <a:r>
              <a:rPr lang="zh-CN" altLang="en-US"/>
              <a:t>信安</a:t>
            </a:r>
            <a:r>
              <a:rPr lang="zh-CN" altLang="en-US" smtClean="0"/>
              <a:t>全的同时，也控制了信息暴露的范围和暴露信息的时效性，有效地保证了集群的长期通信安全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CephX</a:t>
            </a:r>
            <a:r>
              <a:rPr lang="zh-CN" altLang="en-US" smtClean="0"/>
              <a:t>简介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1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实体向 </a:t>
            </a:r>
            <a:r>
              <a:rPr lang="en-US" altLang="zh-CN" smtClean="0"/>
              <a:t>Monitor </a:t>
            </a:r>
            <a:r>
              <a:rPr lang="zh-CN" altLang="en-US" smtClean="0"/>
              <a:t>请求创建名称</a:t>
            </a:r>
            <a:endParaRPr lang="en-US" altLang="zh-CN" smtClean="0"/>
          </a:p>
          <a:p>
            <a:pPr lvl="1"/>
            <a:r>
              <a:rPr lang="en-US" altLang="zh-CN" smtClean="0"/>
              <a:t>Monitor </a:t>
            </a:r>
            <a:r>
              <a:rPr lang="zh-CN" altLang="en-US" smtClean="0"/>
              <a:t>生成该实体的主密钥并返回，同时共享给其它相关实体（如</a:t>
            </a:r>
            <a:r>
              <a:rPr lang="en-US" altLang="zh-CN" smtClean="0"/>
              <a:t>MON</a:t>
            </a:r>
            <a:r>
              <a:rPr lang="zh-CN" altLang="en-US" smtClean="0"/>
              <a:t>、</a:t>
            </a:r>
            <a:r>
              <a:rPr lang="en-US" altLang="zh-CN" smtClean="0"/>
              <a:t>MDS</a:t>
            </a:r>
            <a:r>
              <a:rPr lang="zh-CN" altLang="en-US" smtClean="0"/>
              <a:t>、</a:t>
            </a:r>
            <a:r>
              <a:rPr lang="en-US" altLang="zh-CN" smtClean="0"/>
              <a:t>OSD</a:t>
            </a:r>
            <a:r>
              <a:rPr lang="zh-CN" altLang="en-US" smtClean="0"/>
              <a:t>、</a:t>
            </a:r>
            <a:r>
              <a:rPr lang="en-US" altLang="zh-CN" smtClean="0"/>
              <a:t>MGR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实体发</a:t>
            </a:r>
            <a:r>
              <a:rPr lang="zh-CN" altLang="en-US"/>
              <a:t>起请求</a:t>
            </a:r>
          </a:p>
          <a:p>
            <a:pPr lvl="1"/>
            <a:r>
              <a:rPr lang="zh-CN" altLang="en-US" smtClean="0"/>
              <a:t>实体向 </a:t>
            </a:r>
            <a:r>
              <a:rPr lang="en-US" altLang="zh-CN"/>
              <a:t>Monitor </a:t>
            </a:r>
            <a:r>
              <a:rPr lang="zh-CN" altLang="en-US"/>
              <a:t>发起连接请求</a:t>
            </a:r>
            <a:r>
              <a:rPr lang="zh-CN" altLang="en-US" smtClean="0"/>
              <a:t>，将自</a:t>
            </a:r>
            <a:r>
              <a:rPr lang="zh-CN" altLang="en-US"/>
              <a:t>己</a:t>
            </a:r>
            <a:r>
              <a:rPr lang="zh-CN" altLang="en-US" smtClean="0"/>
              <a:t>的实体名称（</a:t>
            </a:r>
            <a:r>
              <a:rPr lang="zh-CN" altLang="en-US"/>
              <a:t>如 </a:t>
            </a:r>
            <a:r>
              <a:rPr lang="en-US" altLang="zh-CN"/>
              <a:t>client.user1</a:t>
            </a:r>
            <a:r>
              <a:rPr lang="zh-CN" altLang="en-US"/>
              <a:t>）以及随机生成的 </a:t>
            </a:r>
            <a:r>
              <a:rPr lang="en-US" altLang="zh-CN"/>
              <a:t>nonce</a:t>
            </a:r>
            <a:r>
              <a:rPr lang="zh-CN" altLang="en-US" smtClean="0"/>
              <a:t>（</a:t>
            </a:r>
            <a:r>
              <a:rPr lang="en-US" altLang="zh-CN" smtClean="0"/>
              <a:t>Number once</a:t>
            </a:r>
            <a:r>
              <a:rPr lang="zh-CN" altLang="en-US" smtClean="0"/>
              <a:t>，一次性随机数，用</a:t>
            </a:r>
            <a:r>
              <a:rPr lang="zh-CN" altLang="en-US"/>
              <a:t>于防重放攻击</a:t>
            </a:r>
            <a:r>
              <a:rPr lang="zh-CN" altLang="en-US" smtClean="0"/>
              <a:t>）发送给</a:t>
            </a:r>
            <a:r>
              <a:rPr lang="en-US" altLang="zh-CN" smtClean="0"/>
              <a:t>Monitor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/>
              <a:t>Monitor </a:t>
            </a:r>
            <a:r>
              <a:rPr lang="zh-CN" altLang="en-US"/>
              <a:t>回应认证挑战</a:t>
            </a:r>
          </a:p>
          <a:p>
            <a:pPr lvl="1"/>
            <a:r>
              <a:rPr lang="en-US" altLang="zh-CN"/>
              <a:t>Monitor </a:t>
            </a:r>
            <a:r>
              <a:rPr lang="zh-CN" altLang="en-US"/>
              <a:t>查找该用户的主密钥（</a:t>
            </a:r>
            <a:r>
              <a:rPr lang="en-US" altLang="zh-CN"/>
              <a:t>secret key</a:t>
            </a:r>
            <a:r>
              <a:rPr lang="zh-CN" altLang="en-US"/>
              <a:t>），并生成一个会话密钥（</a:t>
            </a:r>
            <a:r>
              <a:rPr lang="en-US" altLang="zh-CN"/>
              <a:t>session key</a:t>
            </a:r>
            <a:r>
              <a:rPr lang="zh-CN" altLang="en-US"/>
              <a:t>）。</a:t>
            </a:r>
          </a:p>
          <a:p>
            <a:pPr lvl="1"/>
            <a:r>
              <a:rPr lang="zh-CN" altLang="en-US" smtClean="0"/>
              <a:t>然</a:t>
            </a:r>
            <a:r>
              <a:rPr lang="zh-CN" altLang="en-US"/>
              <a:t>后，</a:t>
            </a:r>
            <a:r>
              <a:rPr lang="en-US" altLang="zh-CN"/>
              <a:t>Monitor </a:t>
            </a:r>
            <a:r>
              <a:rPr lang="zh-CN" altLang="en-US"/>
              <a:t>使</a:t>
            </a:r>
            <a:r>
              <a:rPr lang="zh-CN" altLang="en-US" smtClean="0"/>
              <a:t>用实体的</a:t>
            </a:r>
            <a:r>
              <a:rPr lang="zh-CN" altLang="en-US"/>
              <a:t>主密钥对以下内容进行加密，返</a:t>
            </a:r>
            <a:r>
              <a:rPr lang="zh-CN" altLang="en-US" smtClean="0"/>
              <a:t>回以下内容给实体：</a:t>
            </a:r>
            <a:endParaRPr lang="zh-CN" altLang="en-US"/>
          </a:p>
          <a:p>
            <a:pPr lvl="2"/>
            <a:r>
              <a:rPr lang="zh-CN" altLang="en-US" smtClean="0"/>
              <a:t>会</a:t>
            </a:r>
            <a:r>
              <a:rPr lang="zh-CN" altLang="en-US"/>
              <a:t>话密钥（</a:t>
            </a:r>
            <a:r>
              <a:rPr lang="en-US" altLang="zh-CN"/>
              <a:t>session key</a:t>
            </a:r>
            <a:r>
              <a:rPr lang="zh-CN" altLang="en-US"/>
              <a:t>）</a:t>
            </a:r>
          </a:p>
          <a:p>
            <a:pPr lvl="2"/>
            <a:r>
              <a:rPr lang="zh-CN" altLang="en-US" smtClean="0"/>
              <a:t>票</a:t>
            </a:r>
            <a:r>
              <a:rPr lang="zh-CN" altLang="en-US"/>
              <a:t>据（</a:t>
            </a:r>
            <a:r>
              <a:rPr lang="en-US" altLang="zh-CN"/>
              <a:t>ticket</a:t>
            </a:r>
            <a:r>
              <a:rPr lang="zh-CN" altLang="en-US"/>
              <a:t>），包含：</a:t>
            </a:r>
          </a:p>
          <a:p>
            <a:pPr lvl="3"/>
            <a:r>
              <a:rPr lang="zh-CN" altLang="en-US"/>
              <a:t>用户身份</a:t>
            </a:r>
          </a:p>
          <a:p>
            <a:pPr lvl="3"/>
            <a:r>
              <a:rPr lang="zh-CN" altLang="en-US"/>
              <a:t>过期时间</a:t>
            </a:r>
          </a:p>
          <a:p>
            <a:pPr lvl="3"/>
            <a:r>
              <a:rPr lang="zh-CN" altLang="en-US"/>
              <a:t>目标服务（如允许访问的 </a:t>
            </a:r>
            <a:r>
              <a:rPr lang="en-US" altLang="zh-CN"/>
              <a:t>OSD</a:t>
            </a:r>
            <a:r>
              <a:rPr lang="zh-CN" altLang="en-US"/>
              <a:t>、</a:t>
            </a:r>
            <a:r>
              <a:rPr lang="en-US" altLang="zh-CN"/>
              <a:t>MDS</a:t>
            </a:r>
            <a:r>
              <a:rPr lang="zh-CN" altLang="en-US"/>
              <a:t>、</a:t>
            </a:r>
            <a:r>
              <a:rPr lang="en-US" altLang="zh-CN"/>
              <a:t>RBD </a:t>
            </a:r>
            <a:r>
              <a:rPr lang="zh-CN" altLang="en-US"/>
              <a:t>等）</a:t>
            </a:r>
          </a:p>
          <a:p>
            <a:pPr lvl="3"/>
            <a:r>
              <a:rPr lang="zh-CN" altLang="en-US"/>
              <a:t>票据</a:t>
            </a:r>
            <a:r>
              <a:rPr lang="zh-CN" altLang="en-US" smtClean="0"/>
              <a:t>签名</a:t>
            </a:r>
            <a:r>
              <a:rPr lang="zh-CN" altLang="en-US"/>
              <a:t>（用 </a:t>
            </a:r>
            <a:r>
              <a:rPr lang="en-US" altLang="zh-CN"/>
              <a:t>Monitor </a:t>
            </a:r>
            <a:r>
              <a:rPr lang="zh-CN" altLang="en-US"/>
              <a:t>的密钥签名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认证流程</a:t>
            </a:r>
            <a:r>
              <a:rPr lang="en-US" altLang="zh-CN" smtClean="0"/>
              <a:t>								1/2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60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实体解密并获取会话密钥和票据</a:t>
            </a:r>
          </a:p>
          <a:p>
            <a:pPr lvl="1"/>
            <a:r>
              <a:rPr lang="zh-CN" altLang="en-US"/>
              <a:t>实体使用自己的主密钥（即配置文件中的 </a:t>
            </a:r>
            <a:r>
              <a:rPr lang="en-US" altLang="zh-CN"/>
              <a:t>key = AQC...==</a:t>
            </a:r>
            <a:r>
              <a:rPr lang="zh-CN" altLang="en-US"/>
              <a:t>）解密收到的数据包，从而获得会话密钥和票据。</a:t>
            </a:r>
          </a:p>
          <a:p>
            <a:r>
              <a:rPr lang="zh-CN" altLang="en-US" smtClean="0"/>
              <a:t>实体访</a:t>
            </a:r>
            <a:r>
              <a:rPr lang="zh-CN" altLang="en-US"/>
              <a:t>问目标服务（如 </a:t>
            </a:r>
            <a:r>
              <a:rPr lang="en-US" altLang="zh-CN"/>
              <a:t>OSD</a:t>
            </a:r>
            <a:r>
              <a:rPr lang="zh-CN" altLang="en-US"/>
              <a:t>）</a:t>
            </a:r>
          </a:p>
          <a:p>
            <a:pPr lvl="1"/>
            <a:r>
              <a:rPr lang="zh-CN" altLang="en-US" smtClean="0"/>
              <a:t>实体向</a:t>
            </a:r>
            <a:r>
              <a:rPr lang="zh-CN" altLang="en-US"/>
              <a:t>目标服务（例如某个 </a:t>
            </a:r>
            <a:r>
              <a:rPr lang="en-US" altLang="zh-CN"/>
              <a:t>OSD</a:t>
            </a:r>
            <a:r>
              <a:rPr lang="zh-CN" altLang="en-US"/>
              <a:t>）发送请求，并附上票据和一个使用会话密钥签名的时间戳或其他一次性数据（防止重放攻击）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smtClean="0"/>
              <a:t>目标服务（如 </a:t>
            </a:r>
            <a:r>
              <a:rPr lang="en-US" altLang="zh-CN" smtClean="0"/>
              <a:t>OSD</a:t>
            </a:r>
            <a:r>
              <a:rPr lang="zh-CN" altLang="en-US" smtClean="0"/>
              <a:t>）</a:t>
            </a:r>
            <a:r>
              <a:rPr lang="en-US" altLang="zh-CN" smtClean="0"/>
              <a:t> </a:t>
            </a:r>
            <a:r>
              <a:rPr lang="zh-CN" altLang="en-US"/>
              <a:t>验证票据</a:t>
            </a:r>
          </a:p>
          <a:p>
            <a:pPr lvl="1"/>
            <a:r>
              <a:rPr lang="zh-CN" altLang="en-US"/>
              <a:t>目标服务</a:t>
            </a:r>
            <a:r>
              <a:rPr lang="zh-CN" altLang="en-US" smtClean="0"/>
              <a:t>将</a:t>
            </a:r>
            <a:r>
              <a:rPr lang="zh-CN" altLang="en-US"/>
              <a:t>票据发送给 </a:t>
            </a:r>
            <a:r>
              <a:rPr lang="en-US" altLang="zh-CN"/>
              <a:t>Monitor </a:t>
            </a:r>
            <a:r>
              <a:rPr lang="zh-CN" altLang="en-US"/>
              <a:t>进行验证（或者直接信任 </a:t>
            </a:r>
            <a:r>
              <a:rPr lang="en-US" altLang="zh-CN"/>
              <a:t>Monitor </a:t>
            </a:r>
            <a:r>
              <a:rPr lang="zh-CN" altLang="en-US"/>
              <a:t>的签名，如果启用了缓存机制），确</a:t>
            </a:r>
            <a:r>
              <a:rPr lang="zh-CN" altLang="en-US" smtClean="0"/>
              <a:t>认实体用</a:t>
            </a:r>
            <a:r>
              <a:rPr lang="zh-CN" altLang="en-US"/>
              <a:t>户身份、权限及票据是否过期。</a:t>
            </a:r>
          </a:p>
          <a:p>
            <a:pPr lvl="1"/>
            <a:r>
              <a:rPr lang="zh-CN" altLang="en-US" smtClean="0"/>
              <a:t>同</a:t>
            </a:r>
            <a:r>
              <a:rPr lang="zh-CN" altLang="en-US"/>
              <a:t>时验证签名是否正确（使用会话密钥验证），以确保请求来自合法客户端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认证流程</a:t>
            </a:r>
            <a:r>
              <a:rPr lang="en-US" altLang="zh-CN"/>
              <a:t>								</a:t>
            </a:r>
            <a:r>
              <a:rPr lang="en-US" altLang="zh-CN" smtClean="0"/>
              <a:t>2/2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78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/>
          <a:lstStyle/>
          <a:p>
            <a:r>
              <a:rPr lang="en-US" altLang="zh-CN"/>
              <a:t>MON</a:t>
            </a:r>
            <a:r>
              <a:rPr lang="zh-CN" altLang="en-US"/>
              <a:t>能力配置：</a:t>
            </a:r>
            <a:endParaRPr lang="en-US" altLang="zh-CN"/>
          </a:p>
          <a:p>
            <a:pPr lvl="1"/>
            <a:r>
              <a:rPr lang="en-US" altLang="zh-CN"/>
              <a:t>caps mon = "allow r"</a:t>
            </a:r>
            <a:r>
              <a:rPr lang="zh-CN" altLang="en-US"/>
              <a:t>：能从</a:t>
            </a:r>
            <a:r>
              <a:rPr lang="en-US" altLang="zh-CN"/>
              <a:t>mon</a:t>
            </a:r>
            <a:r>
              <a:rPr lang="zh-CN" altLang="en-US"/>
              <a:t>获取集群运行视图（包括</a:t>
            </a:r>
            <a:r>
              <a:rPr lang="en-US" altLang="zh-CN"/>
              <a:t>CRUSH/OSD/MON/MDS/PG Map</a:t>
            </a:r>
            <a:r>
              <a:rPr lang="zh-CN" altLang="en-US"/>
              <a:t>），和各个组件的状态；支撑</a:t>
            </a:r>
            <a:r>
              <a:rPr lang="en-US" altLang="zh-CN"/>
              <a:t>ceph -s</a:t>
            </a:r>
            <a:r>
              <a:rPr lang="zh-CN" altLang="en-US"/>
              <a:t>、</a:t>
            </a:r>
            <a:r>
              <a:rPr lang="en-US" altLang="zh-CN"/>
              <a:t>ceph osd crush dump</a:t>
            </a:r>
            <a:r>
              <a:rPr lang="zh-CN" altLang="en-US"/>
              <a:t>、</a:t>
            </a:r>
            <a:r>
              <a:rPr lang="en-US" altLang="zh-CN"/>
              <a:t>ceph osd tree</a:t>
            </a:r>
            <a:r>
              <a:rPr lang="zh-CN" altLang="en-US"/>
              <a:t>、</a:t>
            </a:r>
            <a:r>
              <a:rPr lang="en-US" altLang="zh-CN"/>
              <a:t>ceph pg dump</a:t>
            </a:r>
            <a:r>
              <a:rPr lang="zh-CN" altLang="en-US"/>
              <a:t>、</a:t>
            </a:r>
            <a:r>
              <a:rPr lang="en-US" altLang="zh-CN"/>
              <a:t>ceph osd dump</a:t>
            </a:r>
            <a:r>
              <a:rPr lang="zh-CN" altLang="en-US"/>
              <a:t>等命令</a:t>
            </a:r>
            <a:endParaRPr lang="en-US" altLang="zh-CN"/>
          </a:p>
          <a:p>
            <a:pPr lvl="1"/>
            <a:r>
              <a:rPr lang="en-US" altLang="zh-CN"/>
              <a:t>caps mon = "allow rw"</a:t>
            </a:r>
            <a:r>
              <a:rPr lang="zh-CN" altLang="en-US"/>
              <a:t>：必需配合读权限，在读取能力的基础上，允许修改集群的各个组件的状态，可以执行对组件的各个动作指令（不涉及到对象）</a:t>
            </a:r>
            <a:endParaRPr lang="en-US" altLang="zh-CN"/>
          </a:p>
          <a:p>
            <a:pPr lvl="1"/>
            <a:r>
              <a:rPr lang="en-US" altLang="zh-CN"/>
              <a:t>caps mon = "allow </a:t>
            </a:r>
            <a:r>
              <a:rPr lang="en-US" altLang="zh-CN" smtClean="0"/>
              <a:t>x</a:t>
            </a:r>
            <a:r>
              <a:rPr lang="en-US" altLang="zh-CN"/>
              <a:t>"</a:t>
            </a:r>
            <a:r>
              <a:rPr lang="zh-CN" altLang="en-US" smtClean="0"/>
              <a:t>：仅和</a:t>
            </a:r>
            <a:r>
              <a:rPr lang="en-US" altLang="zh-CN" smtClean="0"/>
              <a:t>"auth"</a:t>
            </a:r>
            <a:r>
              <a:rPr lang="zh-CN" altLang="en-US" smtClean="0"/>
              <a:t>指</a:t>
            </a:r>
            <a:r>
              <a:rPr lang="zh-CN" altLang="en-US"/>
              <a:t>令相关，允许执行</a:t>
            </a:r>
            <a:r>
              <a:rPr lang="en-US" altLang="zh-CN"/>
              <a:t>ceph auth list</a:t>
            </a:r>
            <a:r>
              <a:rPr lang="zh-CN" altLang="en-US"/>
              <a:t>、</a:t>
            </a:r>
            <a:r>
              <a:rPr lang="en-US" altLang="zh-CN"/>
              <a:t>ceph auth get</a:t>
            </a:r>
            <a:r>
              <a:rPr lang="zh-CN" altLang="en-US"/>
              <a:t>等相关命令</a:t>
            </a:r>
            <a:endParaRPr lang="en-US" altLang="zh-CN"/>
          </a:p>
          <a:p>
            <a:r>
              <a:rPr lang="en-US" altLang="zh-CN" smtClean="0"/>
              <a:t>OSD</a:t>
            </a:r>
            <a:r>
              <a:rPr lang="zh-CN" altLang="en-US" smtClean="0"/>
              <a:t>能力配置：</a:t>
            </a:r>
            <a:endParaRPr lang="en-US" altLang="zh-CN" smtClean="0"/>
          </a:p>
          <a:p>
            <a:pPr lvl="1" latinLnBrk="1"/>
            <a:r>
              <a:rPr lang="en-US" altLang="zh-CN"/>
              <a:t>caps osd = </a:t>
            </a:r>
            <a:r>
              <a:rPr lang="en-US" altLang="zh-CN" smtClean="0"/>
              <a:t>"allow </a:t>
            </a:r>
            <a:r>
              <a:rPr lang="en-US" altLang="zh-CN"/>
              <a:t>&lt;caps&gt; [pool=&lt;poolName&gt;] [namespace=&lt;nameSpaceName</a:t>
            </a:r>
            <a:r>
              <a:rPr lang="en-US" altLang="zh-CN" smtClean="0"/>
              <a:t>&gt;]"</a:t>
            </a:r>
            <a:r>
              <a:rPr lang="zh-CN" altLang="en-US" smtClean="0"/>
              <a:t>：</a:t>
            </a:r>
            <a:r>
              <a:rPr lang="zh-CN" altLang="en-US"/>
              <a:t>授予实体针</a:t>
            </a:r>
            <a:r>
              <a:rPr lang="zh-CN" altLang="en-US" smtClean="0"/>
              <a:t>对</a:t>
            </a:r>
            <a:r>
              <a:rPr lang="en-US" altLang="zh-CN" smtClean="0"/>
              <a:t>OSD </a:t>
            </a:r>
            <a:r>
              <a:rPr lang="zh-CN" altLang="en-US" smtClean="0"/>
              <a:t>或 某</a:t>
            </a:r>
            <a:r>
              <a:rPr lang="zh-CN" altLang="en-US"/>
              <a:t>个存储</a:t>
            </a:r>
            <a:r>
              <a:rPr lang="zh-CN" altLang="en-US" smtClean="0"/>
              <a:t>池 或 命名</a:t>
            </a:r>
            <a:r>
              <a:rPr lang="zh-CN" altLang="en-US"/>
              <a:t>空间的特定能</a:t>
            </a:r>
            <a:r>
              <a:rPr lang="zh-CN" altLang="en-US" smtClean="0"/>
              <a:t>力；也能写作</a:t>
            </a:r>
            <a:r>
              <a:rPr lang="en-US" altLang="zh-CN"/>
              <a:t>allow </a:t>
            </a:r>
            <a:r>
              <a:rPr lang="en-US" altLang="zh-CN" smtClean="0"/>
              <a:t>&lt;pool | namespace&gt; </a:t>
            </a:r>
            <a:r>
              <a:rPr lang="en-US" altLang="zh-CN"/>
              <a:t>&lt;</a:t>
            </a:r>
            <a:r>
              <a:rPr lang="en-US" altLang="zh-CN" smtClean="0"/>
              <a:t>poolName | nameSpaceName&gt; </a:t>
            </a:r>
            <a:r>
              <a:rPr lang="en-US" altLang="zh-CN"/>
              <a:t>&lt;caps&gt;</a:t>
            </a:r>
          </a:p>
          <a:p>
            <a:pPr lvl="1"/>
            <a:r>
              <a:rPr lang="en-US" altLang="zh-CN" smtClean="0"/>
              <a:t>caps </a:t>
            </a:r>
            <a:r>
              <a:rPr lang="en-US" altLang="zh-CN"/>
              <a:t>osd = </a:t>
            </a:r>
            <a:r>
              <a:rPr lang="en-US" altLang="zh-CN" smtClean="0"/>
              <a:t>"allow </a:t>
            </a:r>
            <a:r>
              <a:rPr lang="zh-CN" altLang="en-US" smtClean="0"/>
              <a:t>*</a:t>
            </a:r>
            <a:r>
              <a:rPr lang="en-US" altLang="zh-CN" smtClean="0"/>
              <a:t>"</a:t>
            </a:r>
            <a:r>
              <a:rPr lang="zh-CN" altLang="en-US" smtClean="0"/>
              <a:t>：</a:t>
            </a:r>
            <a:r>
              <a:rPr lang="en-US" altLang="zh-CN"/>
              <a:t>osd</a:t>
            </a:r>
            <a:r>
              <a:rPr lang="zh-CN" altLang="en-US"/>
              <a:t>的</a:t>
            </a:r>
            <a:r>
              <a:rPr lang="en-US" altLang="zh-CN"/>
              <a:t>rw</a:t>
            </a:r>
            <a:r>
              <a:rPr lang="zh-CN" altLang="en-US"/>
              <a:t>就是针对对象的读写权限</a:t>
            </a:r>
            <a:r>
              <a:rPr lang="zh-CN" altLang="en-US" smtClean="0"/>
              <a:t>；但</a:t>
            </a:r>
            <a:r>
              <a:rPr lang="en-US" altLang="zh-CN" smtClean="0"/>
              <a:t>x</a:t>
            </a:r>
            <a:r>
              <a:rPr lang="zh-CN" altLang="en-US"/>
              <a:t>权限较为特</a:t>
            </a:r>
            <a:r>
              <a:rPr lang="zh-CN" altLang="en-US" smtClean="0"/>
              <a:t>殊，它允许实体调用类方法；生产环境中建议按照最小权限配置（比如以</a:t>
            </a:r>
            <a:r>
              <a:rPr lang="en-US" altLang="zh-CN" smtClean="0"/>
              <a:t>pool</a:t>
            </a:r>
            <a:r>
              <a:rPr lang="zh-CN" altLang="en-US" smtClean="0"/>
              <a:t>为单位），尽量不要授予</a:t>
            </a:r>
            <a:r>
              <a:rPr lang="en-US" altLang="zh-CN" smtClean="0"/>
              <a:t>osd</a:t>
            </a:r>
            <a:r>
              <a:rPr lang="zh-CN" altLang="en-US" smtClean="0"/>
              <a:t>的</a:t>
            </a:r>
            <a:r>
              <a:rPr lang="en-US" altLang="zh-CN" smtClean="0"/>
              <a:t>rwx</a:t>
            </a:r>
            <a:r>
              <a:rPr lang="zh-CN" altLang="en-US" smtClean="0"/>
              <a:t>权限给某个实体</a:t>
            </a:r>
            <a:endParaRPr lang="en-US" altLang="zh-CN" smtClean="0"/>
          </a:p>
          <a:p>
            <a:pPr lvl="2"/>
            <a:r>
              <a:rPr lang="en-US" altLang="zh-CN" smtClean="0"/>
              <a:t>class-read</a:t>
            </a:r>
            <a:r>
              <a:rPr lang="zh-CN" altLang="en-US" smtClean="0"/>
              <a:t>和</a:t>
            </a:r>
            <a:r>
              <a:rPr lang="en-US" altLang="zh-CN" smtClean="0"/>
              <a:t>class-write</a:t>
            </a:r>
            <a:r>
              <a:rPr lang="zh-CN" altLang="en-US"/>
              <a:t>：与</a:t>
            </a:r>
            <a:r>
              <a:rPr lang="en-US" altLang="zh-CN"/>
              <a:t>Ceph</a:t>
            </a:r>
            <a:r>
              <a:rPr lang="zh-CN" altLang="en-US"/>
              <a:t>的对象类（</a:t>
            </a:r>
            <a:r>
              <a:rPr lang="en-US" altLang="zh-CN"/>
              <a:t>Object Class</a:t>
            </a:r>
            <a:r>
              <a:rPr lang="zh-CN" altLang="en-US"/>
              <a:t>）功能相关。</a:t>
            </a:r>
            <a:r>
              <a:rPr lang="en-US" altLang="zh-CN"/>
              <a:t>Ceph</a:t>
            </a:r>
            <a:r>
              <a:rPr lang="zh-CN" altLang="en-US"/>
              <a:t>的对象类允许用户向存储池中的对象添加自定义行为或扩展功能</a:t>
            </a:r>
            <a:endParaRPr lang="en-US" altLang="zh-CN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能力配置概览</a:t>
            </a:r>
            <a:r>
              <a:rPr lang="en-US" altLang="zh-CN"/>
              <a:t>	</a:t>
            </a:r>
            <a:r>
              <a:rPr lang="en-US" altLang="zh-CN" smtClean="0"/>
              <a:t>						1/2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86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/>
          <a:lstStyle/>
          <a:p>
            <a:r>
              <a:rPr lang="en-US" altLang="zh-CN" smtClean="0"/>
              <a:t>profile</a:t>
            </a:r>
            <a:r>
              <a:rPr lang="zh-CN" altLang="en-US" smtClean="0"/>
              <a:t>能力配置：</a:t>
            </a:r>
            <a:endParaRPr lang="en-US" altLang="zh-CN" smtClean="0"/>
          </a:p>
          <a:p>
            <a:pPr lvl="1"/>
            <a:r>
              <a:rPr lang="en-US" altLang="zh-CN" smtClean="0"/>
              <a:t>profile osd</a:t>
            </a:r>
            <a:r>
              <a:rPr lang="zh-CN" altLang="en-US" smtClean="0"/>
              <a:t>：授予实体以某个</a:t>
            </a:r>
            <a:r>
              <a:rPr lang="en-US" altLang="zh-CN" smtClean="0"/>
              <a:t>OSD</a:t>
            </a:r>
            <a:r>
              <a:rPr lang="zh-CN" altLang="en-US" smtClean="0"/>
              <a:t>身份连接到其它</a:t>
            </a:r>
            <a:r>
              <a:rPr lang="en-US" altLang="zh-CN" smtClean="0"/>
              <a:t>OSD</a:t>
            </a:r>
            <a:r>
              <a:rPr lang="zh-CN" altLang="en-US" smtClean="0"/>
              <a:t>或</a:t>
            </a:r>
            <a:r>
              <a:rPr lang="en-US" altLang="zh-CN" smtClean="0"/>
              <a:t>MON</a:t>
            </a:r>
            <a:r>
              <a:rPr lang="zh-CN" altLang="en-US" smtClean="0"/>
              <a:t>的权限；授予该权限给</a:t>
            </a:r>
            <a:r>
              <a:rPr lang="en-US" altLang="zh-CN" smtClean="0"/>
              <a:t>OSD</a:t>
            </a:r>
            <a:r>
              <a:rPr lang="zh-CN" altLang="en-US" smtClean="0"/>
              <a:t>类型实体时，它将能访问</a:t>
            </a:r>
            <a:r>
              <a:rPr lang="en-US" altLang="zh-CN" smtClean="0"/>
              <a:t>MON</a:t>
            </a:r>
            <a:r>
              <a:rPr lang="zh-CN" altLang="en-US" smtClean="0"/>
              <a:t>获取集群视图、认证，向其它</a:t>
            </a:r>
            <a:r>
              <a:rPr lang="en-US" altLang="zh-CN" smtClean="0"/>
              <a:t>OSD</a:t>
            </a:r>
            <a:r>
              <a:rPr lang="zh-CN" altLang="en-US" smtClean="0"/>
              <a:t>互通信息、协助数据保护和恢复等属于</a:t>
            </a:r>
            <a:r>
              <a:rPr lang="en-US" altLang="zh-CN" smtClean="0"/>
              <a:t>OSD</a:t>
            </a:r>
            <a:r>
              <a:rPr lang="zh-CN" altLang="en-US" smtClean="0"/>
              <a:t>角色应有的能力</a:t>
            </a:r>
            <a:endParaRPr lang="en-US" altLang="zh-CN" smtClean="0"/>
          </a:p>
          <a:p>
            <a:pPr lvl="1"/>
            <a:r>
              <a:rPr lang="en-US" altLang="zh-CN" smtClean="0"/>
              <a:t>profile mds</a:t>
            </a:r>
            <a:r>
              <a:rPr lang="zh-CN" altLang="en-US" smtClean="0"/>
              <a:t>：</a:t>
            </a:r>
            <a:r>
              <a:rPr lang="zh-CN" altLang="en-US"/>
              <a:t>授予实体以某</a:t>
            </a:r>
            <a:r>
              <a:rPr lang="zh-CN" altLang="en-US" smtClean="0"/>
              <a:t>个</a:t>
            </a:r>
            <a:r>
              <a:rPr lang="en-US" altLang="zh-CN" smtClean="0"/>
              <a:t>MDS</a:t>
            </a:r>
            <a:r>
              <a:rPr lang="zh-CN" altLang="en-US" smtClean="0"/>
              <a:t>身</a:t>
            </a:r>
            <a:r>
              <a:rPr lang="zh-CN" altLang="en-US"/>
              <a:t>份连接到其</a:t>
            </a:r>
            <a:r>
              <a:rPr lang="zh-CN" altLang="en-US" smtClean="0"/>
              <a:t>它</a:t>
            </a:r>
            <a:r>
              <a:rPr lang="en-US" altLang="zh-CN" smtClean="0"/>
              <a:t>MDS</a:t>
            </a:r>
            <a:r>
              <a:rPr lang="zh-CN" altLang="en-US" smtClean="0"/>
              <a:t>或</a:t>
            </a:r>
            <a:r>
              <a:rPr lang="en-US" altLang="zh-CN"/>
              <a:t>MON</a:t>
            </a:r>
            <a:r>
              <a:rPr lang="zh-CN" altLang="en-US"/>
              <a:t>的权限</a:t>
            </a:r>
            <a:endParaRPr lang="en-US" altLang="zh-CN" smtClean="0"/>
          </a:p>
          <a:p>
            <a:pPr lvl="1"/>
            <a:r>
              <a:rPr lang="en-US" altLang="zh-CN" smtClean="0"/>
              <a:t>profile bootstrap-osd</a:t>
            </a:r>
            <a:r>
              <a:rPr lang="zh-CN" altLang="en-US" smtClean="0"/>
              <a:t>：</a:t>
            </a:r>
            <a:r>
              <a:rPr lang="en-US" altLang="zh-CN" smtClean="0"/>
              <a:t>bootstrap</a:t>
            </a:r>
            <a:r>
              <a:rPr lang="zh-CN" altLang="en-US" smtClean="0"/>
              <a:t>类的配置是</a:t>
            </a:r>
            <a:r>
              <a:rPr lang="zh-CN" altLang="en-US"/>
              <a:t>一</a:t>
            </a:r>
            <a:r>
              <a:rPr lang="zh-CN" altLang="en-US" smtClean="0"/>
              <a:t>种预</a:t>
            </a:r>
            <a:r>
              <a:rPr lang="zh-CN" altLang="en-US"/>
              <a:t>定义的权限配置（</a:t>
            </a:r>
            <a:r>
              <a:rPr lang="en-US" altLang="zh-CN"/>
              <a:t>capability profile</a:t>
            </a:r>
            <a:r>
              <a:rPr lang="zh-CN" altLang="en-US"/>
              <a:t>），专门用</a:t>
            </a:r>
            <a:r>
              <a:rPr lang="zh-CN" altLang="en-US" smtClean="0"/>
              <a:t>于某个守护进程（如</a:t>
            </a:r>
            <a:r>
              <a:rPr lang="en-US" altLang="zh-CN" smtClean="0"/>
              <a:t>OSD</a:t>
            </a:r>
            <a:r>
              <a:rPr lang="zh-CN" altLang="en-US" smtClean="0"/>
              <a:t>）初</a:t>
            </a:r>
            <a:r>
              <a:rPr lang="zh-CN" altLang="en-US"/>
              <a:t>始化阶段的身份认证和授权</a:t>
            </a:r>
            <a:r>
              <a:rPr lang="zh-CN" altLang="en-US" smtClean="0"/>
              <a:t>。这个配置允</a:t>
            </a:r>
            <a:r>
              <a:rPr lang="zh-CN" altLang="en-US"/>
              <a:t>许某个实体（通常是部署工具或管理员用户）</a:t>
            </a:r>
            <a:r>
              <a:rPr lang="zh-CN" altLang="en-US" smtClean="0"/>
              <a:t>以</a:t>
            </a:r>
            <a:r>
              <a:rPr lang="en-US" altLang="zh-CN" smtClean="0"/>
              <a:t>"</a:t>
            </a:r>
            <a:r>
              <a:rPr lang="zh-CN" altLang="en-US" smtClean="0"/>
              <a:t>引导</a:t>
            </a:r>
            <a:r>
              <a:rPr lang="en-US" altLang="zh-CN" smtClean="0"/>
              <a:t>"</a:t>
            </a:r>
            <a:r>
              <a:rPr lang="zh-CN" altLang="en-US" smtClean="0"/>
              <a:t>身</a:t>
            </a:r>
            <a:r>
              <a:rPr lang="zh-CN" altLang="en-US"/>
              <a:t>份</a:t>
            </a:r>
            <a:r>
              <a:rPr lang="zh-CN" altLang="en-US" smtClean="0"/>
              <a:t>向</a:t>
            </a:r>
            <a:r>
              <a:rPr lang="en-US" altLang="zh-CN" smtClean="0"/>
              <a:t>MON</a:t>
            </a:r>
            <a:r>
              <a:rPr lang="zh-CN" altLang="en-US" smtClean="0"/>
              <a:t>注</a:t>
            </a:r>
            <a:r>
              <a:rPr lang="zh-CN" altLang="en-US"/>
              <a:t>册新</a:t>
            </a:r>
            <a:r>
              <a:rPr lang="zh-CN" altLang="en-US" smtClean="0"/>
              <a:t>的</a:t>
            </a:r>
            <a:r>
              <a:rPr lang="en-US" altLang="zh-CN" smtClean="0"/>
              <a:t>OSD</a:t>
            </a:r>
            <a:r>
              <a:rPr lang="zh-CN" altLang="en-US" smtClean="0"/>
              <a:t>（申请</a:t>
            </a:r>
            <a:r>
              <a:rPr lang="en-US" altLang="zh-CN" smtClean="0"/>
              <a:t>ID</a:t>
            </a:r>
            <a:r>
              <a:rPr lang="zh-CN" altLang="en-US" smtClean="0"/>
              <a:t>和密钥），</a:t>
            </a:r>
            <a:r>
              <a:rPr lang="zh-CN" altLang="en-US"/>
              <a:t>并获取临时权限来完成加入集群的操作</a:t>
            </a:r>
            <a:r>
              <a:rPr lang="zh-CN" altLang="en-US" smtClean="0"/>
              <a:t>。</a:t>
            </a:r>
            <a:endParaRPr lang="en-US" altLang="zh-CN" smtClean="0"/>
          </a:p>
          <a:p>
            <a:pPr lvl="1"/>
            <a:r>
              <a:rPr lang="en-US" altLang="zh-CN"/>
              <a:t>profile </a:t>
            </a:r>
            <a:r>
              <a:rPr lang="en-US" altLang="zh-CN" smtClean="0"/>
              <a:t>bootstrap-mds</a:t>
            </a:r>
            <a:r>
              <a:rPr lang="zh-CN" altLang="en-US" smtClean="0"/>
              <a:t>：与前者类似，授予实体引导和初始化</a:t>
            </a:r>
            <a:r>
              <a:rPr lang="en-US" altLang="zh-CN" smtClean="0"/>
              <a:t>MDS</a:t>
            </a:r>
            <a:r>
              <a:rPr lang="zh-CN" altLang="en-US"/>
              <a:t>守护进</a:t>
            </a:r>
            <a:r>
              <a:rPr lang="zh-CN" altLang="en-US" smtClean="0"/>
              <a:t>程的权限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能力配置概览</a:t>
            </a:r>
            <a:r>
              <a:rPr lang="en-US" altLang="zh-CN"/>
              <a:t>							</a:t>
            </a:r>
            <a:r>
              <a:rPr lang="en-US" altLang="zh-CN" smtClean="0"/>
              <a:t>2/2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49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/>
              <a:t>集</a:t>
            </a:r>
            <a:r>
              <a:rPr lang="zh-CN" altLang="en-US" smtClean="0"/>
              <a:t>群管理员可创建、删除、修改、查询</a:t>
            </a:r>
            <a:r>
              <a:rPr lang="en-US" altLang="zh-CN" smtClean="0"/>
              <a:t>Ceph</a:t>
            </a:r>
            <a:r>
              <a:rPr lang="zh-CN" altLang="en-US" smtClean="0"/>
              <a:t>集群中的实体；其中创建实体的过程可以视为：</a:t>
            </a:r>
            <a:r>
              <a:rPr lang="en-US" altLang="zh-CN" smtClean="0"/>
              <a:t>【</a:t>
            </a:r>
            <a:r>
              <a:rPr lang="zh-CN" altLang="en-US" smtClean="0"/>
              <a:t>根据命令生成该实体的</a:t>
            </a:r>
            <a:r>
              <a:rPr lang="en-US" altLang="zh-CN" smtClean="0"/>
              <a:t>key</a:t>
            </a:r>
            <a:r>
              <a:rPr lang="zh-CN" altLang="en-US" smtClean="0"/>
              <a:t>和</a:t>
            </a:r>
            <a:r>
              <a:rPr lang="en-US" altLang="zh-CN" smtClean="0"/>
              <a:t>caps</a:t>
            </a:r>
            <a:r>
              <a:rPr lang="zh-CN" altLang="en-US" smtClean="0"/>
              <a:t>信息</a:t>
            </a:r>
            <a:r>
              <a:rPr lang="en-US" altLang="zh-CN" smtClean="0"/>
              <a:t>=&gt;</a:t>
            </a:r>
            <a:r>
              <a:rPr lang="zh-CN" altLang="en-US" smtClean="0"/>
              <a:t>写入到指定的</a:t>
            </a:r>
            <a:r>
              <a:rPr lang="en-US" altLang="zh-CN" smtClean="0"/>
              <a:t>keyring</a:t>
            </a:r>
            <a:r>
              <a:rPr lang="zh-CN" altLang="en-US" smtClean="0"/>
              <a:t>文件中</a:t>
            </a:r>
            <a:r>
              <a:rPr lang="en-US" altLang="zh-CN" smtClean="0"/>
              <a:t>=&gt;</a:t>
            </a:r>
            <a:r>
              <a:rPr lang="zh-CN" altLang="en-US" smtClean="0"/>
              <a:t>分发给其它相关实体（守护进程）</a:t>
            </a:r>
            <a:r>
              <a:rPr lang="en-US" altLang="zh-CN" smtClean="0"/>
              <a:t>】</a:t>
            </a:r>
            <a:r>
              <a:rPr lang="zh-CN" altLang="en-US" smtClean="0"/>
              <a:t>的过程</a:t>
            </a:r>
            <a:endParaRPr lang="en-US" altLang="zh-CN" smtClean="0"/>
          </a:p>
          <a:p>
            <a:r>
              <a:rPr lang="zh-CN" altLang="en-US"/>
              <a:t>列</a:t>
            </a:r>
            <a:r>
              <a:rPr lang="zh-CN" altLang="en-US" smtClean="0"/>
              <a:t>出现有实体：</a:t>
            </a:r>
            <a:endParaRPr lang="en-US" altLang="zh-CN" smtClean="0"/>
          </a:p>
          <a:p>
            <a:pPr lvl="1"/>
            <a:r>
              <a:rPr lang="en-US" altLang="zh-CN" smtClean="0"/>
              <a:t>ceph auth ls</a:t>
            </a:r>
          </a:p>
          <a:p>
            <a:r>
              <a:rPr lang="zh-CN" altLang="en-US"/>
              <a:t>查</a:t>
            </a:r>
            <a:r>
              <a:rPr lang="zh-CN" altLang="en-US" smtClean="0"/>
              <a:t>询指定实体的信息：</a:t>
            </a:r>
            <a:endParaRPr lang="en-US" altLang="zh-CN" smtClean="0"/>
          </a:p>
          <a:p>
            <a:pPr lvl="1"/>
            <a:r>
              <a:rPr lang="en-US" altLang="zh-CN"/>
              <a:t>ceph auth get &lt;entity</a:t>
            </a:r>
            <a:r>
              <a:rPr lang="en-US" altLang="zh-CN" smtClean="0"/>
              <a:t>&gt;</a:t>
            </a:r>
          </a:p>
          <a:p>
            <a:r>
              <a:rPr lang="zh-CN" altLang="en-US"/>
              <a:t>查询指定实体</a:t>
            </a:r>
            <a:r>
              <a:rPr lang="zh-CN" altLang="en-US" smtClean="0"/>
              <a:t>的密钥：</a:t>
            </a:r>
            <a:endParaRPr lang="en-US" altLang="zh-CN"/>
          </a:p>
          <a:p>
            <a:pPr lvl="1"/>
            <a:r>
              <a:rPr lang="en-US" altLang="zh-CN"/>
              <a:t>ceph auth </a:t>
            </a:r>
            <a:r>
              <a:rPr lang="en-US" altLang="zh-CN" smtClean="0"/>
              <a:t>get-key </a:t>
            </a:r>
            <a:r>
              <a:rPr lang="en-US" altLang="zh-CN"/>
              <a:t>&lt;entity&gt;</a:t>
            </a:r>
          </a:p>
          <a:p>
            <a:r>
              <a:rPr lang="zh-CN" altLang="en-US" smtClean="0"/>
              <a:t>可配合</a:t>
            </a:r>
            <a:r>
              <a:rPr lang="en-US" altLang="zh-CN" smtClean="0"/>
              <a:t>-o</a:t>
            </a:r>
            <a:r>
              <a:rPr lang="zh-CN" altLang="en-US" smtClean="0"/>
              <a:t>或重定向将结果导出至新的</a:t>
            </a:r>
            <a:r>
              <a:rPr lang="en-US" altLang="zh-CN" smtClean="0"/>
              <a:t>keyring</a:t>
            </a:r>
          </a:p>
          <a:p>
            <a:pPr lvl="1"/>
            <a:r>
              <a:rPr lang="en-US" altLang="zh-CN" smtClean="0"/>
              <a:t>ceph </a:t>
            </a:r>
            <a:r>
              <a:rPr lang="en-US" altLang="zh-CN"/>
              <a:t>auth </a:t>
            </a:r>
            <a:r>
              <a:rPr lang="en-US" altLang="zh-CN" smtClean="0"/>
              <a:t>ls -o /tmp/ceph.keyring</a:t>
            </a:r>
            <a:endParaRPr lang="en-US" altLang="zh-CN"/>
          </a:p>
          <a:p>
            <a:pPr lvl="1"/>
            <a:r>
              <a:rPr lang="en-US" altLang="zh-CN"/>
              <a:t>ceph auth </a:t>
            </a:r>
            <a:r>
              <a:rPr lang="en-US" altLang="zh-CN" smtClean="0"/>
              <a:t>ls</a:t>
            </a:r>
            <a:r>
              <a:rPr lang="en-US" altLang="zh-CN"/>
              <a:t> </a:t>
            </a:r>
            <a:r>
              <a:rPr lang="en-US" altLang="zh-CN" smtClean="0"/>
              <a:t>&gt; /tmp/ceph.keyring</a:t>
            </a:r>
          </a:p>
          <a:p>
            <a:pPr marL="457200" lvl="1" indent="0">
              <a:buNone/>
            </a:pPr>
            <a:r>
              <a:rPr lang="en-US" altLang="zh-CN" smtClean="0"/>
              <a:t>ceph auth</a:t>
            </a:r>
            <a:r>
              <a:rPr lang="zh-CN" altLang="en-US" smtClean="0"/>
              <a:t>命令中的很多操作都支持用</a:t>
            </a:r>
            <a:r>
              <a:rPr lang="en-US" altLang="zh-CN" smtClean="0"/>
              <a:t>-o</a:t>
            </a:r>
            <a:r>
              <a:rPr lang="zh-CN" altLang="en-US" smtClean="0"/>
              <a:t>选项将关键信息导出到指定文件中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实体（用户）管理</a:t>
            </a:r>
            <a:r>
              <a:rPr lang="en-US" altLang="zh-CN" smtClean="0"/>
              <a:t>						1/2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68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创建实体（创建的实体在数据库中，如需导出为</a:t>
            </a:r>
            <a:r>
              <a:rPr lang="zh-CN" altLang="en-US"/>
              <a:t>文</a:t>
            </a:r>
            <a:r>
              <a:rPr lang="zh-CN" altLang="en-US" smtClean="0"/>
              <a:t>件</a:t>
            </a:r>
            <a:r>
              <a:rPr lang="zh-CN" altLang="en-US"/>
              <a:t>需</a:t>
            </a:r>
            <a:r>
              <a:rPr lang="zh-CN" altLang="en-US" smtClean="0"/>
              <a:t>要配合</a:t>
            </a:r>
            <a:r>
              <a:rPr lang="en-US" altLang="zh-CN" smtClean="0"/>
              <a:t>-o</a:t>
            </a:r>
            <a:r>
              <a:rPr lang="zh-CN" altLang="en-US" smtClean="0"/>
              <a:t>选项）：</a:t>
            </a:r>
            <a:endParaRPr lang="en-US" altLang="zh-CN" smtClean="0"/>
          </a:p>
          <a:p>
            <a:pPr lvl="1"/>
            <a:r>
              <a:rPr lang="en-US" altLang="zh-CN"/>
              <a:t>ceph auth add &lt;entity&gt; {&lt;caps&gt; [&lt;caps</a:t>
            </a:r>
            <a:r>
              <a:rPr lang="en-US" altLang="zh-CN" smtClean="0"/>
              <a:t>&gt;...]}</a:t>
            </a:r>
          </a:p>
          <a:p>
            <a:pPr marL="457200" lvl="1" indent="0">
              <a:buNone/>
            </a:pPr>
            <a:r>
              <a:rPr lang="en-US" altLang="zh-CN" smtClean="0"/>
              <a:t>&lt;caps&gt;</a:t>
            </a:r>
            <a:r>
              <a:rPr lang="zh-CN" altLang="en-US" smtClean="0"/>
              <a:t>中具体的写法应为：</a:t>
            </a:r>
            <a:r>
              <a:rPr lang="en-US" altLang="zh-CN" smtClean="0"/>
              <a:t>&lt;daemon&gt; &lt;caps&gt;</a:t>
            </a:r>
            <a:r>
              <a:rPr lang="zh-CN" altLang="en-US" smtClean="0"/>
              <a:t>，其中</a:t>
            </a:r>
            <a:r>
              <a:rPr lang="en-US" altLang="zh-CN"/>
              <a:t>&lt;daemon</a:t>
            </a:r>
            <a:r>
              <a:rPr lang="en-US" altLang="zh-CN" smtClean="0"/>
              <a:t>&gt;</a:t>
            </a:r>
            <a:r>
              <a:rPr lang="zh-CN" altLang="en-US" smtClean="0"/>
              <a:t>是守护进程实体，</a:t>
            </a:r>
            <a:r>
              <a:rPr lang="en-US" altLang="zh-CN"/>
              <a:t> &lt;caps</a:t>
            </a:r>
            <a:r>
              <a:rPr lang="en-US" altLang="zh-CN" smtClean="0"/>
              <a:t>&gt;</a:t>
            </a:r>
            <a:r>
              <a:rPr lang="zh-CN" altLang="en-US" smtClean="0"/>
              <a:t>需要包裹在引号中，例如：</a:t>
            </a:r>
            <a:endParaRPr lang="en-US" altLang="zh-CN" smtClean="0"/>
          </a:p>
          <a:p>
            <a:pPr lvl="1"/>
            <a:r>
              <a:rPr lang="en-US" altLang="zh-CN"/>
              <a:t>ceph auth add client.testuser1 mon </a:t>
            </a:r>
            <a:r>
              <a:rPr lang="en-US" altLang="zh-CN" smtClean="0"/>
              <a:t>"allow r" </a:t>
            </a:r>
            <a:r>
              <a:rPr lang="en-US" altLang="zh-CN"/>
              <a:t>osd </a:t>
            </a:r>
            <a:r>
              <a:rPr lang="en-US" altLang="zh-CN" smtClean="0"/>
              <a:t>"allow </a:t>
            </a:r>
            <a:r>
              <a:rPr lang="en-US" altLang="zh-CN"/>
              <a:t>rwx </a:t>
            </a:r>
            <a:r>
              <a:rPr lang="en-US" altLang="zh-CN" smtClean="0"/>
              <a:t>pool=testpool"</a:t>
            </a:r>
            <a:endParaRPr lang="en-US" altLang="zh-CN"/>
          </a:p>
          <a:p>
            <a:r>
              <a:rPr lang="zh-CN" altLang="en-US"/>
              <a:t>创</a:t>
            </a:r>
            <a:r>
              <a:rPr lang="zh-CN" altLang="en-US" smtClean="0"/>
              <a:t>建或查询实体（存在则查询，不存在则创建）：</a:t>
            </a:r>
            <a:endParaRPr lang="en-US" altLang="zh-CN" smtClean="0"/>
          </a:p>
          <a:p>
            <a:pPr lvl="1"/>
            <a:r>
              <a:rPr lang="en-US" altLang="zh-CN"/>
              <a:t>ceph auth get-or-create &lt;entity&gt; {&lt;caps&gt; [&lt;caps</a:t>
            </a:r>
            <a:r>
              <a:rPr lang="en-US" altLang="zh-CN" smtClean="0"/>
              <a:t>&gt;...]}</a:t>
            </a:r>
          </a:p>
          <a:p>
            <a:r>
              <a:rPr lang="zh-CN" altLang="en-US"/>
              <a:t>创</a:t>
            </a:r>
            <a:r>
              <a:rPr lang="zh-CN" altLang="en-US" smtClean="0"/>
              <a:t>建或查询实体，但只向控制台返回密钥：</a:t>
            </a:r>
            <a:endParaRPr lang="en-US" altLang="zh-CN" smtClean="0"/>
          </a:p>
          <a:p>
            <a:pPr lvl="1"/>
            <a:r>
              <a:rPr lang="en-US" altLang="zh-CN"/>
              <a:t>ceph auth </a:t>
            </a:r>
            <a:r>
              <a:rPr lang="en-US" altLang="zh-CN" smtClean="0"/>
              <a:t>get-or-create-key </a:t>
            </a:r>
            <a:r>
              <a:rPr lang="en-US" altLang="zh-CN"/>
              <a:t>&lt;entity&gt; {&lt;caps&gt; [&lt;caps</a:t>
            </a:r>
            <a:r>
              <a:rPr lang="en-US" altLang="zh-CN" smtClean="0"/>
              <a:t>&gt;...]}</a:t>
            </a:r>
          </a:p>
          <a:p>
            <a:r>
              <a:rPr lang="zh-CN" altLang="en-US"/>
              <a:t>修</a:t>
            </a:r>
            <a:r>
              <a:rPr lang="zh-CN" altLang="en-US" smtClean="0"/>
              <a:t>改实体能力（危险操作，新能力会覆盖原有能力）：</a:t>
            </a:r>
            <a:endParaRPr lang="en-US" altLang="zh-CN" smtClean="0"/>
          </a:p>
          <a:p>
            <a:pPr lvl="1"/>
            <a:r>
              <a:rPr lang="en-US" altLang="zh-CN"/>
              <a:t>ceph auth caps &lt;entity&gt; &lt;caps&gt; [&lt;caps</a:t>
            </a:r>
            <a:r>
              <a:rPr lang="en-US" altLang="zh-CN" smtClean="0"/>
              <a:t>&gt;...]</a:t>
            </a:r>
          </a:p>
          <a:p>
            <a:pPr marL="457200" lvl="1" indent="0">
              <a:buNone/>
            </a:pPr>
            <a:r>
              <a:rPr lang="zh-CN" altLang="en-US" smtClean="0"/>
              <a:t>如果想要添加能力，建议先查询现有能力，在进行修改操作时将现有能力和新能力合并</a:t>
            </a:r>
            <a:endParaRPr lang="en-US" altLang="zh-CN"/>
          </a:p>
          <a:p>
            <a:r>
              <a:rPr lang="zh-CN" altLang="en-US" smtClean="0"/>
              <a:t>删除实体：</a:t>
            </a:r>
            <a:endParaRPr lang="en-US" altLang="zh-CN" smtClean="0"/>
          </a:p>
          <a:p>
            <a:pPr lvl="1"/>
            <a:r>
              <a:rPr lang="en-US" altLang="zh-CN"/>
              <a:t>ceph auth rm &lt;entity</a:t>
            </a:r>
            <a:r>
              <a:rPr lang="en-US" altLang="zh-CN" smtClean="0"/>
              <a:t>&gt;</a:t>
            </a:r>
          </a:p>
          <a:p>
            <a:r>
              <a:rPr lang="zh-CN" altLang="en-US" smtClean="0"/>
              <a:t>从</a:t>
            </a:r>
            <a:r>
              <a:rPr lang="en-US" altLang="zh-CN" smtClean="0"/>
              <a:t>keyring</a:t>
            </a:r>
            <a:r>
              <a:rPr lang="zh-CN" altLang="en-US" smtClean="0"/>
              <a:t>文件中导入实体到数据库：</a:t>
            </a:r>
            <a:r>
              <a:rPr lang="en-US" altLang="zh-CN" smtClean="0"/>
              <a:t>ceph auth import -i &lt;keyringFile&gt;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实体（用户）管理</a:t>
            </a:r>
            <a:r>
              <a:rPr lang="en-US" altLang="zh-CN" smtClean="0"/>
              <a:t>						2/2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68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实体与能力的信息通常保存在</a:t>
            </a:r>
            <a:r>
              <a:rPr lang="en-US" altLang="zh-CN" smtClean="0"/>
              <a:t>Ceph</a:t>
            </a:r>
            <a:r>
              <a:rPr lang="zh-CN" altLang="en-US" smtClean="0"/>
              <a:t>的数据库中，为了便于管理，的</a:t>
            </a:r>
            <a:r>
              <a:rPr lang="en-US" altLang="zh-CN" smtClean="0"/>
              <a:t>keyring</a:t>
            </a:r>
            <a:r>
              <a:rPr lang="zh-CN" altLang="en-US" smtClean="0"/>
              <a:t>中，如下</a:t>
            </a:r>
            <a:r>
              <a:rPr lang="zh-CN" altLang="en-US"/>
              <a:t>所示</a:t>
            </a:r>
            <a:r>
              <a:rPr lang="zh-CN" altLang="en-US" smtClean="0"/>
              <a:t>：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atinLnBrk="1"/>
            <a:r>
              <a:rPr lang="en-US" altLang="zh-CN" smtClean="0"/>
              <a:t>keyring</a:t>
            </a:r>
            <a:r>
              <a:rPr lang="zh-CN" altLang="en-US" smtClean="0"/>
              <a:t>的默认存放路径为</a:t>
            </a:r>
            <a:r>
              <a:rPr lang="en-US" altLang="zh-CN"/>
              <a:t>/etc/ceph</a:t>
            </a:r>
            <a:r>
              <a:rPr lang="en-US" altLang="zh-CN" smtClean="0"/>
              <a:t>/</a:t>
            </a:r>
            <a:r>
              <a:rPr lang="zh-CN" altLang="en-US" smtClean="0"/>
              <a:t>，文件名为</a:t>
            </a:r>
            <a:r>
              <a:rPr lang="en-US" altLang="zh-CN" smtClean="0">
                <a:solidFill>
                  <a:schemeClr val="accent1"/>
                </a:solidFill>
              </a:rPr>
              <a:t>&lt;$cluster&gt;</a:t>
            </a:r>
            <a:r>
              <a:rPr lang="en-US" altLang="zh-CN" smtClean="0"/>
              <a:t>.</a:t>
            </a:r>
            <a:r>
              <a:rPr lang="en-US" altLang="zh-CN" smtClean="0">
                <a:solidFill>
                  <a:schemeClr val="accent1"/>
                </a:solidFill>
              </a:rPr>
              <a:t>&lt;$entityName&gt;</a:t>
            </a:r>
            <a:r>
              <a:rPr lang="en-US" altLang="zh-CN" smtClean="0"/>
              <a:t>.keyring</a:t>
            </a:r>
            <a:r>
              <a:rPr lang="zh-CN" altLang="en-US" smtClean="0"/>
              <a:t>，一个</a:t>
            </a:r>
            <a:r>
              <a:rPr lang="en-US" altLang="zh-CN" smtClean="0"/>
              <a:t>keyring</a:t>
            </a:r>
            <a:r>
              <a:rPr lang="zh-CN" altLang="en-US" smtClean="0"/>
              <a:t>中也可以存放多个实体的配置；检索配置的本质就是在指定</a:t>
            </a:r>
            <a:r>
              <a:rPr lang="en-US" altLang="zh-CN" smtClean="0"/>
              <a:t>keyring</a:t>
            </a:r>
            <a:r>
              <a:rPr lang="zh-CN" altLang="en-US" smtClean="0"/>
              <a:t>文件中查找匹配的实体信息</a:t>
            </a:r>
            <a:endParaRPr lang="en-US" altLang="zh-CN" smtClean="0"/>
          </a:p>
          <a:p>
            <a:r>
              <a:rPr lang="zh-CN" altLang="en-US" smtClean="0"/>
              <a:t>若未指定</a:t>
            </a:r>
            <a:r>
              <a:rPr lang="en-US" altLang="zh-CN" smtClean="0"/>
              <a:t>keyring</a:t>
            </a:r>
            <a:r>
              <a:rPr lang="zh-CN" altLang="en-US" smtClean="0"/>
              <a:t>文件，则会按照以下顺序搜索：</a:t>
            </a:r>
            <a:endParaRPr lang="en-US" altLang="zh-CN" smtClean="0"/>
          </a:p>
          <a:p>
            <a:pPr lvl="1"/>
            <a:r>
              <a:rPr lang="en-US" altLang="zh-CN"/>
              <a:t>/</a:t>
            </a:r>
            <a:r>
              <a:rPr lang="en-US" altLang="zh-CN" smtClean="0"/>
              <a:t>etc/ceph/cluster.keyring</a:t>
            </a:r>
          </a:p>
          <a:p>
            <a:pPr lvl="1"/>
            <a:r>
              <a:rPr lang="en-US" altLang="zh-CN"/>
              <a:t>/</a:t>
            </a:r>
            <a:r>
              <a:rPr lang="en-US" altLang="zh-CN" smtClean="0"/>
              <a:t>etc/ceph/keyring</a:t>
            </a:r>
          </a:p>
          <a:p>
            <a:pPr lvl="1"/>
            <a:r>
              <a:rPr lang="en-US" altLang="zh-CN"/>
              <a:t>/</a:t>
            </a:r>
            <a:r>
              <a:rPr lang="en-US" altLang="zh-CN" smtClean="0"/>
              <a:t>etc/ceph/keyring.bin</a:t>
            </a:r>
          </a:p>
          <a:p>
            <a:pPr marL="457200" lvl="1" indent="0">
              <a:buNone/>
            </a:pPr>
            <a:r>
              <a:rPr lang="zh-CN" altLang="en-US"/>
              <a:t>以</a:t>
            </a:r>
            <a:r>
              <a:rPr lang="zh-CN" altLang="en-US" smtClean="0"/>
              <a:t>上顺序可以在</a:t>
            </a:r>
            <a:r>
              <a:rPr lang="en-US" altLang="zh-CN" smtClean="0"/>
              <a:t>ceph -s</a:t>
            </a:r>
            <a:r>
              <a:rPr lang="zh-CN" altLang="en-US" smtClean="0"/>
              <a:t>命令的错误回显中找到</a:t>
            </a:r>
            <a:endParaRPr lang="en-US" altLang="zh-CN" smtClean="0"/>
          </a:p>
          <a:p>
            <a:pPr marL="457200" lvl="1" indent="0">
              <a:buNone/>
            </a:pPr>
            <a:r>
              <a:rPr lang="en-US" altLang="zh-CN" smtClean="0"/>
              <a:t>keyring</a:t>
            </a:r>
            <a:r>
              <a:rPr lang="zh-CN" altLang="en-US" smtClean="0"/>
              <a:t>文件的属主属组默认都是</a:t>
            </a:r>
            <a:r>
              <a:rPr lang="en-US" altLang="zh-CN" smtClean="0"/>
              <a:t>ceph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能力</a:t>
            </a:r>
            <a:r>
              <a:rPr lang="zh-CN" altLang="en-US" smtClean="0"/>
              <a:t>授权机制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046928" y="1916832"/>
            <a:ext cx="6098144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CN"/>
              <a:t>[client.user1</a:t>
            </a:r>
            <a:r>
              <a:rPr lang="en-US" altLang="zh-CN" smtClean="0"/>
              <a:t>]</a:t>
            </a:r>
          </a:p>
          <a:p>
            <a:r>
              <a:rPr lang="en-US" altLang="zh-CN" smtClean="0"/>
              <a:t>key </a:t>
            </a:r>
            <a:r>
              <a:rPr lang="en-US" altLang="zh-CN"/>
              <a:t>= AQD</a:t>
            </a:r>
            <a:r>
              <a:rPr lang="en-US" altLang="zh-CN">
                <a:solidFill>
                  <a:schemeClr val="accent6"/>
                </a:solidFill>
              </a:rPr>
              <a:t>7F4JZIs9DJxAAZms/NQQQ1YhUpCHRtjygJA</a:t>
            </a:r>
            <a:r>
              <a:rPr lang="en-US" altLang="zh-CN"/>
              <a:t>==</a:t>
            </a:r>
          </a:p>
          <a:p>
            <a:r>
              <a:rPr lang="en-US" altLang="zh-CN" smtClean="0"/>
              <a:t>caps </a:t>
            </a:r>
            <a:r>
              <a:rPr lang="en-US" altLang="zh-CN"/>
              <a:t>osd = "allow </a:t>
            </a:r>
            <a:r>
              <a:rPr lang="zh-CN" altLang="en-US" smtClean="0"/>
              <a:t>*</a:t>
            </a:r>
            <a:r>
              <a:rPr lang="en-US" altLang="zh-CN" smtClean="0"/>
              <a:t>, allow pool fspool rw"</a:t>
            </a:r>
          </a:p>
          <a:p>
            <a:r>
              <a:rPr lang="en-US" altLang="zh-CN" smtClean="0"/>
              <a:t>caps </a:t>
            </a:r>
            <a:r>
              <a:rPr lang="en-US" altLang="zh-CN"/>
              <a:t>mon = "allow r</a:t>
            </a:r>
            <a:r>
              <a:rPr lang="en-US" altLang="zh-CN" smtClean="0"/>
              <a:t>"</a:t>
            </a:r>
          </a:p>
          <a:p>
            <a:r>
              <a:rPr lang="en-US" altLang="zh-CN" smtClean="0"/>
              <a:t>caps </a:t>
            </a:r>
            <a:r>
              <a:rPr lang="en-US" altLang="zh-CN"/>
              <a:t>mds = "allow rw"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83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确认</a:t>
            </a:r>
            <a:r>
              <a:rPr lang="en-US" altLang="zh-CN" smtClean="0"/>
              <a:t>keyring</a:t>
            </a:r>
            <a:r>
              <a:rPr lang="zh-CN" altLang="en-US" smtClean="0"/>
              <a:t>文件内容无误</a:t>
            </a:r>
            <a:endParaRPr lang="en-US" altLang="zh-CN" smtClean="0"/>
          </a:p>
          <a:p>
            <a:r>
              <a:rPr lang="zh-CN" altLang="en-US"/>
              <a:t>确</a:t>
            </a:r>
            <a:r>
              <a:rPr lang="zh-CN" altLang="en-US" smtClean="0"/>
              <a:t>认集群启用了</a:t>
            </a:r>
            <a:r>
              <a:rPr lang="en-US" altLang="zh-CN" smtClean="0"/>
              <a:t>CephX</a:t>
            </a:r>
            <a:r>
              <a:rPr lang="zh-CN" altLang="en-US" smtClean="0"/>
              <a:t>认证（默认启用）</a:t>
            </a:r>
            <a:endParaRPr lang="en-US" altLang="zh-CN" smtClean="0"/>
          </a:p>
          <a:p>
            <a:r>
              <a:rPr lang="zh-CN" altLang="en-US"/>
              <a:t>复</a:t>
            </a:r>
            <a:r>
              <a:rPr lang="zh-CN" altLang="en-US" smtClean="0"/>
              <a:t>制</a:t>
            </a:r>
            <a:r>
              <a:rPr lang="en-US" altLang="zh-CN" smtClean="0"/>
              <a:t>keyring</a:t>
            </a:r>
            <a:r>
              <a:rPr lang="zh-CN" altLang="en-US" smtClean="0"/>
              <a:t>文件到客户端的</a:t>
            </a:r>
            <a:r>
              <a:rPr lang="en-US" altLang="zh-CN" smtClean="0"/>
              <a:t>/etc/ceph/</a:t>
            </a:r>
            <a:r>
              <a:rPr lang="zh-CN" altLang="en-US" smtClean="0"/>
              <a:t>下</a:t>
            </a:r>
            <a:endParaRPr lang="en-US" altLang="zh-CN" smtClean="0"/>
          </a:p>
          <a:p>
            <a:pPr lvl="1"/>
            <a:r>
              <a:rPr lang="zh-CN" altLang="en-US"/>
              <a:t>权</a:t>
            </a:r>
            <a:r>
              <a:rPr lang="zh-CN" altLang="en-US" smtClean="0"/>
              <a:t>限建议设置为</a:t>
            </a:r>
            <a:r>
              <a:rPr lang="en-US" altLang="zh-CN" smtClean="0"/>
              <a:t>0600</a:t>
            </a:r>
            <a:r>
              <a:rPr lang="zh-CN" altLang="en-US" smtClean="0"/>
              <a:t>，属主属组设置为客户端上使用的用户</a:t>
            </a:r>
            <a:endParaRPr lang="en-US" altLang="zh-CN" smtClean="0"/>
          </a:p>
          <a:p>
            <a:pPr lvl="1"/>
            <a:r>
              <a:rPr lang="zh-CN" altLang="en-US"/>
              <a:t>如</a:t>
            </a:r>
            <a:r>
              <a:rPr lang="zh-CN" altLang="en-US" smtClean="0"/>
              <a:t>果留有</a:t>
            </a:r>
            <a:r>
              <a:rPr lang="en-US" altLang="zh-CN" smtClean="0"/>
              <a:t>admin</a:t>
            </a:r>
            <a:r>
              <a:rPr lang="zh-CN" altLang="en-US" smtClean="0"/>
              <a:t>的</a:t>
            </a:r>
            <a:r>
              <a:rPr lang="en-US" altLang="zh-CN" smtClean="0"/>
              <a:t>keyring</a:t>
            </a:r>
            <a:r>
              <a:rPr lang="zh-CN" altLang="en-US" smtClean="0"/>
              <a:t>，建议在此时移除</a:t>
            </a:r>
            <a:endParaRPr lang="en-US" altLang="zh-CN" smtClean="0"/>
          </a:p>
          <a:p>
            <a:r>
              <a:rPr lang="zh-CN" altLang="en-US" smtClean="0"/>
              <a:t>修改主配置文件中的默认实体名（用户名）</a:t>
            </a:r>
            <a:endParaRPr lang="en-US" altLang="zh-CN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/etc/ceph/ceph.conf</a:t>
            </a:r>
            <a:r>
              <a:rPr lang="zh-CN" altLang="en-US" smtClean="0"/>
              <a:t>的</a:t>
            </a:r>
            <a:r>
              <a:rPr lang="en-US" altLang="zh-CN" smtClean="0"/>
              <a:t>[global]</a:t>
            </a:r>
            <a:r>
              <a:rPr lang="zh-CN" altLang="en-US" smtClean="0"/>
              <a:t>字段中添加：</a:t>
            </a:r>
            <a:endParaRPr lang="en-US" altLang="zh-CN" smtClean="0"/>
          </a:p>
          <a:p>
            <a:pPr lvl="2"/>
            <a:r>
              <a:rPr lang="en-US" altLang="zh-CN"/>
              <a:t>keyring = &lt;keyringFile</a:t>
            </a:r>
            <a:r>
              <a:rPr lang="en-US" altLang="zh-CN" smtClean="0"/>
              <a:t>&gt;	</a:t>
            </a:r>
            <a:r>
              <a:rPr lang="zh-CN" altLang="en-US" smtClean="0"/>
              <a:t>如：</a:t>
            </a:r>
            <a:r>
              <a:rPr lang="en-US" altLang="zh-CN" smtClean="0"/>
              <a:t>keyring = </a:t>
            </a:r>
            <a:r>
              <a:rPr lang="en-US" altLang="zh-CN"/>
              <a:t>/etc/ceph/ceph.client. </a:t>
            </a:r>
            <a:r>
              <a:rPr lang="en-US" altLang="zh-CN" smtClean="0"/>
              <a:t>user1.keyring</a:t>
            </a:r>
          </a:p>
          <a:p>
            <a:pPr marL="914400" lvl="2" indent="0">
              <a:buNone/>
            </a:pPr>
            <a:r>
              <a:rPr lang="zh-CN" altLang="en-US"/>
              <a:t>或</a:t>
            </a:r>
            <a:endParaRPr lang="en-US" altLang="zh-CN"/>
          </a:p>
          <a:p>
            <a:pPr lvl="2"/>
            <a:r>
              <a:rPr lang="en-US" altLang="zh-CN" smtClean="0"/>
              <a:t>user = &lt;userName&gt;		</a:t>
            </a:r>
            <a:r>
              <a:rPr lang="zh-CN" altLang="en-US" smtClean="0"/>
              <a:t>如：</a:t>
            </a:r>
            <a:r>
              <a:rPr lang="en-US" altLang="zh-CN" smtClean="0"/>
              <a:t>user = user1</a:t>
            </a:r>
            <a:endParaRPr lang="en-US" altLang="zh-CN"/>
          </a:p>
          <a:p>
            <a:r>
              <a:rPr lang="zh-CN" altLang="en-US" smtClean="0"/>
              <a:t>测试是否生效</a:t>
            </a:r>
            <a:endParaRPr lang="en-US" altLang="zh-CN" smtClean="0"/>
          </a:p>
          <a:p>
            <a:pPr lvl="1"/>
            <a:r>
              <a:rPr lang="en-US" altLang="zh-CN"/>
              <a:t>rbd ls -p </a:t>
            </a:r>
            <a:r>
              <a:rPr lang="en-US" altLang="zh-CN" smtClean="0"/>
              <a:t>&lt;poolName&gt; </a:t>
            </a:r>
            <a:r>
              <a:rPr lang="en-US" altLang="zh-CN"/>
              <a:t>--id </a:t>
            </a:r>
            <a:r>
              <a:rPr lang="en-US" altLang="zh-CN" smtClean="0"/>
              <a:t>&lt;userName&gt; </a:t>
            </a:r>
            <a:r>
              <a:rPr lang="en-US" altLang="zh-CN"/>
              <a:t>--keyring /etc/ceph/ceph.client</a:t>
            </a:r>
            <a:r>
              <a:rPr lang="en-US" altLang="zh-CN" smtClean="0"/>
              <a:t>.</a:t>
            </a:r>
            <a:r>
              <a:rPr lang="en-US" altLang="zh-CN"/>
              <a:t> &lt;userName&gt;</a:t>
            </a:r>
            <a:r>
              <a:rPr lang="en-US" altLang="zh-CN" smtClean="0"/>
              <a:t>.keyring</a:t>
            </a:r>
          </a:p>
          <a:p>
            <a:pPr marL="457200" lvl="1" indent="0">
              <a:buNone/>
            </a:pPr>
            <a:r>
              <a:rPr lang="zh-CN" altLang="en-US" smtClean="0"/>
              <a:t>如果前面的步骤无误，可以直接正常执行命令进行测试</a:t>
            </a:r>
            <a:endParaRPr lang="en-US" altLang="zh-CN"/>
          </a:p>
          <a:p>
            <a:pPr lvl="1"/>
            <a:r>
              <a:rPr lang="en-US" altLang="zh-CN"/>
              <a:t>rbd ls -p &lt;poolName</a:t>
            </a:r>
            <a:r>
              <a:rPr lang="en-US" altLang="zh-CN" smtClean="0"/>
              <a:t>&gt;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客户端使用</a:t>
            </a:r>
            <a:r>
              <a:rPr lang="en-US" altLang="zh-CN" smtClean="0"/>
              <a:t>keyring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84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2562</Words>
  <Application>Microsoft Office PowerPoint</Application>
  <PresentationFormat>宽屏</PresentationFormat>
  <Paragraphs>110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HarmonyOS Sans SC Light</vt:lpstr>
      <vt:lpstr>等线</vt:lpstr>
      <vt:lpstr>等线 Light</vt:lpstr>
      <vt:lpstr>Arial</vt:lpstr>
      <vt:lpstr>Office 主题​​</vt:lpstr>
      <vt:lpstr>CephX简介</vt:lpstr>
      <vt:lpstr>认证流程        1/2</vt:lpstr>
      <vt:lpstr>认证流程        2/2</vt:lpstr>
      <vt:lpstr>能力配置概览       1/2</vt:lpstr>
      <vt:lpstr>能力配置概览       2/2</vt:lpstr>
      <vt:lpstr>实体（用户）管理      1/2</vt:lpstr>
      <vt:lpstr>实体（用户）管理      2/2</vt:lpstr>
      <vt:lpstr>能力授权机制</vt:lpstr>
      <vt:lpstr>客户端使用keyring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CephX简介</dc:title>
  <dc:creator>User</dc:creator>
  <cp:lastModifiedBy>User</cp:lastModifiedBy>
  <cp:revision>1</cp:revision>
  <dcterms:created xsi:type="dcterms:W3CDTF">2025-06-09T03:32:46Z</dcterms:created>
  <dcterms:modified xsi:type="dcterms:W3CDTF">2025-06-09T03:32:52Z</dcterms:modified>
</cp:coreProperties>
</file>