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3" r:id="rId3"/>
    <p:sldId id="268" r:id="rId4"/>
    <p:sldId id="267" r:id="rId5"/>
    <p:sldId id="264" r:id="rId6"/>
    <p:sldId id="265" r:id="rId7"/>
    <p:sldId id="269" r:id="rId8"/>
    <p:sldId id="270" r:id="rId9"/>
    <p:sldId id="276" r:id="rId10"/>
    <p:sldId id="277" r:id="rId11"/>
    <p:sldId id="279" r:id="rId12"/>
    <p:sldId id="280" r:id="rId13"/>
    <p:sldId id="272" r:id="rId14"/>
    <p:sldId id="271" r:id="rId15"/>
    <p:sldId id="273" r:id="rId16"/>
    <p:sldId id="274" r:id="rId17"/>
    <p:sldId id="275" r:id="rId18"/>
    <p:sldId id="278"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2411989-212D-4D5D-90E6-5A2D5BCC0C57}">
          <p14:sldIdLst>
            <p14:sldId id="259"/>
          </p14:sldIdLst>
        </p14:section>
        <p14:section name="Veillée chez l’habitant" id="{CB27F98F-7601-4D11-8029-885A01B521A9}">
          <p14:sldIdLst>
            <p14:sldId id="263"/>
            <p14:sldId id="268"/>
            <p14:sldId id="267"/>
            <p14:sldId id="264"/>
            <p14:sldId id="265"/>
            <p14:sldId id="269"/>
            <p14:sldId id="270"/>
            <p14:sldId id="276"/>
            <p14:sldId id="277"/>
            <p14:sldId id="279"/>
            <p14:sldId id="280"/>
          </p14:sldIdLst>
        </p14:section>
        <p14:section name="Gode, le procès" id="{772F471D-1EE8-4B69-BF6A-88034C85107F}">
          <p14:sldIdLst>
            <p14:sldId id="272"/>
            <p14:sldId id="271"/>
            <p14:sldId id="273"/>
            <p14:sldId id="274"/>
            <p14:sldId id="275"/>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11/4/2015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hyperlink" Target="http://www.universalis-edu.com/encyclopedie/canada-histoire-et-politiq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r.wikipedia.org/w/index.php?title=George_Bain&amp;action=edit&amp;redlin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eorge_Bain_(journalist)" TargetMode="External"/><Relationship Id="rId2" Type="http://schemas.openxmlformats.org/officeDocument/2006/relationships/hyperlink" Target="http://www.theglobeandmail.com/globe-debate/the-bain-of-our-existence-a-lot-of-imitators-but-no-equals/article2041158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universalis-edu.com/encyclopedie/canada-histoire-et-politique/" TargetMode="External"/><Relationship Id="rId3" Type="http://schemas.openxmlformats.org/officeDocument/2006/relationships/hyperlink" Target="http://www.ledevoir.com/non-classe/297189/les-theories-du-complot-1" TargetMode="External"/><Relationship Id="rId7" Type="http://schemas.openxmlformats.org/officeDocument/2006/relationships/hyperlink" Target="http://www.universalis-edu.com/encyclopedie/gaston-miron/" TargetMode="External"/><Relationship Id="rId2" Type="http://schemas.openxmlformats.org/officeDocument/2006/relationships/hyperlink" Target="https://fr.wikipedia.org/wiki/N%C3%A8gres_blancs_d'Am%C3%A9rique" TargetMode="External"/><Relationship Id="rId1" Type="http://schemas.openxmlformats.org/officeDocument/2006/relationships/slideLayout" Target="../slideLayouts/slideLayout2.xml"/><Relationship Id="rId6" Type="http://schemas.openxmlformats.org/officeDocument/2006/relationships/hyperlink" Target="https://fr.wikipedia.org/wiki/Pierre_Valli%C3%A8res" TargetMode="External"/><Relationship Id="rId11" Type="http://schemas.openxmlformats.org/officeDocument/2006/relationships/hyperlink" Target="https://fr.wiktionary.org/wiki/avec_des_si_on_mettrait_Paris_en_bouteilleD" TargetMode="External"/><Relationship Id="rId5" Type="http://schemas.openxmlformats.org/officeDocument/2006/relationships/hyperlink" Target="https://fr.wikipedia.org/wiki/FLQ" TargetMode="External"/><Relationship Id="rId10" Type="http://schemas.openxmlformats.org/officeDocument/2006/relationships/hyperlink" Target="https://fr.wiktionary.org/wiki/avec_des_si_on_mettrait_Paris_en_bouteille" TargetMode="External"/><Relationship Id="rId4" Type="http://schemas.openxmlformats.org/officeDocument/2006/relationships/hyperlink" Target="http://www.independance-quebec.com/flq/octobre/autorites_version.html" TargetMode="External"/><Relationship Id="rId9" Type="http://schemas.openxmlformats.org/officeDocument/2006/relationships/hyperlink" Target="https://fr.wikipedia.org/wiki/P%C3%A8res_de_la_Conf%C3%A9d%C3%A9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Pierre_Valli%C3%A8res" TargetMode="External"/><Relationship Id="rId2" Type="http://schemas.openxmlformats.org/officeDocument/2006/relationships/hyperlink" Target="https://fr.wikipedia.org/wiki/FLQ" TargetMode="External"/><Relationship Id="rId1" Type="http://schemas.openxmlformats.org/officeDocument/2006/relationships/slideLayout" Target="../slideLayouts/slideLayout2.xml"/><Relationship Id="rId4" Type="http://schemas.openxmlformats.org/officeDocument/2006/relationships/hyperlink" Target="https://fr.wikipedia.org/wiki/N%C3%A8gres_blancs_d'Am%C3%A9riqu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ledevoir.com/non-classe/297189/les-theories-du-complot-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ndependance-quebec.com/flq/octobre/autorites_vers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universalis-edu.com/encyclopedie/gaston-mir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solidFill>
                  <a:schemeClr val="tx2">
                    <a:lumMod val="40000"/>
                    <a:lumOff val="60000"/>
                  </a:schemeClr>
                </a:solidFill>
              </a:rPr>
              <a:t>Constellation du Lynx</a:t>
            </a:r>
            <a:br>
              <a:rPr lang="fr-CA" dirty="0" smtClean="0">
                <a:solidFill>
                  <a:schemeClr val="tx2">
                    <a:lumMod val="40000"/>
                    <a:lumOff val="60000"/>
                  </a:schemeClr>
                </a:solidFill>
              </a:rPr>
            </a:br>
            <a:r>
              <a:rPr lang="fr-CA" dirty="0">
                <a:solidFill>
                  <a:schemeClr val="tx2">
                    <a:lumMod val="40000"/>
                    <a:lumOff val="60000"/>
                  </a:schemeClr>
                </a:solidFill>
              </a:rPr>
              <a:t>	</a:t>
            </a:r>
            <a:r>
              <a:rPr lang="fr-CA" sz="2400" i="1" dirty="0" smtClean="0">
                <a:solidFill>
                  <a:schemeClr val="tx2">
                    <a:lumMod val="40000"/>
                    <a:lumOff val="60000"/>
                  </a:schemeClr>
                </a:solidFill>
              </a:rPr>
              <a:t>Veillée chez l’habitant </a:t>
            </a:r>
            <a:r>
              <a:rPr lang="fr-CA" sz="2400" dirty="0" smtClean="0">
                <a:solidFill>
                  <a:schemeClr val="tx2">
                    <a:lumMod val="40000"/>
                    <a:lumOff val="60000"/>
                  </a:schemeClr>
                </a:solidFill>
              </a:rPr>
              <a:t>P.142</a:t>
            </a:r>
            <a:br>
              <a:rPr lang="fr-CA" sz="2400" dirty="0" smtClean="0">
                <a:solidFill>
                  <a:schemeClr val="tx2">
                    <a:lumMod val="40000"/>
                    <a:lumOff val="60000"/>
                  </a:schemeClr>
                </a:solidFill>
              </a:rPr>
            </a:br>
            <a:r>
              <a:rPr lang="fr-CA" sz="2400" dirty="0" smtClean="0">
                <a:solidFill>
                  <a:schemeClr val="tx2">
                    <a:lumMod val="40000"/>
                    <a:lumOff val="60000"/>
                  </a:schemeClr>
                </a:solidFill>
              </a:rPr>
              <a:t>	</a:t>
            </a:r>
            <a:r>
              <a:rPr lang="fr-CA" sz="2400" i="1" dirty="0" smtClean="0">
                <a:solidFill>
                  <a:schemeClr val="tx2">
                    <a:lumMod val="40000"/>
                    <a:lumOff val="60000"/>
                  </a:schemeClr>
                </a:solidFill>
              </a:rPr>
              <a:t>Gode</a:t>
            </a:r>
            <a:r>
              <a:rPr lang="fr-CA" sz="2400" i="1" dirty="0">
                <a:solidFill>
                  <a:schemeClr val="tx2">
                    <a:lumMod val="40000"/>
                    <a:lumOff val="60000"/>
                  </a:schemeClr>
                </a:solidFill>
              </a:rPr>
              <a:t>, le </a:t>
            </a:r>
            <a:r>
              <a:rPr lang="fr-CA" sz="2400" i="1" dirty="0" err="1">
                <a:solidFill>
                  <a:schemeClr val="tx2">
                    <a:lumMod val="40000"/>
                    <a:lumOff val="60000"/>
                  </a:schemeClr>
                </a:solidFill>
              </a:rPr>
              <a:t>procès,printemps</a:t>
            </a:r>
            <a:r>
              <a:rPr lang="fr-CA" sz="2400" i="1" dirty="0">
                <a:solidFill>
                  <a:schemeClr val="tx2">
                    <a:lumMod val="40000"/>
                    <a:lumOff val="60000"/>
                  </a:schemeClr>
                </a:solidFill>
              </a:rPr>
              <a:t> 1971 p.214 </a:t>
            </a:r>
          </a:p>
        </p:txBody>
      </p:sp>
      <p:sp>
        <p:nvSpPr>
          <p:cNvPr id="3" name="Espace réservé du texte 2"/>
          <p:cNvSpPr>
            <a:spLocks noGrp="1"/>
          </p:cNvSpPr>
          <p:nvPr>
            <p:ph type="body" idx="1"/>
          </p:nvPr>
        </p:nvSpPr>
        <p:spPr/>
        <p:txBody>
          <a:bodyPr>
            <a:normAutofit fontScale="92500" lnSpcReduction="20000"/>
          </a:bodyPr>
          <a:lstStyle/>
          <a:p>
            <a:r>
              <a:rPr lang="fr-CA" dirty="0" smtClean="0">
                <a:solidFill>
                  <a:schemeClr val="tx2">
                    <a:lumMod val="40000"/>
                    <a:lumOff val="60000"/>
                  </a:schemeClr>
                </a:solidFill>
              </a:rPr>
              <a:t>Chanel St-</a:t>
            </a:r>
            <a:r>
              <a:rPr lang="fr-CA" dirty="0" err="1" smtClean="0">
                <a:solidFill>
                  <a:schemeClr val="tx2">
                    <a:lumMod val="40000"/>
                    <a:lumOff val="60000"/>
                  </a:schemeClr>
                </a:solidFill>
              </a:rPr>
              <a:t>andré</a:t>
            </a:r>
            <a:endParaRPr lang="fr-CA" dirty="0">
              <a:solidFill>
                <a:schemeClr val="tx2">
                  <a:lumMod val="40000"/>
                  <a:lumOff val="60000"/>
                </a:schemeClr>
              </a:solidFill>
            </a:endParaRPr>
          </a:p>
          <a:p>
            <a:r>
              <a:rPr lang="fr-CA" dirty="0" smtClean="0">
                <a:solidFill>
                  <a:schemeClr val="tx2">
                    <a:lumMod val="40000"/>
                    <a:lumOff val="60000"/>
                  </a:schemeClr>
                </a:solidFill>
              </a:rPr>
              <a:t>Corantin Noll</a:t>
            </a:r>
          </a:p>
          <a:p>
            <a:r>
              <a:rPr lang="fr-CA" dirty="0" smtClean="0">
                <a:solidFill>
                  <a:schemeClr val="tx2">
                    <a:lumMod val="40000"/>
                    <a:lumOff val="60000"/>
                  </a:schemeClr>
                </a:solidFill>
              </a:rPr>
              <a:t>Jason Jacques</a:t>
            </a:r>
          </a:p>
          <a:p>
            <a:r>
              <a:rPr lang="fr-CA" dirty="0" smtClean="0">
                <a:solidFill>
                  <a:schemeClr val="tx2">
                    <a:lumMod val="40000"/>
                    <a:lumOff val="60000"/>
                  </a:schemeClr>
                </a:solidFill>
              </a:rPr>
              <a:t>Alexandre Simard Brazeau</a:t>
            </a:r>
          </a:p>
          <a:p>
            <a:r>
              <a:rPr lang="fr-CA" dirty="0">
                <a:solidFill>
                  <a:schemeClr val="tx2">
                    <a:lumMod val="40000"/>
                    <a:lumOff val="60000"/>
                  </a:schemeClr>
                </a:solidFill>
              </a:rPr>
              <a:t>Fred </a:t>
            </a:r>
            <a:r>
              <a:rPr lang="fr-CA" dirty="0" err="1" smtClean="0">
                <a:solidFill>
                  <a:schemeClr val="tx2">
                    <a:lumMod val="40000"/>
                    <a:lumOff val="60000"/>
                  </a:schemeClr>
                </a:solidFill>
              </a:rPr>
              <a:t>Grondines</a:t>
            </a:r>
            <a:endParaRPr lang="fr-CA" dirty="0">
              <a:solidFill>
                <a:schemeClr val="tx2">
                  <a:lumMod val="40000"/>
                  <a:lumOff val="60000"/>
                </a:schemeClr>
              </a:solidFill>
            </a:endParaRPr>
          </a:p>
        </p:txBody>
      </p:sp>
    </p:spTree>
    <p:extLst>
      <p:ext uri="{BB962C8B-B14F-4D97-AF65-F5344CB8AC3E}">
        <p14:creationId xmlns:p14="http://schemas.microsoft.com/office/powerpoint/2010/main" val="117824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smtClean="0"/>
              <a:t>Suite (référence)</a:t>
            </a:r>
            <a:endParaRPr lang="fr-CA"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5" name="Rectangle 4"/>
          <p:cNvSpPr/>
          <p:nvPr/>
        </p:nvSpPr>
        <p:spPr>
          <a:xfrm>
            <a:off x="1963057" y="1780885"/>
            <a:ext cx="8193314" cy="3785652"/>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lvl="0"/>
            <a:r>
              <a:rPr lang="fr-CA" sz="2000" b="1" u="sng" dirty="0"/>
              <a:t>Rébellion de 1837-1838</a:t>
            </a:r>
            <a:r>
              <a:rPr lang="fr-CA" sz="2000" dirty="0"/>
              <a:t> : &lt;&lt;Incapables de développer eux-mêmes le pays, les Canadiens (français) en étaient venus à s'opposer aux mesures de progrès proposées par la bourgeoisie anglaise. Le soulèvement armé de quelques centaines de partisans canadiens dans la région de Montréal (1837-1838) fournit au gouvernement impérial l'occasion de répondre aux vœux des dirigeants les plus éclairés de la population </a:t>
            </a:r>
            <a:r>
              <a:rPr lang="fr-CA" sz="2000" dirty="0" err="1"/>
              <a:t>anglo</a:t>
            </a:r>
            <a:r>
              <a:rPr lang="fr-CA" sz="2000" dirty="0"/>
              <a:t>-protestante de la vallée du Saint-Laurent.&gt;&gt;</a:t>
            </a:r>
          </a:p>
          <a:p>
            <a:r>
              <a:rPr lang="fr-CA" sz="2000" dirty="0"/>
              <a:t>Michel BRUNET, Louis MASSICOTTE, </a:t>
            </a:r>
            <a:r>
              <a:rPr lang="fr-CA" sz="2000" dirty="0" err="1"/>
              <a:t>Universalis</a:t>
            </a:r>
            <a:r>
              <a:rPr lang="fr-CA" sz="2000" dirty="0"/>
              <a:t>, « </a:t>
            </a:r>
            <a:r>
              <a:rPr lang="fr-CA" sz="2000" b="1" dirty="0"/>
              <a:t>CANADA</a:t>
            </a:r>
            <a:r>
              <a:rPr lang="fr-CA" sz="2000" dirty="0"/>
              <a:t> - - Histoire et politique », </a:t>
            </a:r>
            <a:r>
              <a:rPr lang="fr-CA" sz="2000" i="1" dirty="0" err="1"/>
              <a:t>Encyclopædia</a:t>
            </a:r>
            <a:r>
              <a:rPr lang="fr-CA" sz="2000" i="1" dirty="0"/>
              <a:t> </a:t>
            </a:r>
            <a:r>
              <a:rPr lang="fr-CA" sz="2000" i="1" dirty="0" err="1"/>
              <a:t>Universalis</a:t>
            </a:r>
            <a:r>
              <a:rPr lang="fr-CA" sz="2000" dirty="0"/>
              <a:t> [en ligne], consulté le 19 octobre 2015. </a:t>
            </a:r>
            <a:r>
              <a:rPr lang="en-CA" sz="2000" dirty="0"/>
              <a:t>URL : </a:t>
            </a:r>
            <a:r>
              <a:rPr lang="en-CA" sz="2000" u="sng" dirty="0">
                <a:hlinkClick r:id="rId2"/>
              </a:rPr>
              <a:t>http://www.universalis-edu.com/encyclopedie/canada-histoire-et-politique/</a:t>
            </a:r>
            <a:endParaRPr lang="fr-CA" sz="2000" dirty="0"/>
          </a:p>
        </p:txBody>
      </p:sp>
    </p:spTree>
    <p:extLst>
      <p:ext uri="{BB962C8B-B14F-4D97-AF65-F5344CB8AC3E}">
        <p14:creationId xmlns:p14="http://schemas.microsoft.com/office/powerpoint/2010/main" val="227039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smtClean="0"/>
              <a:t>Suite (référence)</a:t>
            </a:r>
            <a:endParaRPr lang="fr-CA"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5" name="Rectangle 4"/>
          <p:cNvSpPr/>
          <p:nvPr/>
        </p:nvSpPr>
        <p:spPr>
          <a:xfrm>
            <a:off x="1963057" y="2396438"/>
            <a:ext cx="8193314" cy="2554545"/>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000" dirty="0"/>
              <a:t>Le 5 mai 1970, le Comité du Cabinet chargé des priorités et de la planification se penche le 5 mai 1970 sur les circonstances dans lesquelles des demandes de changement social qui pourraient être accompagnées de comportements criminels, qu'ils soient violents ou pas. C'est le journaliste d'enquête </a:t>
            </a:r>
            <a:r>
              <a:rPr lang="fr-CA" sz="2000" u="sng" dirty="0">
                <a:hlinkClick r:id="rId2" tooltip="George Bain (page inexistante)"/>
              </a:rPr>
              <a:t>George Bain</a:t>
            </a:r>
            <a:r>
              <a:rPr lang="fr-CA" sz="2000" dirty="0"/>
              <a:t> qui a découvert que le Gouvernement fédéral envisageait la proclamation de la Loi des mesures de guerre 5 mois avant la Crise d'Octobre.</a:t>
            </a:r>
            <a:endParaRPr lang="fr-CA" sz="2000" dirty="0"/>
          </a:p>
        </p:txBody>
      </p:sp>
    </p:spTree>
    <p:extLst>
      <p:ext uri="{BB962C8B-B14F-4D97-AF65-F5344CB8AC3E}">
        <p14:creationId xmlns:p14="http://schemas.microsoft.com/office/powerpoint/2010/main" val="37822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smtClean="0"/>
              <a:t>Suite (référence)</a:t>
            </a:r>
            <a:endParaRPr lang="fr-CA"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5" name="Rectangle 4"/>
          <p:cNvSpPr/>
          <p:nvPr/>
        </p:nvSpPr>
        <p:spPr>
          <a:xfrm>
            <a:off x="1963057" y="1732761"/>
            <a:ext cx="8193314" cy="2554545"/>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000" dirty="0" smtClean="0"/>
              <a:t>George </a:t>
            </a:r>
            <a:r>
              <a:rPr lang="fr-CA" sz="2000" dirty="0"/>
              <a:t>Charles Stewart Bain (29 Janvier, 1920-1914 mai 2006) était un journaliste canadien. À travailler pour le Toronto </a:t>
            </a:r>
            <a:r>
              <a:rPr lang="fr-CA" sz="2000" dirty="0" err="1"/>
              <a:t>Telegram</a:t>
            </a:r>
            <a:r>
              <a:rPr lang="fr-CA" sz="2000" dirty="0"/>
              <a:t>, Le Globe and Mail et le Toronto Star. Si le paquet journalistique semblait mené dans une direction unidirectionnelle, ses instincts lui disaient de suivre un autre chemin. Il n’hésitait pas à faire acte de controverse comme lors de la crise d’Octobre de 1970, alors qu’il s’est grandement opposé à la loi sur les mesures de guerres</a:t>
            </a:r>
            <a:r>
              <a:rPr lang="fr-CA" sz="2000" dirty="0" smtClean="0"/>
              <a:t>.</a:t>
            </a:r>
            <a:endParaRPr lang="fr-CA" sz="2000" dirty="0"/>
          </a:p>
        </p:txBody>
      </p:sp>
      <p:sp>
        <p:nvSpPr>
          <p:cNvPr id="6" name="Rectangle 5"/>
          <p:cNvSpPr/>
          <p:nvPr/>
        </p:nvSpPr>
        <p:spPr>
          <a:xfrm>
            <a:off x="1981200" y="4876695"/>
            <a:ext cx="8193314" cy="1015663"/>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000" u="sng" dirty="0">
                <a:hlinkClick r:id="rId2"/>
              </a:rPr>
              <a:t>http://www.theglobeandmail.com/globe-debate/the-bain-of-our-existence-a-lot-of-imitators-but-no-equals/article20411585/</a:t>
            </a:r>
            <a:endParaRPr lang="fr-CA" sz="2000" dirty="0"/>
          </a:p>
          <a:p>
            <a:r>
              <a:rPr lang="fr-CA" sz="2000" u="sng" dirty="0">
                <a:hlinkClick r:id="rId3"/>
              </a:rPr>
              <a:t>https://en.wikipedia.org/wiki/George_Bain_(journalist)</a:t>
            </a:r>
            <a:endParaRPr lang="fr-CA" sz="2000" dirty="0"/>
          </a:p>
        </p:txBody>
      </p:sp>
    </p:spTree>
    <p:extLst>
      <p:ext uri="{BB962C8B-B14F-4D97-AF65-F5344CB8AC3E}">
        <p14:creationId xmlns:p14="http://schemas.microsoft.com/office/powerpoint/2010/main" val="4146500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smtClean="0"/>
              <a:t>p.214 (résumé)</a:t>
            </a:r>
            <a:endParaRPr lang="fr-FR" dirty="0" smtClean="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6" name="Rectangle 5"/>
          <p:cNvSpPr/>
          <p:nvPr/>
        </p:nvSpPr>
        <p:spPr>
          <a:xfrm>
            <a:off x="1981200" y="2446902"/>
            <a:ext cx="8193314" cy="4154984"/>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solidFill>
                  <a:schemeClr val="bg1"/>
                </a:solidFill>
                <a:cs typeface="Arial" panose="020B0604020202020204" pitchFamily="34" charset="0"/>
              </a:rPr>
              <a:t>Résumé</a:t>
            </a:r>
            <a:r>
              <a:rPr lang="fr-CA" sz="2400" dirty="0" smtClean="0">
                <a:solidFill>
                  <a:schemeClr val="bg1"/>
                </a:solidFill>
              </a:rPr>
              <a:t> : </a:t>
            </a:r>
            <a:r>
              <a:rPr lang="fr-CA" sz="2400" dirty="0"/>
              <a:t>Godefroid est dans sa cellule au 4</a:t>
            </a:r>
            <a:r>
              <a:rPr lang="fr-CA" sz="2400" baseline="30000" dirty="0"/>
              <a:t>e</a:t>
            </a:r>
            <a:r>
              <a:rPr lang="fr-CA" sz="2400" dirty="0"/>
              <a:t> étage. Il reçoit la visite de son conseiller juridique, Maître </a:t>
            </a:r>
            <a:r>
              <a:rPr lang="fr-CA" sz="2400" dirty="0" err="1"/>
              <a:t>Brien</a:t>
            </a:r>
            <a:r>
              <a:rPr lang="fr-CA" sz="2400" dirty="0"/>
              <a:t> qui pour l’instant ne peut pas être avocat puisqu’il est accusé d’outrage au travail des agents dans cette enquête. Le coroner de l’enquête sur la mort de M. Lavoie tient criminellement responsable les deux frères Lafleur, Benoît Desrosiers et Godefroid mais ce dernier, même après avoir raconté une histoire,  n’a pas voulu signer de confession à la Couronne. Lors de son procès, il a réussit à faire 4 outrages au tribunal. </a:t>
            </a:r>
            <a:r>
              <a:rPr lang="fr-CA" sz="2400" dirty="0" smtClean="0"/>
              <a:t>(suite à la prochaine page)…</a:t>
            </a:r>
            <a:endParaRPr lang="fr-CA" sz="2400" dirty="0">
              <a:solidFill>
                <a:schemeClr val="bg1"/>
              </a:solidFill>
            </a:endParaRPr>
          </a:p>
        </p:txBody>
      </p:sp>
      <p:sp>
        <p:nvSpPr>
          <p:cNvPr id="5" name="Rectangle 4"/>
          <p:cNvSpPr/>
          <p:nvPr/>
        </p:nvSpPr>
        <p:spPr>
          <a:xfrm>
            <a:off x="1981200" y="1426761"/>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solidFill>
                  <a:schemeClr val="bg1"/>
                </a:solidFill>
                <a:cs typeface="Arial" panose="020B0604020202020204" pitchFamily="34" charset="0"/>
              </a:rPr>
              <a:t>Lieu : </a:t>
            </a:r>
            <a:r>
              <a:rPr lang="fr-CA" sz="2400" dirty="0" smtClean="0">
                <a:solidFill>
                  <a:schemeClr val="bg1"/>
                </a:solidFill>
                <a:cs typeface="Arial" panose="020B0604020202020204" pitchFamily="34" charset="0"/>
              </a:rPr>
              <a:t>Prison, </a:t>
            </a:r>
          </a:p>
          <a:p>
            <a:r>
              <a:rPr lang="fr-CA" sz="2400" dirty="0" smtClean="0">
                <a:solidFill>
                  <a:schemeClr val="bg1"/>
                </a:solidFill>
                <a:cs typeface="Arial" panose="020B0604020202020204" pitchFamily="34" charset="0"/>
              </a:rPr>
              <a:t>Quand </a:t>
            </a:r>
            <a:r>
              <a:rPr lang="fr-CA" sz="2400" dirty="0">
                <a:solidFill>
                  <a:schemeClr val="bg1"/>
                </a:solidFill>
                <a:cs typeface="Arial" panose="020B0604020202020204" pitchFamily="34" charset="0"/>
              </a:rPr>
              <a:t>: </a:t>
            </a:r>
            <a:r>
              <a:rPr lang="fr-CA" sz="2400" dirty="0" smtClean="0">
                <a:solidFill>
                  <a:schemeClr val="bg1"/>
                </a:solidFill>
                <a:cs typeface="Arial" panose="020B0604020202020204" pitchFamily="34" charset="0"/>
              </a:rPr>
              <a:t>1971 (Après arrestation)</a:t>
            </a:r>
            <a:endParaRPr lang="fr-CA"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98864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a:t>Suite </a:t>
            </a:r>
            <a:r>
              <a:rPr lang="fr-FR" sz="2800" dirty="0" smtClean="0"/>
              <a:t>(résumé)</a:t>
            </a:r>
            <a:endParaRPr lang="fr-FR"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6" name="Rectangle 5"/>
          <p:cNvSpPr/>
          <p:nvPr/>
        </p:nvSpPr>
        <p:spPr>
          <a:xfrm>
            <a:off x="1981200" y="1640445"/>
            <a:ext cx="8193314" cy="4524315"/>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solidFill>
                  <a:schemeClr val="bg1"/>
                </a:solidFill>
                <a:cs typeface="Arial" panose="020B0604020202020204" pitchFamily="34" charset="0"/>
              </a:rPr>
              <a:t>Résumé (Suite)</a:t>
            </a:r>
            <a:r>
              <a:rPr lang="fr-CA" sz="2400" dirty="0" smtClean="0">
                <a:solidFill>
                  <a:schemeClr val="bg1"/>
                </a:solidFill>
              </a:rPr>
              <a:t> : </a:t>
            </a:r>
            <a:r>
              <a:rPr lang="fr-CA" sz="2400" dirty="0" smtClean="0"/>
              <a:t>Godefroid</a:t>
            </a:r>
            <a:r>
              <a:rPr lang="fr-CA" sz="2400" dirty="0"/>
              <a:t>, sans avocat, se représente lui-même en justice et pour se défendre, utilise des faits historiques remontant jusqu’à  la bataille des plaines d’Abraham.  Les témoins défilent à la barre (190) ; plusieurs agent de la GRC (montrent les pièces à conviction), Rénald Massicote (le livreur de poulet à dit que le client est venu chercher la pizza directement à l’auto le 10 octobre, ce qui est rare). Chevalier est venu à ce procès et se questionne sur le fait que la couronne n’ait pas demandé au livreur de poulet s’il reconnaissait l’accusé</a:t>
            </a:r>
            <a:r>
              <a:rPr lang="fr-CA" sz="2400" dirty="0" smtClean="0"/>
              <a:t>.</a:t>
            </a:r>
          </a:p>
          <a:p>
            <a:r>
              <a:rPr lang="fr-CA" sz="2400" dirty="0"/>
              <a:t>(suite à la prochaine page</a:t>
            </a:r>
            <a:r>
              <a:rPr lang="fr-CA" sz="2400" dirty="0" smtClean="0"/>
              <a:t>)…</a:t>
            </a:r>
            <a:endParaRPr lang="fr-CA" sz="2400" dirty="0">
              <a:solidFill>
                <a:schemeClr val="bg1"/>
              </a:solidFill>
            </a:endParaRPr>
          </a:p>
        </p:txBody>
      </p:sp>
    </p:spTree>
    <p:extLst>
      <p:ext uri="{BB962C8B-B14F-4D97-AF65-F5344CB8AC3E}">
        <p14:creationId xmlns:p14="http://schemas.microsoft.com/office/powerpoint/2010/main" val="957963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a:t>Suite </a:t>
            </a:r>
            <a:r>
              <a:rPr lang="fr-FR" sz="2800" dirty="0" smtClean="0"/>
              <a:t>(résumé)</a:t>
            </a:r>
            <a:endParaRPr lang="fr-FR"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6" name="Rectangle 5"/>
          <p:cNvSpPr/>
          <p:nvPr/>
        </p:nvSpPr>
        <p:spPr>
          <a:xfrm>
            <a:off x="1981200" y="1980557"/>
            <a:ext cx="8193314" cy="4154984"/>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solidFill>
                  <a:schemeClr val="bg1"/>
                </a:solidFill>
                <a:cs typeface="Arial" panose="020B0604020202020204" pitchFamily="34" charset="0"/>
              </a:rPr>
              <a:t>Résumé (Suite)</a:t>
            </a:r>
            <a:r>
              <a:rPr lang="fr-CA" sz="2400" dirty="0" smtClean="0">
                <a:solidFill>
                  <a:schemeClr val="bg1"/>
                </a:solidFill>
              </a:rPr>
              <a:t> : </a:t>
            </a:r>
            <a:r>
              <a:rPr lang="fr-CA" sz="2400" dirty="0" smtClean="0"/>
              <a:t>Il </a:t>
            </a:r>
            <a:r>
              <a:rPr lang="fr-CA" sz="2400" dirty="0"/>
              <a:t>passa lui-même à la barre des témoins et partage les mêmes idéaux que Godefroid et ce dernier lui rappelle de la promesse que Chevalier a tenu. Godefroid interroge Marie-France de </a:t>
            </a:r>
            <a:r>
              <a:rPr lang="fr-CA" sz="2400" dirty="0" err="1"/>
              <a:t>BelleChasse</a:t>
            </a:r>
            <a:r>
              <a:rPr lang="fr-CA" sz="2400" dirty="0"/>
              <a:t> qui affirme qu’elle était avec Jean-Paul Lafleur, le 17 octobre (alibi valide) </a:t>
            </a:r>
            <a:r>
              <a:rPr lang="fr-CA" sz="2400" dirty="0" smtClean="0"/>
              <a:t>mais </a:t>
            </a:r>
            <a:r>
              <a:rPr lang="fr-CA" sz="2400" dirty="0"/>
              <a:t>malgré cela, il est en prison pour 25 ans. Après avoir prouvé cela, il cessa d’avoir de l’intérêt envers son procès, resta muet et applaudissait même lorsqu’on le condamnait à 25 ans de prison (réclusion à perpétuité).  </a:t>
            </a:r>
          </a:p>
        </p:txBody>
      </p:sp>
    </p:spTree>
    <p:extLst>
      <p:ext uri="{BB962C8B-B14F-4D97-AF65-F5344CB8AC3E}">
        <p14:creationId xmlns:p14="http://schemas.microsoft.com/office/powerpoint/2010/main" val="336612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a:t>Suite (</a:t>
            </a:r>
            <a:r>
              <a:rPr lang="fr-FR" sz="2800" dirty="0" smtClean="0"/>
              <a:t>références)</a:t>
            </a:r>
            <a:endParaRPr lang="fr-FR" sz="2800" dirty="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6" name="Rectangle 5"/>
          <p:cNvSpPr/>
          <p:nvPr/>
        </p:nvSpPr>
        <p:spPr>
          <a:xfrm>
            <a:off x="1968321" y="3311853"/>
            <a:ext cx="8193314" cy="1569660"/>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t>Pères </a:t>
            </a:r>
            <a:r>
              <a:rPr lang="fr-CA" sz="2400" dirty="0"/>
              <a:t>de la confédération: il font référence aux </a:t>
            </a:r>
            <a:r>
              <a:rPr lang="fr-CA" sz="2400" dirty="0" smtClean="0"/>
              <a:t>ambassadeurs </a:t>
            </a:r>
            <a:r>
              <a:rPr lang="fr-CA" sz="2400" dirty="0"/>
              <a:t>de chaque </a:t>
            </a:r>
            <a:r>
              <a:rPr lang="fr-CA" sz="2400" dirty="0" smtClean="0"/>
              <a:t>territoires </a:t>
            </a:r>
            <a:r>
              <a:rPr lang="fr-CA" sz="2400" dirty="0"/>
              <a:t>qui ont servit avec minimum une </a:t>
            </a:r>
            <a:r>
              <a:rPr lang="fr-CA" sz="2400" dirty="0" smtClean="0"/>
              <a:t>assemblée </a:t>
            </a:r>
            <a:r>
              <a:rPr lang="fr-CA" sz="2400" dirty="0"/>
              <a:t>pour créer la confédération canadienne (</a:t>
            </a:r>
            <a:r>
              <a:rPr lang="fr-CA" sz="2400" dirty="0" smtClean="0"/>
              <a:t>le Canada).</a:t>
            </a:r>
            <a:endParaRPr lang="fr-CA" sz="2400" dirty="0"/>
          </a:p>
        </p:txBody>
      </p:sp>
      <p:sp>
        <p:nvSpPr>
          <p:cNvPr id="5" name="Rectangle 4"/>
          <p:cNvSpPr/>
          <p:nvPr/>
        </p:nvSpPr>
        <p:spPr>
          <a:xfrm>
            <a:off x="1953293" y="1720743"/>
            <a:ext cx="8193314" cy="1200329"/>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t>L</a:t>
            </a:r>
            <a:r>
              <a:rPr lang="fr-CA" sz="2400" dirty="0" smtClean="0"/>
              <a:t>e </a:t>
            </a:r>
            <a:r>
              <a:rPr lang="fr-CA" sz="2400" dirty="0"/>
              <a:t>27 Décembre: nuit où </a:t>
            </a:r>
            <a:r>
              <a:rPr lang="fr-CA" sz="2400" dirty="0" smtClean="0"/>
              <a:t>Chevalier </a:t>
            </a:r>
            <a:r>
              <a:rPr lang="fr-CA" sz="2400" dirty="0" err="1"/>
              <a:t>Branlequeue</a:t>
            </a:r>
            <a:r>
              <a:rPr lang="fr-CA" sz="2400" dirty="0"/>
              <a:t> négocie la dignité des frères Lafleur </a:t>
            </a:r>
            <a:r>
              <a:rPr lang="fr-CA" sz="2400" dirty="0" smtClean="0"/>
              <a:t>à </a:t>
            </a:r>
            <a:r>
              <a:rPr lang="fr-CA" sz="2400" dirty="0"/>
              <a:t>la </a:t>
            </a:r>
            <a:r>
              <a:rPr lang="fr-CA" sz="2400" dirty="0" smtClean="0"/>
              <a:t>place de la police</a:t>
            </a:r>
            <a:r>
              <a:rPr lang="fr-CA" sz="2400" dirty="0"/>
              <a:t>.</a:t>
            </a:r>
          </a:p>
        </p:txBody>
      </p:sp>
      <p:sp>
        <p:nvSpPr>
          <p:cNvPr id="7" name="Rectangle 6"/>
          <p:cNvSpPr/>
          <p:nvPr/>
        </p:nvSpPr>
        <p:spPr>
          <a:xfrm>
            <a:off x="1953293" y="5365391"/>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t>https://fr.wikipedia.org/wiki/P%C3%A8res_de_la_Conf%C3%A9d%C3%A9ration</a:t>
            </a:r>
            <a:endParaRPr lang="fr-CA" sz="2400" dirty="0"/>
          </a:p>
        </p:txBody>
      </p:sp>
    </p:spTree>
    <p:extLst>
      <p:ext uri="{BB962C8B-B14F-4D97-AF65-F5344CB8AC3E}">
        <p14:creationId xmlns:p14="http://schemas.microsoft.com/office/powerpoint/2010/main" val="1305516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a:t>Suite (références)</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5" name="Rectangle 4"/>
          <p:cNvSpPr/>
          <p:nvPr/>
        </p:nvSpPr>
        <p:spPr>
          <a:xfrm>
            <a:off x="1979051" y="2042506"/>
            <a:ext cx="8193314" cy="2308324"/>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lvl="0"/>
            <a:r>
              <a:rPr lang="fr-CA" sz="2400"/>
              <a:t>Page 218 : Il parle de la situation des pêcheurs en Gaspésie qui se font exploiter par des &lt;&lt;</a:t>
            </a:r>
            <a:r>
              <a:rPr lang="fr-CA" sz="2400" i="1"/>
              <a:t>Robins</a:t>
            </a:r>
            <a:r>
              <a:rPr lang="fr-CA" sz="2400"/>
              <a:t>&gt;&gt;,</a:t>
            </a:r>
            <a:r>
              <a:rPr lang="fr-CA" sz="2400" i="1"/>
              <a:t> </a:t>
            </a:r>
            <a:r>
              <a:rPr lang="fr-CA" sz="2400"/>
              <a:t>faisant référence à Robin des Bois, mais dans ce contexte au lieu de voler aux riches pour distribuer aux pauvres, ces Robins vont voler les pauvres et donner aux riches.</a:t>
            </a:r>
          </a:p>
        </p:txBody>
      </p:sp>
    </p:spTree>
    <p:extLst>
      <p:ext uri="{BB962C8B-B14F-4D97-AF65-F5344CB8AC3E}">
        <p14:creationId xmlns:p14="http://schemas.microsoft.com/office/powerpoint/2010/main" val="1234010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a:t>Suite (références)</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400" dirty="0"/>
              <a:t>Gode, le </a:t>
            </a:r>
            <a:r>
              <a:rPr lang="fr-CA" sz="2400" dirty="0" err="1"/>
              <a:t>procès,printemps</a:t>
            </a:r>
            <a:r>
              <a:rPr lang="fr-CA" sz="2400" dirty="0"/>
              <a:t> </a:t>
            </a:r>
            <a:r>
              <a:rPr lang="fr-CA" sz="2400" dirty="0" smtClean="0"/>
              <a:t>1971</a:t>
            </a:r>
            <a:endParaRPr lang="fr-CA" sz="2400" dirty="0"/>
          </a:p>
        </p:txBody>
      </p:sp>
      <p:sp>
        <p:nvSpPr>
          <p:cNvPr id="5" name="Rectangle 4"/>
          <p:cNvSpPr/>
          <p:nvPr/>
        </p:nvSpPr>
        <p:spPr>
          <a:xfrm>
            <a:off x="1979051" y="1578866"/>
            <a:ext cx="8193314" cy="2308324"/>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lvl="0"/>
            <a:r>
              <a:rPr lang="fr-CA" sz="2400" dirty="0"/>
              <a:t>Page 219 : Lors du procès, Godefroid fait référence à la </a:t>
            </a:r>
            <a:r>
              <a:rPr lang="fr-CA" sz="2400" i="1" dirty="0"/>
              <a:t>magna carta</a:t>
            </a:r>
            <a:r>
              <a:rPr lang="fr-CA" sz="2400" dirty="0"/>
              <a:t>. Il s’agit d’une charte qui a été créée en Angleterre, c’est un document qui à la base limitait les pouvoirs d’un Roi. Au Canada, elle est à la base de notre système judiciaire et de la charte canadiennes des droits et des libertés.</a:t>
            </a:r>
          </a:p>
        </p:txBody>
      </p:sp>
      <p:sp>
        <p:nvSpPr>
          <p:cNvPr id="7" name="Rectangle 6"/>
          <p:cNvSpPr/>
          <p:nvPr/>
        </p:nvSpPr>
        <p:spPr>
          <a:xfrm>
            <a:off x="1979051" y="4399266"/>
            <a:ext cx="8193314" cy="1938992"/>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a:t>Carolyn HARRIS, &lt;&lt;Magna Carta&gt;&gt;, </a:t>
            </a:r>
            <a:r>
              <a:rPr lang="fr-CA" sz="2400" i="1"/>
              <a:t>Encyclopédie canadienne(en ligne), consulté le 1 novembre 2015. </a:t>
            </a:r>
            <a:r>
              <a:rPr lang="en-CA" sz="2400" i="1"/>
              <a:t>URL : http://www.encyclopediecanadienne.ca/fr/article/magna-carta/#h3_jump_7</a:t>
            </a:r>
            <a:endParaRPr lang="fr-CA" sz="2400"/>
          </a:p>
        </p:txBody>
      </p:sp>
    </p:spTree>
    <p:extLst>
      <p:ext uri="{BB962C8B-B14F-4D97-AF65-F5344CB8AC3E}">
        <p14:creationId xmlns:p14="http://schemas.microsoft.com/office/powerpoint/2010/main" val="152667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713822"/>
            <a:ext cx="8534400" cy="1507067"/>
          </a:xfrm>
        </p:spPr>
        <p:txBody>
          <a:bodyPr/>
          <a:lstStyle/>
          <a:p>
            <a:r>
              <a:rPr lang="fr-CA" dirty="0" smtClean="0"/>
              <a:t>Référence</a:t>
            </a:r>
            <a:endParaRPr lang="fr-CA" dirty="0"/>
          </a:p>
        </p:txBody>
      </p:sp>
      <p:sp>
        <p:nvSpPr>
          <p:cNvPr id="3" name="Espace réservé du contenu 2"/>
          <p:cNvSpPr>
            <a:spLocks noGrp="1"/>
          </p:cNvSpPr>
          <p:nvPr>
            <p:ph idx="1"/>
          </p:nvPr>
        </p:nvSpPr>
        <p:spPr>
          <a:xfrm>
            <a:off x="684212" y="2589517"/>
            <a:ext cx="8534400" cy="1857238"/>
          </a:xfrm>
        </p:spPr>
        <p:txBody>
          <a:bodyPr>
            <a:normAutofit fontScale="55000" lnSpcReduction="20000"/>
          </a:bodyPr>
          <a:lstStyle/>
          <a:p>
            <a:pPr>
              <a:buFont typeface="Wingdings" panose="05000000000000000000" pitchFamily="2" charset="2"/>
              <a:buChar char="Ø"/>
            </a:pPr>
            <a:r>
              <a:rPr lang="fr-CA" dirty="0">
                <a:solidFill>
                  <a:schemeClr val="accent4">
                    <a:lumMod val="75000"/>
                  </a:schemeClr>
                </a:solidFill>
                <a:hlinkClick r:id="rId2"/>
              </a:rPr>
              <a:t>https://</a:t>
            </a:r>
            <a:r>
              <a:rPr lang="fr-CA" dirty="0" smtClean="0">
                <a:solidFill>
                  <a:schemeClr val="accent4">
                    <a:lumMod val="75000"/>
                  </a:schemeClr>
                </a:solidFill>
                <a:hlinkClick r:id="rId2"/>
              </a:rPr>
              <a:t>fr.wikipedia.org/wiki/N%C3%A8gres_blancs_d%27Am%C3%A9rique</a:t>
            </a:r>
            <a:endParaRPr lang="fr-CA" dirty="0" smtClean="0">
              <a:solidFill>
                <a:schemeClr val="accent4">
                  <a:lumMod val="75000"/>
                </a:schemeClr>
              </a:solidFill>
            </a:endParaRPr>
          </a:p>
          <a:p>
            <a:pPr>
              <a:buFont typeface="Wingdings" panose="05000000000000000000" pitchFamily="2" charset="2"/>
              <a:buChar char="Ø"/>
            </a:pPr>
            <a:r>
              <a:rPr lang="fr-CA" dirty="0">
                <a:solidFill>
                  <a:schemeClr val="accent4">
                    <a:lumMod val="75000"/>
                  </a:schemeClr>
                </a:solidFill>
                <a:hlinkClick r:id="rId3"/>
              </a:rPr>
              <a:t>http://</a:t>
            </a:r>
            <a:r>
              <a:rPr lang="fr-CA" dirty="0" smtClean="0">
                <a:solidFill>
                  <a:schemeClr val="accent4">
                    <a:lumMod val="75000"/>
                  </a:schemeClr>
                </a:solidFill>
                <a:hlinkClick r:id="rId3"/>
              </a:rPr>
              <a:t>www.ledevoir.com/non-classe/297189/les-theories-du-complot-1</a:t>
            </a:r>
            <a:endParaRPr lang="fr-CA" dirty="0" smtClean="0">
              <a:solidFill>
                <a:schemeClr val="accent4">
                  <a:lumMod val="75000"/>
                </a:schemeClr>
              </a:solidFill>
            </a:endParaRPr>
          </a:p>
          <a:p>
            <a:pPr>
              <a:buFont typeface="Wingdings" panose="05000000000000000000" pitchFamily="2" charset="2"/>
              <a:buChar char="Ø"/>
            </a:pPr>
            <a:r>
              <a:rPr lang="fr-CA" dirty="0">
                <a:hlinkClick r:id="rId4"/>
              </a:rPr>
              <a:t>http://</a:t>
            </a:r>
            <a:r>
              <a:rPr lang="fr-CA" dirty="0" smtClean="0">
                <a:hlinkClick r:id="rId4"/>
              </a:rPr>
              <a:t>www.independance-quebec.com/flq/octobre/autorites_version.html</a:t>
            </a:r>
            <a:endParaRPr lang="fr-CA" dirty="0" smtClean="0"/>
          </a:p>
          <a:p>
            <a:pPr>
              <a:buFont typeface="Wingdings" panose="05000000000000000000" pitchFamily="2" charset="2"/>
              <a:buChar char="Ø"/>
            </a:pPr>
            <a:r>
              <a:rPr lang="fr-CA" dirty="0" smtClean="0">
                <a:solidFill>
                  <a:schemeClr val="bg1"/>
                </a:solidFill>
                <a:hlinkClick r:id="rId5"/>
              </a:rPr>
              <a:t>https</a:t>
            </a:r>
            <a:r>
              <a:rPr lang="fr-CA" dirty="0">
                <a:solidFill>
                  <a:schemeClr val="bg1"/>
                </a:solidFill>
                <a:hlinkClick r:id="rId5"/>
              </a:rPr>
              <a:t>://fr.wikipedia.org/wiki/FLQ</a:t>
            </a:r>
            <a:endParaRPr lang="fr-CA" dirty="0">
              <a:solidFill>
                <a:schemeClr val="bg1"/>
              </a:solidFill>
            </a:endParaRPr>
          </a:p>
          <a:p>
            <a:pPr>
              <a:buFont typeface="Wingdings" panose="05000000000000000000" pitchFamily="2" charset="2"/>
              <a:buChar char="Ø"/>
            </a:pPr>
            <a:r>
              <a:rPr lang="fr-CA" dirty="0">
                <a:solidFill>
                  <a:schemeClr val="bg1"/>
                </a:solidFill>
                <a:hlinkClick r:id="rId6"/>
              </a:rPr>
              <a:t>https://</a:t>
            </a:r>
            <a:r>
              <a:rPr lang="fr-CA" dirty="0" smtClean="0">
                <a:solidFill>
                  <a:schemeClr val="bg1"/>
                </a:solidFill>
                <a:hlinkClick r:id="rId6"/>
              </a:rPr>
              <a:t>fr.wikipedia.org/wiki/Pierre_Valli%C3%A8res</a:t>
            </a:r>
            <a:endParaRPr lang="fr-CA" dirty="0" smtClean="0">
              <a:solidFill>
                <a:schemeClr val="bg1"/>
              </a:solidFill>
            </a:endParaRPr>
          </a:p>
          <a:p>
            <a:pPr>
              <a:buFont typeface="Wingdings" panose="05000000000000000000" pitchFamily="2" charset="2"/>
              <a:buChar char="Ø"/>
            </a:pPr>
            <a:r>
              <a:rPr lang="fr-CA" u="sng" dirty="0">
                <a:hlinkClick r:id="rId7"/>
              </a:rPr>
              <a:t>http://www.universalis-edu.com/encyclopedie/gaston-miron</a:t>
            </a:r>
            <a:r>
              <a:rPr lang="fr-CA" u="sng" dirty="0" smtClean="0">
                <a:hlinkClick r:id="rId7"/>
              </a:rPr>
              <a:t>/</a:t>
            </a:r>
            <a:endParaRPr lang="fr-CA" u="sng" dirty="0" smtClean="0"/>
          </a:p>
          <a:p>
            <a:pPr>
              <a:buFont typeface="Wingdings" panose="05000000000000000000" pitchFamily="2" charset="2"/>
              <a:buChar char="Ø"/>
            </a:pPr>
            <a:r>
              <a:rPr lang="en-CA" u="sng" dirty="0">
                <a:hlinkClick r:id="rId8"/>
              </a:rPr>
              <a:t>http://www.universalis-edu.com/encyclopedie/canada-histoire-et-politique/</a:t>
            </a:r>
            <a:endParaRPr lang="fr-CA" dirty="0"/>
          </a:p>
          <a:p>
            <a:pPr>
              <a:buFont typeface="Wingdings" panose="05000000000000000000" pitchFamily="2" charset="2"/>
              <a:buChar char="Ø"/>
            </a:pPr>
            <a:endParaRPr lang="fr-CA" dirty="0" smtClean="0">
              <a:solidFill>
                <a:schemeClr val="accent4">
                  <a:lumMod val="75000"/>
                </a:schemeClr>
              </a:solidFill>
            </a:endParaRPr>
          </a:p>
          <a:p>
            <a:pPr>
              <a:buFont typeface="Wingdings" panose="05000000000000000000" pitchFamily="2" charset="2"/>
              <a:buChar char="Ø"/>
            </a:pPr>
            <a:endParaRPr lang="fr-CA" dirty="0"/>
          </a:p>
        </p:txBody>
      </p:sp>
      <p:sp>
        <p:nvSpPr>
          <p:cNvPr id="4" name="Rectangle 3"/>
          <p:cNvSpPr/>
          <p:nvPr/>
        </p:nvSpPr>
        <p:spPr>
          <a:xfrm>
            <a:off x="665406" y="4921627"/>
            <a:ext cx="8684655" cy="584775"/>
          </a:xfrm>
          <a:prstGeom prst="rect">
            <a:avLst/>
          </a:prstGeom>
        </p:spPr>
        <p:txBody>
          <a:bodyPr wrap="square">
            <a:spAutoFit/>
          </a:bodyPr>
          <a:lstStyle/>
          <a:p>
            <a:pPr marL="285750" indent="-285750">
              <a:buFont typeface="Wingdings" panose="05000000000000000000" pitchFamily="2" charset="2"/>
              <a:buChar char="Ø"/>
            </a:pPr>
            <a:r>
              <a:rPr lang="fr-CA" sz="1600" dirty="0">
                <a:hlinkClick r:id="rId9"/>
              </a:rPr>
              <a:t>https://</a:t>
            </a:r>
            <a:r>
              <a:rPr lang="fr-CA" sz="1600" dirty="0" smtClean="0">
                <a:hlinkClick r:id="rId9"/>
              </a:rPr>
              <a:t>fr.wikipedia.org/wiki/P%C3%A8res_de_la_Conf%C3%A9d%C3%A9ration</a:t>
            </a:r>
            <a:endParaRPr lang="fr-CA" sz="1600" dirty="0" smtClean="0"/>
          </a:p>
          <a:p>
            <a:pPr marL="285750" indent="-285750">
              <a:buFont typeface="Wingdings" panose="05000000000000000000" pitchFamily="2" charset="2"/>
              <a:buChar char="Ø"/>
            </a:pPr>
            <a:r>
              <a:rPr lang="fr-CA" sz="1600" dirty="0">
                <a:hlinkClick r:id="rId10"/>
              </a:rPr>
              <a:t>https://</a:t>
            </a:r>
            <a:r>
              <a:rPr lang="fr-CA" sz="1600" dirty="0" smtClean="0">
                <a:hlinkClick r:id="rId10"/>
              </a:rPr>
              <a:t>fr.wiktionary.org/wiki/avec_des_si_on_mettrait_Paris_en_bouteille</a:t>
            </a:r>
            <a:r>
              <a:rPr lang="fr-CA" sz="1600" dirty="0" smtClean="0"/>
              <a:t> </a:t>
            </a:r>
            <a:endParaRPr lang="fr-CA" sz="1700" dirty="0" smtClean="0">
              <a:solidFill>
                <a:schemeClr val="bg1"/>
              </a:solidFill>
              <a:hlinkClick r:id="rId11"/>
            </a:endParaRPr>
          </a:p>
        </p:txBody>
      </p:sp>
      <p:sp>
        <p:nvSpPr>
          <p:cNvPr id="5" name="Rectangle 4"/>
          <p:cNvSpPr/>
          <p:nvPr/>
        </p:nvSpPr>
        <p:spPr>
          <a:xfrm>
            <a:off x="801751" y="1912126"/>
            <a:ext cx="3400290" cy="461665"/>
          </a:xfrm>
          <a:prstGeom prst="rect">
            <a:avLst/>
          </a:prstGeom>
        </p:spPr>
        <p:txBody>
          <a:bodyPr wrap="none">
            <a:spAutoFit/>
          </a:bodyPr>
          <a:lstStyle/>
          <a:p>
            <a:r>
              <a:rPr lang="fr-CA" sz="2400" dirty="0">
                <a:solidFill>
                  <a:schemeClr val="bg1"/>
                </a:solidFill>
              </a:rPr>
              <a:t> Veillé chez l’habitant</a:t>
            </a:r>
          </a:p>
        </p:txBody>
      </p:sp>
      <p:sp>
        <p:nvSpPr>
          <p:cNvPr id="6" name="Rectangle 5"/>
          <p:cNvSpPr/>
          <p:nvPr/>
        </p:nvSpPr>
        <p:spPr>
          <a:xfrm>
            <a:off x="801751" y="4356968"/>
            <a:ext cx="5016117" cy="461665"/>
          </a:xfrm>
          <a:prstGeom prst="rect">
            <a:avLst/>
          </a:prstGeom>
        </p:spPr>
        <p:txBody>
          <a:bodyPr wrap="none">
            <a:spAutoFit/>
          </a:bodyPr>
          <a:lstStyle/>
          <a:p>
            <a:r>
              <a:rPr lang="fr-CA" sz="2400" dirty="0">
                <a:solidFill>
                  <a:schemeClr val="bg1"/>
                </a:solidFill>
              </a:rPr>
              <a:t>Gode, le </a:t>
            </a:r>
            <a:r>
              <a:rPr lang="fr-CA" sz="2400" dirty="0" smtClean="0">
                <a:solidFill>
                  <a:schemeClr val="bg1"/>
                </a:solidFill>
              </a:rPr>
              <a:t>procès, printemps </a:t>
            </a:r>
            <a:r>
              <a:rPr lang="fr-CA" sz="2400" dirty="0">
                <a:solidFill>
                  <a:schemeClr val="bg1"/>
                </a:solidFill>
              </a:rPr>
              <a:t>1971</a:t>
            </a:r>
          </a:p>
        </p:txBody>
      </p:sp>
    </p:spTree>
    <p:extLst>
      <p:ext uri="{BB962C8B-B14F-4D97-AF65-F5344CB8AC3E}">
        <p14:creationId xmlns:p14="http://schemas.microsoft.com/office/powerpoint/2010/main" val="394274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smtClean="0"/>
              <a:t>p.142 (résumé)</a:t>
            </a:r>
            <a:endParaRPr lang="fr-FR" dirty="0" smtClean="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6" name="Rectangle 5"/>
          <p:cNvSpPr/>
          <p:nvPr/>
        </p:nvSpPr>
        <p:spPr>
          <a:xfrm>
            <a:off x="1981200" y="2184964"/>
            <a:ext cx="8193314" cy="4524315"/>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solidFill>
                  <a:schemeClr val="bg1"/>
                </a:solidFill>
                <a:cs typeface="Arial" panose="020B0604020202020204" pitchFamily="34" charset="0"/>
              </a:rPr>
              <a:t>Résumé</a:t>
            </a:r>
            <a:r>
              <a:rPr lang="fr-CA" sz="2400" dirty="0" smtClean="0">
                <a:solidFill>
                  <a:schemeClr val="bg1"/>
                </a:solidFill>
              </a:rPr>
              <a:t> : </a:t>
            </a:r>
            <a:r>
              <a:rPr lang="fr-CA" sz="2400" dirty="0" smtClean="0">
                <a:solidFill>
                  <a:schemeClr val="bg1"/>
                </a:solidFill>
                <a:cs typeface="Arial" panose="020B0604020202020204" pitchFamily="34" charset="0"/>
              </a:rPr>
              <a:t>Chevalier </a:t>
            </a:r>
            <a:r>
              <a:rPr lang="fr-CA" sz="2400" dirty="0" err="1">
                <a:solidFill>
                  <a:schemeClr val="bg1"/>
                </a:solidFill>
                <a:cs typeface="Arial" panose="020B0604020202020204" pitchFamily="34" charset="0"/>
              </a:rPr>
              <a:t>Branlequeue</a:t>
            </a:r>
            <a:r>
              <a:rPr lang="fr-CA" sz="2400" dirty="0">
                <a:solidFill>
                  <a:schemeClr val="bg1"/>
                </a:solidFill>
                <a:cs typeface="Arial" panose="020B0604020202020204" pitchFamily="34" charset="0"/>
              </a:rPr>
              <a:t> (ancien détenu de prison jeté par force à cause des lois sur les mesures de guerre le 16 octobre) reçoit un appel durant la nuit du maître </a:t>
            </a:r>
            <a:r>
              <a:rPr lang="fr-CA" sz="2400" dirty="0" err="1">
                <a:solidFill>
                  <a:schemeClr val="bg1"/>
                </a:solidFill>
                <a:cs typeface="Arial" panose="020B0604020202020204" pitchFamily="34" charset="0"/>
              </a:rPr>
              <a:t>Grosleau</a:t>
            </a:r>
            <a:r>
              <a:rPr lang="fr-CA" sz="2400" dirty="0">
                <a:solidFill>
                  <a:schemeClr val="bg1"/>
                </a:solidFill>
                <a:cs typeface="Arial" panose="020B0604020202020204" pitchFamily="34" charset="0"/>
              </a:rPr>
              <a:t> (procureur qui officiait pour la Couronne dans l’enquête de Lavoie). Il lui dit qu’il faudrait qu’il vienne à St-Marc-Sur-Richelieu (chalet de Marcel </a:t>
            </a:r>
            <a:r>
              <a:rPr lang="fr-CA" sz="2400" dirty="0" err="1">
                <a:solidFill>
                  <a:schemeClr val="bg1"/>
                </a:solidFill>
                <a:cs typeface="Arial" panose="020B0604020202020204" pitchFamily="34" charset="0"/>
              </a:rPr>
              <a:t>Duquet</a:t>
            </a:r>
            <a:r>
              <a:rPr lang="fr-CA" sz="2400" dirty="0">
                <a:solidFill>
                  <a:schemeClr val="bg1"/>
                </a:solidFill>
                <a:cs typeface="Arial" panose="020B0604020202020204" pitchFamily="34" charset="0"/>
              </a:rPr>
              <a:t>) où les hommes de la cellule Chevalier y sont cachés. Son nom est sorti pour être médiateur pour permettre à ces hommes de garder leurs dignités (FLQ). Le procureur lui paie le taxi pour y aller (voiture de </a:t>
            </a:r>
            <a:r>
              <a:rPr lang="fr-CA" sz="2400" dirty="0" smtClean="0">
                <a:solidFill>
                  <a:schemeClr val="bg1"/>
                </a:solidFill>
                <a:cs typeface="Arial" panose="020B0604020202020204" pitchFamily="34" charset="0"/>
              </a:rPr>
              <a:t>police.  </a:t>
            </a:r>
          </a:p>
          <a:p>
            <a:r>
              <a:rPr lang="fr-CA" sz="2400" dirty="0" smtClean="0">
                <a:solidFill>
                  <a:schemeClr val="bg1"/>
                </a:solidFill>
                <a:cs typeface="Arial" panose="020B0604020202020204" pitchFamily="34" charset="0"/>
              </a:rPr>
              <a:t>(Suite à la prochaine page …) </a:t>
            </a:r>
            <a:endParaRPr lang="fr-CA" sz="2400" dirty="0">
              <a:solidFill>
                <a:schemeClr val="bg1"/>
              </a:solidFill>
            </a:endParaRPr>
          </a:p>
        </p:txBody>
      </p:sp>
      <p:sp>
        <p:nvSpPr>
          <p:cNvPr id="5" name="Rectangle 4"/>
          <p:cNvSpPr/>
          <p:nvPr/>
        </p:nvSpPr>
        <p:spPr>
          <a:xfrm>
            <a:off x="1981200" y="1259334"/>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solidFill>
                  <a:schemeClr val="bg1"/>
                </a:solidFill>
                <a:cs typeface="Arial" panose="020B0604020202020204" pitchFamily="34" charset="0"/>
              </a:rPr>
              <a:t>Lieu : Maison de Chevalier </a:t>
            </a:r>
            <a:r>
              <a:rPr lang="fr-CA" sz="2400" dirty="0" err="1">
                <a:solidFill>
                  <a:schemeClr val="bg1"/>
                </a:solidFill>
                <a:cs typeface="Arial" panose="020B0604020202020204" pitchFamily="34" charset="0"/>
              </a:rPr>
              <a:t>Branlequeue</a:t>
            </a:r>
            <a:r>
              <a:rPr lang="fr-CA" sz="2400" dirty="0">
                <a:solidFill>
                  <a:schemeClr val="bg1"/>
                </a:solidFill>
                <a:cs typeface="Arial" panose="020B0604020202020204" pitchFamily="34" charset="0"/>
              </a:rPr>
              <a:t>, </a:t>
            </a:r>
            <a:endParaRPr lang="fr-CA" sz="2400" dirty="0" smtClean="0">
              <a:solidFill>
                <a:schemeClr val="bg1"/>
              </a:solidFill>
              <a:cs typeface="Arial" panose="020B0604020202020204" pitchFamily="34" charset="0"/>
            </a:endParaRPr>
          </a:p>
          <a:p>
            <a:r>
              <a:rPr lang="fr-CA" sz="2400" dirty="0" smtClean="0">
                <a:solidFill>
                  <a:schemeClr val="bg1"/>
                </a:solidFill>
                <a:cs typeface="Arial" panose="020B0604020202020204" pitchFamily="34" charset="0"/>
              </a:rPr>
              <a:t>Quand </a:t>
            </a:r>
            <a:r>
              <a:rPr lang="fr-CA" sz="2400" dirty="0">
                <a:solidFill>
                  <a:schemeClr val="bg1"/>
                </a:solidFill>
                <a:cs typeface="Arial" panose="020B0604020202020204" pitchFamily="34" charset="0"/>
              </a:rPr>
              <a:t>: 28 décembre 1970</a:t>
            </a:r>
          </a:p>
        </p:txBody>
      </p:sp>
    </p:spTree>
    <p:extLst>
      <p:ext uri="{BB962C8B-B14F-4D97-AF65-F5344CB8AC3E}">
        <p14:creationId xmlns:p14="http://schemas.microsoft.com/office/powerpoint/2010/main" val="65953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buNone/>
            </a:pPr>
            <a:r>
              <a:rPr lang="fr-FR" sz="2800" dirty="0" smtClean="0"/>
              <a:t>Suite (résumé)</a:t>
            </a:r>
            <a:endParaRPr lang="fr-FR" dirty="0" smtClean="0"/>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6" name="Rectangle 5"/>
          <p:cNvSpPr/>
          <p:nvPr/>
        </p:nvSpPr>
        <p:spPr>
          <a:xfrm>
            <a:off x="1981200" y="2631569"/>
            <a:ext cx="8193314" cy="3785652"/>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smtClean="0">
                <a:solidFill>
                  <a:schemeClr val="bg1"/>
                </a:solidFill>
                <a:cs typeface="Arial" panose="020B0604020202020204" pitchFamily="34" charset="0"/>
              </a:rPr>
              <a:t>Résumé(suite)</a:t>
            </a:r>
            <a:r>
              <a:rPr lang="fr-CA" sz="2400" dirty="0" smtClean="0">
                <a:solidFill>
                  <a:schemeClr val="bg1"/>
                </a:solidFill>
              </a:rPr>
              <a:t> : </a:t>
            </a:r>
            <a:r>
              <a:rPr lang="fr-CA" sz="2400" dirty="0" smtClean="0">
                <a:solidFill>
                  <a:schemeClr val="bg1"/>
                </a:solidFill>
                <a:cs typeface="Arial" panose="020B0604020202020204" pitchFamily="34" charset="0"/>
              </a:rPr>
              <a:t>La </a:t>
            </a:r>
            <a:r>
              <a:rPr lang="fr-CA" sz="2400" dirty="0">
                <a:solidFill>
                  <a:schemeClr val="bg1"/>
                </a:solidFill>
                <a:cs typeface="Arial" panose="020B0604020202020204" pitchFamily="34" charset="0"/>
              </a:rPr>
              <a:t>plupart des policiers et de la population veulent la mort des meurtriers. Le caporal raconte comment il a fait pour trouver les meurtriers dans le tunnel (compteur Hydro fonctionnait) et pendant cette petite partie il devient le narrateur. La présence de Chevalier est seulement là comme témoin que l’on ne leur a pas fait subir de sévices. Chevalier promit à Jean-Paul Lafleur de parler pour eux, n’importe quand, de la raison qui les a menés au meurtre de Paul Lavoie.</a:t>
            </a:r>
            <a:endParaRPr lang="fr-CA" sz="2400" dirty="0">
              <a:solidFill>
                <a:schemeClr val="bg1"/>
              </a:solidFill>
            </a:endParaRPr>
          </a:p>
        </p:txBody>
      </p:sp>
      <p:sp>
        <p:nvSpPr>
          <p:cNvPr id="5" name="Rectangle 4"/>
          <p:cNvSpPr/>
          <p:nvPr/>
        </p:nvSpPr>
        <p:spPr>
          <a:xfrm>
            <a:off x="1981200" y="1426761"/>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solidFill>
                  <a:schemeClr val="bg1"/>
                </a:solidFill>
                <a:cs typeface="Arial" panose="020B0604020202020204" pitchFamily="34" charset="0"/>
              </a:rPr>
              <a:t>Lieu : chalet de Marcel </a:t>
            </a:r>
            <a:r>
              <a:rPr lang="fr-CA" sz="2400" dirty="0" err="1">
                <a:solidFill>
                  <a:schemeClr val="bg1"/>
                </a:solidFill>
                <a:cs typeface="Arial" panose="020B0604020202020204" pitchFamily="34" charset="0"/>
              </a:rPr>
              <a:t>Duquet</a:t>
            </a:r>
            <a:r>
              <a:rPr lang="fr-CA" sz="2400" dirty="0">
                <a:solidFill>
                  <a:schemeClr val="bg1"/>
                </a:solidFill>
                <a:cs typeface="Arial" panose="020B0604020202020204" pitchFamily="34" charset="0"/>
              </a:rPr>
              <a:t> (St-Marc-Sur-Richelieu</a:t>
            </a:r>
            <a:r>
              <a:rPr lang="fr-CA" sz="2400" dirty="0" smtClean="0">
                <a:solidFill>
                  <a:schemeClr val="bg1"/>
                </a:solidFill>
                <a:cs typeface="Arial" panose="020B0604020202020204" pitchFamily="34" charset="0"/>
              </a:rPr>
              <a:t>)</a:t>
            </a:r>
          </a:p>
          <a:p>
            <a:r>
              <a:rPr lang="fr-CA" sz="2400" dirty="0" smtClean="0">
                <a:solidFill>
                  <a:schemeClr val="bg1"/>
                </a:solidFill>
                <a:cs typeface="Arial" panose="020B0604020202020204" pitchFamily="34" charset="0"/>
              </a:rPr>
              <a:t>Quand </a:t>
            </a:r>
            <a:r>
              <a:rPr lang="fr-CA" sz="2400" dirty="0">
                <a:solidFill>
                  <a:schemeClr val="bg1"/>
                </a:solidFill>
                <a:cs typeface="Arial" panose="020B0604020202020204" pitchFamily="34" charset="0"/>
              </a:rPr>
              <a:t>: 28 décembre 1970</a:t>
            </a:r>
          </a:p>
        </p:txBody>
      </p:sp>
    </p:spTree>
    <p:extLst>
      <p:ext uri="{BB962C8B-B14F-4D97-AF65-F5344CB8AC3E}">
        <p14:creationId xmlns:p14="http://schemas.microsoft.com/office/powerpoint/2010/main" val="791648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6" name="Rectangle 5"/>
          <p:cNvSpPr/>
          <p:nvPr/>
        </p:nvSpPr>
        <p:spPr>
          <a:xfrm>
            <a:off x="1981200" y="3832347"/>
            <a:ext cx="8193314" cy="280076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200" dirty="0" smtClean="0">
                <a:solidFill>
                  <a:schemeClr val="bg1"/>
                </a:solidFill>
              </a:rPr>
              <a:t>Dans ce chapitre, </a:t>
            </a:r>
            <a:r>
              <a:rPr lang="fr-CA" sz="2200" dirty="0">
                <a:solidFill>
                  <a:schemeClr val="bg1"/>
                </a:solidFill>
              </a:rPr>
              <a:t>il </a:t>
            </a:r>
            <a:r>
              <a:rPr lang="fr-CA" sz="2200" dirty="0" smtClean="0">
                <a:solidFill>
                  <a:schemeClr val="bg1"/>
                </a:solidFill>
              </a:rPr>
              <a:t>est aussi </a:t>
            </a:r>
            <a:r>
              <a:rPr lang="fr-CA" sz="2200" dirty="0">
                <a:solidFill>
                  <a:schemeClr val="bg1"/>
                </a:solidFill>
              </a:rPr>
              <a:t>question du Chevalier </a:t>
            </a:r>
            <a:r>
              <a:rPr lang="fr-CA" sz="2200" dirty="0" err="1">
                <a:solidFill>
                  <a:schemeClr val="bg1"/>
                </a:solidFill>
              </a:rPr>
              <a:t>Branlequeue</a:t>
            </a:r>
            <a:r>
              <a:rPr lang="fr-CA" sz="2200" dirty="0">
                <a:solidFill>
                  <a:schemeClr val="bg1"/>
                </a:solidFill>
              </a:rPr>
              <a:t> qui est appelé à venir négocier avec les frères Lafleur par rapport au choix d’un médiateur et il est le dernier témoin de cette période. En réalité, les policiers sont en route pour arrêter les frères Lafleur pendant que </a:t>
            </a:r>
            <a:r>
              <a:rPr lang="fr-CA" sz="2200" dirty="0" smtClean="0">
                <a:solidFill>
                  <a:schemeClr val="bg1"/>
                </a:solidFill>
              </a:rPr>
              <a:t>Laurent (Chevalier) </a:t>
            </a:r>
            <a:r>
              <a:rPr lang="fr-CA" sz="2200" dirty="0">
                <a:solidFill>
                  <a:schemeClr val="bg1"/>
                </a:solidFill>
              </a:rPr>
              <a:t>parle avec eux. À partir de se moment, </a:t>
            </a:r>
            <a:r>
              <a:rPr lang="fr-CA" sz="2200" dirty="0" err="1">
                <a:solidFill>
                  <a:schemeClr val="bg1"/>
                </a:solidFill>
              </a:rPr>
              <a:t>Branlequeue</a:t>
            </a:r>
            <a:r>
              <a:rPr lang="fr-CA" sz="2200" dirty="0">
                <a:solidFill>
                  <a:schemeClr val="bg1"/>
                </a:solidFill>
              </a:rPr>
              <a:t> peut faire l’histoire en dialoguant avec eux. Occasion qu’il ne rate pas.</a:t>
            </a:r>
            <a:endParaRPr lang="fr-CA" sz="2200" dirty="0"/>
          </a:p>
        </p:txBody>
      </p:sp>
      <p:sp>
        <p:nvSpPr>
          <p:cNvPr id="5" name="Rectangle 4"/>
          <p:cNvSpPr/>
          <p:nvPr/>
        </p:nvSpPr>
        <p:spPr>
          <a:xfrm>
            <a:off x="1981200" y="1293733"/>
            <a:ext cx="8193314" cy="2462213"/>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200" dirty="0">
                <a:solidFill>
                  <a:schemeClr val="bg1"/>
                </a:solidFill>
              </a:rPr>
              <a:t>Dans le chapitre « Veillée chez l’habitant », on fait référence au FLQ, soit le front de libération québécois. C’est un groupe clandestin de radicaux qui prône l’indépendance du Québec. Les principaux membres de la cellule rébellion sont les frères Lafleur </a:t>
            </a:r>
            <a:r>
              <a:rPr lang="fr-CA" sz="2200" dirty="0" smtClean="0">
                <a:solidFill>
                  <a:schemeClr val="bg1"/>
                </a:solidFill>
              </a:rPr>
              <a:t>qui, en réalité, sont </a:t>
            </a:r>
            <a:r>
              <a:rPr lang="fr-CA" sz="2200" dirty="0">
                <a:solidFill>
                  <a:schemeClr val="bg1"/>
                </a:solidFill>
              </a:rPr>
              <a:t>les dénommés: Hudon, Villeneuve et </a:t>
            </a:r>
            <a:r>
              <a:rPr lang="fr-CA" sz="2200" dirty="0" err="1">
                <a:solidFill>
                  <a:schemeClr val="bg1"/>
                </a:solidFill>
              </a:rPr>
              <a:t>Schoeters</a:t>
            </a:r>
            <a:r>
              <a:rPr lang="fr-CA" sz="2200" dirty="0">
                <a:solidFill>
                  <a:schemeClr val="bg1"/>
                </a:solidFill>
              </a:rPr>
              <a:t>, les fondateur du FLQ</a:t>
            </a:r>
            <a:r>
              <a:rPr lang="fr-CA" sz="2200" dirty="0" smtClean="0">
                <a:solidFill>
                  <a:schemeClr val="bg1"/>
                </a:solidFill>
              </a:rPr>
              <a:t>.</a:t>
            </a:r>
            <a:endParaRPr lang="fr-CA" sz="2200" dirty="0">
              <a:solidFill>
                <a:schemeClr val="bg1"/>
              </a:solidFill>
            </a:endParaRPr>
          </a:p>
        </p:txBody>
      </p:sp>
    </p:spTree>
    <p:extLst>
      <p:ext uri="{BB962C8B-B14F-4D97-AF65-F5344CB8AC3E}">
        <p14:creationId xmlns:p14="http://schemas.microsoft.com/office/powerpoint/2010/main" val="1607610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6" name="Rectangle 5"/>
          <p:cNvSpPr/>
          <p:nvPr/>
        </p:nvSpPr>
        <p:spPr>
          <a:xfrm>
            <a:off x="1981200" y="5497610"/>
            <a:ext cx="8193314" cy="1107996"/>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200" dirty="0">
                <a:solidFill>
                  <a:schemeClr val="bg1"/>
                </a:solidFill>
              </a:rPr>
              <a:t>Au final le grabuge que les frères Lafleur font fait référence aux radicaux qui voulait l’indépendance du Québec au lieu d’être libre</a:t>
            </a:r>
            <a:r>
              <a:rPr lang="fr-CA" sz="2200" dirty="0" smtClean="0">
                <a:solidFill>
                  <a:schemeClr val="bg1"/>
                </a:solidFill>
              </a:rPr>
              <a:t>.</a:t>
            </a:r>
            <a:endParaRPr lang="fr-CA" sz="2200" dirty="0">
              <a:solidFill>
                <a:schemeClr val="bg1"/>
              </a:solidFill>
            </a:endParaRPr>
          </a:p>
        </p:txBody>
      </p:sp>
      <p:sp>
        <p:nvSpPr>
          <p:cNvPr id="5" name="Rectangle 4"/>
          <p:cNvSpPr/>
          <p:nvPr/>
        </p:nvSpPr>
        <p:spPr>
          <a:xfrm>
            <a:off x="1981200" y="1302905"/>
            <a:ext cx="8193314" cy="3139321"/>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200" dirty="0">
                <a:solidFill>
                  <a:schemeClr val="bg1"/>
                </a:solidFill>
              </a:rPr>
              <a:t>P.151  Quand Leclerc mentionne le fait que les policiers qui donnaient des coup de crosses dans les </a:t>
            </a:r>
            <a:r>
              <a:rPr lang="fr-CA" sz="2200" dirty="0" smtClean="0">
                <a:solidFill>
                  <a:schemeClr val="bg1"/>
                </a:solidFill>
              </a:rPr>
              <a:t>côtés </a:t>
            </a:r>
            <a:r>
              <a:rPr lang="fr-CA" sz="2200" dirty="0">
                <a:solidFill>
                  <a:schemeClr val="bg1"/>
                </a:solidFill>
              </a:rPr>
              <a:t>comme étant pas la même affaire que lorsqu’ils sont entre québécois et que les angliches ne sont pas là, il fait référence à l’expression, « nègre blanc », utilisée dans le livre autobiographique de Pierre </a:t>
            </a:r>
            <a:r>
              <a:rPr lang="fr-CA" sz="2200" dirty="0" err="1">
                <a:solidFill>
                  <a:schemeClr val="bg1"/>
                </a:solidFill>
              </a:rPr>
              <a:t>Vallière</a:t>
            </a:r>
            <a:r>
              <a:rPr lang="fr-CA" sz="2200" dirty="0">
                <a:solidFill>
                  <a:schemeClr val="bg1"/>
                </a:solidFill>
              </a:rPr>
              <a:t> qui </a:t>
            </a:r>
            <a:r>
              <a:rPr lang="fr-CA" sz="2200" dirty="0" smtClean="0">
                <a:solidFill>
                  <a:schemeClr val="bg1"/>
                </a:solidFill>
              </a:rPr>
              <a:t>parle à </a:t>
            </a:r>
            <a:r>
              <a:rPr lang="fr-CA" sz="2200" dirty="0">
                <a:solidFill>
                  <a:schemeClr val="bg1"/>
                </a:solidFill>
              </a:rPr>
              <a:t>quel point les québécois étaient sous l’emprise des anglais. Ce livre a permis de libérer le Québec par l’opinion et la vérité qu’il dégage</a:t>
            </a:r>
            <a:r>
              <a:rPr lang="fr-CA" sz="2200" dirty="0" smtClean="0">
                <a:solidFill>
                  <a:schemeClr val="bg1"/>
                </a:solidFill>
              </a:rPr>
              <a:t>.</a:t>
            </a:r>
          </a:p>
        </p:txBody>
      </p:sp>
      <p:sp>
        <p:nvSpPr>
          <p:cNvPr id="9" name="Rectangle 8"/>
          <p:cNvSpPr/>
          <p:nvPr/>
        </p:nvSpPr>
        <p:spPr>
          <a:xfrm>
            <a:off x="1981200" y="4537934"/>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1600" dirty="0">
                <a:solidFill>
                  <a:schemeClr val="bg1"/>
                </a:solidFill>
                <a:hlinkClick r:id="rId2"/>
              </a:rPr>
              <a:t>https://fr.wikipedia.org/wiki/FLQ</a:t>
            </a:r>
            <a:endParaRPr lang="fr-CA" sz="1600" dirty="0">
              <a:solidFill>
                <a:schemeClr val="bg1"/>
              </a:solidFill>
            </a:endParaRPr>
          </a:p>
          <a:p>
            <a:r>
              <a:rPr lang="fr-CA" sz="1600" dirty="0">
                <a:solidFill>
                  <a:schemeClr val="bg1"/>
                </a:solidFill>
                <a:hlinkClick r:id="rId3"/>
              </a:rPr>
              <a:t>https://</a:t>
            </a:r>
            <a:r>
              <a:rPr lang="fr-CA" sz="1600" dirty="0" smtClean="0">
                <a:solidFill>
                  <a:schemeClr val="bg1"/>
                </a:solidFill>
                <a:hlinkClick r:id="rId3"/>
              </a:rPr>
              <a:t>fr.wikipedia.org/wiki/Pierre_Valli%C3%A8res</a:t>
            </a:r>
            <a:endParaRPr lang="fr-CA" sz="1600" dirty="0" smtClean="0">
              <a:solidFill>
                <a:schemeClr val="bg1"/>
              </a:solidFill>
            </a:endParaRPr>
          </a:p>
          <a:p>
            <a:r>
              <a:rPr lang="fr-CA" sz="1600" dirty="0">
                <a:solidFill>
                  <a:schemeClr val="accent4">
                    <a:lumMod val="75000"/>
                  </a:schemeClr>
                </a:solidFill>
                <a:hlinkClick r:id="rId4"/>
              </a:rPr>
              <a:t>https://</a:t>
            </a:r>
            <a:r>
              <a:rPr lang="fr-CA" sz="1600" dirty="0" smtClean="0">
                <a:solidFill>
                  <a:schemeClr val="accent4">
                    <a:lumMod val="75000"/>
                  </a:schemeClr>
                </a:solidFill>
                <a:hlinkClick r:id="rId4"/>
              </a:rPr>
              <a:t>fr.wikipedia.org/wiki/N%C3%A8gres_blancs_d%27Am%C3%A9rique</a:t>
            </a:r>
            <a:endParaRPr lang="fr-CA" sz="1600" dirty="0">
              <a:solidFill>
                <a:schemeClr val="accent4">
                  <a:lumMod val="75000"/>
                </a:schemeClr>
              </a:solidFill>
            </a:endParaRPr>
          </a:p>
        </p:txBody>
      </p:sp>
    </p:spTree>
    <p:extLst>
      <p:ext uri="{BB962C8B-B14F-4D97-AF65-F5344CB8AC3E}">
        <p14:creationId xmlns:p14="http://schemas.microsoft.com/office/powerpoint/2010/main" val="58390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5" name="Rectangle 4"/>
          <p:cNvSpPr/>
          <p:nvPr/>
        </p:nvSpPr>
        <p:spPr>
          <a:xfrm>
            <a:off x="1981200" y="1348871"/>
            <a:ext cx="8193314" cy="4154984"/>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t>P.145  Beaucoup pense que la crise d’octobre 1970 est un complot monté de toute pièce. On rapporterait que cette évènement est comparables au fameux 11 novembre Américain avec l’incident des tours jumelles. Beaucoup de théories se sont donc révélés. Puis est paru le livre d’un «</a:t>
            </a:r>
            <a:r>
              <a:rPr lang="fr-CA" sz="2400" dirty="0" err="1"/>
              <a:t>truthers</a:t>
            </a:r>
            <a:r>
              <a:rPr lang="fr-CA" sz="2400" dirty="0"/>
              <a:t>» du </a:t>
            </a:r>
            <a:r>
              <a:rPr lang="fr-CA" sz="2400" dirty="0" smtClean="0"/>
              <a:t>Québec </a:t>
            </a:r>
            <a:r>
              <a:rPr lang="fr-CA" sz="2400" dirty="0"/>
              <a:t>(Louis Hamelin) « La constellation du lynx» (2010). Ce livre écrase une bonne partie des théories avec l’énorme </a:t>
            </a:r>
            <a:r>
              <a:rPr lang="fr-CA" sz="2400" dirty="0" smtClean="0"/>
              <a:t>travail de recherche. Les fameuses théorie du complot à propos de la crise d’octobre sont donc globalement écarté.</a:t>
            </a:r>
            <a:endParaRPr lang="fr-CA" sz="2200" dirty="0">
              <a:solidFill>
                <a:schemeClr val="accent4">
                  <a:lumMod val="75000"/>
                </a:schemeClr>
              </a:solidFill>
            </a:endParaRPr>
          </a:p>
        </p:txBody>
      </p:sp>
      <p:sp>
        <p:nvSpPr>
          <p:cNvPr id="6" name="Rectangle 5"/>
          <p:cNvSpPr/>
          <p:nvPr/>
        </p:nvSpPr>
        <p:spPr>
          <a:xfrm>
            <a:off x="1981200" y="5742004"/>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dirty="0">
                <a:solidFill>
                  <a:schemeClr val="accent4">
                    <a:lumMod val="75000"/>
                  </a:schemeClr>
                </a:solidFill>
                <a:hlinkClick r:id="rId2"/>
              </a:rPr>
              <a:t>http://www.ledevoir.com/non-classe/297189/les-theories-du-complot-1</a:t>
            </a:r>
            <a:endParaRPr lang="fr-CA" sz="2400" dirty="0">
              <a:solidFill>
                <a:schemeClr val="accent4">
                  <a:lumMod val="75000"/>
                </a:schemeClr>
              </a:solidFill>
            </a:endParaRPr>
          </a:p>
        </p:txBody>
      </p:sp>
    </p:spTree>
    <p:extLst>
      <p:ext uri="{BB962C8B-B14F-4D97-AF65-F5344CB8AC3E}">
        <p14:creationId xmlns:p14="http://schemas.microsoft.com/office/powerpoint/2010/main" val="1076489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6" name="Rectangle 5"/>
          <p:cNvSpPr/>
          <p:nvPr/>
        </p:nvSpPr>
        <p:spPr>
          <a:xfrm>
            <a:off x="1981200" y="1271808"/>
            <a:ext cx="8193314" cy="1200329"/>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marL="342900" indent="-342900">
              <a:buFont typeface="Arial" panose="020B0604020202020204" pitchFamily="34" charset="0"/>
              <a:buChar char="•"/>
            </a:pPr>
            <a:r>
              <a:rPr lang="fr-CA" sz="2400" dirty="0">
                <a:latin typeface="Arial" panose="020B0604020202020204" pitchFamily="34" charset="0"/>
                <a:cs typeface="Arial" panose="020B0604020202020204" pitchFamily="34" charset="0"/>
              </a:rPr>
              <a:t>Jacques </a:t>
            </a:r>
            <a:r>
              <a:rPr lang="fr-CA" sz="2400" dirty="0" err="1">
                <a:latin typeface="Arial" panose="020B0604020202020204" pitchFamily="34" charset="0"/>
                <a:cs typeface="Arial" panose="020B0604020202020204" pitchFamily="34" charset="0"/>
              </a:rPr>
              <a:t>Ferron</a:t>
            </a:r>
            <a:r>
              <a:rPr lang="fr-CA" sz="2400" dirty="0">
                <a:latin typeface="Arial" panose="020B0604020202020204" pitchFamily="34" charset="0"/>
                <a:cs typeface="Arial" panose="020B0604020202020204" pitchFamily="34" charset="0"/>
              </a:rPr>
              <a:t> est un écrivain, médecin connu auprès des </a:t>
            </a:r>
            <a:r>
              <a:rPr lang="fr-CA" sz="2400" dirty="0" err="1">
                <a:latin typeface="Arial" panose="020B0604020202020204" pitchFamily="34" charset="0"/>
                <a:cs typeface="Arial" panose="020B0604020202020204" pitchFamily="34" charset="0"/>
              </a:rPr>
              <a:t>felquistes</a:t>
            </a:r>
            <a:r>
              <a:rPr lang="fr-CA" sz="2400" dirty="0">
                <a:latin typeface="Arial" panose="020B0604020202020204" pitchFamily="34" charset="0"/>
                <a:cs typeface="Arial" panose="020B0604020202020204" pitchFamily="34" charset="0"/>
              </a:rPr>
              <a:t> et ayant joué le rôle de négociateur dans la reddition des frères roses.</a:t>
            </a:r>
          </a:p>
        </p:txBody>
      </p:sp>
      <p:sp>
        <p:nvSpPr>
          <p:cNvPr id="7" name="Rectangle 6"/>
          <p:cNvSpPr/>
          <p:nvPr/>
        </p:nvSpPr>
        <p:spPr>
          <a:xfrm>
            <a:off x="1981200" y="2705435"/>
            <a:ext cx="8193314" cy="3785652"/>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marL="342900" indent="-342900">
              <a:buFont typeface="Arial" panose="020B0604020202020204" pitchFamily="34" charset="0"/>
              <a:buChar char="•"/>
            </a:pPr>
            <a:r>
              <a:rPr lang="fr-CA" sz="2400" dirty="0">
                <a:latin typeface="Arial" panose="020B0604020202020204" pitchFamily="34" charset="0"/>
                <a:cs typeface="Arial" panose="020B0604020202020204" pitchFamily="34" charset="0"/>
              </a:rPr>
              <a:t>Selon une entrevue accordé au Globe and mail, Jacques </a:t>
            </a:r>
            <a:r>
              <a:rPr lang="fr-CA" sz="2400" dirty="0" err="1">
                <a:latin typeface="Arial" panose="020B0604020202020204" pitchFamily="34" charset="0"/>
                <a:cs typeface="Arial" panose="020B0604020202020204" pitchFamily="34" charset="0"/>
              </a:rPr>
              <a:t>Frerron</a:t>
            </a:r>
            <a:r>
              <a:rPr lang="fr-CA" sz="2400" dirty="0">
                <a:latin typeface="Arial" panose="020B0604020202020204" pitchFamily="34" charset="0"/>
                <a:cs typeface="Arial" panose="020B0604020202020204" pitchFamily="34" charset="0"/>
              </a:rPr>
              <a:t> suggère que l’État aurait elle-même préparé d’avance son processus de </a:t>
            </a:r>
            <a:r>
              <a:rPr lang="fr-CA" sz="2400" dirty="0" err="1">
                <a:latin typeface="Arial" panose="020B0604020202020204" pitchFamily="34" charset="0"/>
                <a:cs typeface="Arial" panose="020B0604020202020204" pitchFamily="34" charset="0"/>
              </a:rPr>
              <a:t>terrorisation</a:t>
            </a:r>
            <a:r>
              <a:rPr lang="fr-CA" sz="2400" dirty="0">
                <a:latin typeface="Arial" panose="020B0604020202020204" pitchFamily="34" charset="0"/>
                <a:cs typeface="Arial" panose="020B0604020202020204" pitchFamily="34" charset="0"/>
              </a:rPr>
              <a:t> sociale pour bloquer la monter du Parti Québécois. En effet, 5 mois seulement avant les évènements de la crise d’octobre et 1 semaine après que le Parti Québécois ai gagné 23 % des votes populaire, le gouvernement fédérale aurait mis sur pied un comité afin d’étudier les dispositifs à mettre en place au cas où les mesures de guerres seraient adoptés.</a:t>
            </a:r>
          </a:p>
        </p:txBody>
      </p:sp>
    </p:spTree>
    <p:extLst>
      <p:ext uri="{BB962C8B-B14F-4D97-AF65-F5344CB8AC3E}">
        <p14:creationId xmlns:p14="http://schemas.microsoft.com/office/powerpoint/2010/main" val="1960182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5" name="Rectangle 4"/>
          <p:cNvSpPr/>
          <p:nvPr/>
        </p:nvSpPr>
        <p:spPr>
          <a:xfrm>
            <a:off x="1963057" y="3769006"/>
            <a:ext cx="8193314" cy="1200329"/>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marL="342900" indent="-342900">
              <a:buFont typeface="Arial" panose="020B0604020202020204" pitchFamily="34" charset="0"/>
              <a:buChar char="•"/>
            </a:pPr>
            <a:r>
              <a:rPr lang="fr-CA" sz="2400" dirty="0" smtClean="0">
                <a:latin typeface="Arial" panose="020B0604020202020204" pitchFamily="34" charset="0"/>
                <a:cs typeface="Arial" panose="020B0604020202020204" pitchFamily="34" charset="0"/>
              </a:rPr>
              <a:t>Bref</a:t>
            </a:r>
            <a:r>
              <a:rPr lang="fr-CA" sz="2400" dirty="0">
                <a:latin typeface="Arial" panose="020B0604020202020204" pitchFamily="34" charset="0"/>
                <a:cs typeface="Arial" panose="020B0604020202020204" pitchFamily="34" charset="0"/>
              </a:rPr>
              <a:t>, les </a:t>
            </a:r>
            <a:r>
              <a:rPr lang="fr-CA" sz="2400" dirty="0" err="1">
                <a:latin typeface="Arial" panose="020B0604020202020204" pitchFamily="34" charset="0"/>
                <a:cs typeface="Arial" panose="020B0604020202020204" pitchFamily="34" charset="0"/>
              </a:rPr>
              <a:t>felquistes</a:t>
            </a:r>
            <a:r>
              <a:rPr lang="fr-CA" sz="2400" dirty="0">
                <a:latin typeface="Arial" panose="020B0604020202020204" pitchFamily="34" charset="0"/>
                <a:cs typeface="Arial" panose="020B0604020202020204" pitchFamily="34" charset="0"/>
              </a:rPr>
              <a:t> auraient été manipulés à leurs insu au niveau de la conception et déroulement des actions terroristes.</a:t>
            </a:r>
          </a:p>
        </p:txBody>
      </p:sp>
      <p:sp>
        <p:nvSpPr>
          <p:cNvPr id="8" name="Rectangle 7"/>
          <p:cNvSpPr/>
          <p:nvPr/>
        </p:nvSpPr>
        <p:spPr>
          <a:xfrm>
            <a:off x="1963057" y="1421266"/>
            <a:ext cx="8193314" cy="1938992"/>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marL="342900" indent="-342900">
              <a:buFont typeface="Arial" panose="020B0604020202020204" pitchFamily="34" charset="0"/>
              <a:buChar char="•"/>
            </a:pPr>
            <a:r>
              <a:rPr lang="fr-CA" sz="2400" dirty="0">
                <a:latin typeface="Arial" panose="020B0604020202020204" pitchFamily="34" charset="0"/>
                <a:cs typeface="Arial" panose="020B0604020202020204" pitchFamily="34" charset="0"/>
              </a:rPr>
              <a:t>De plus, il tente à montrer que la CIA se serait vivement intéressé au mouvement séparatiste du Québec, au point d’utilisé le Québec comme territoire expérimentale afin d’étudier les conflits sociaux et terrorisme dans un pays industrialisé.</a:t>
            </a:r>
          </a:p>
        </p:txBody>
      </p:sp>
      <p:sp>
        <p:nvSpPr>
          <p:cNvPr id="9" name="Rectangle 8"/>
          <p:cNvSpPr/>
          <p:nvPr/>
        </p:nvSpPr>
        <p:spPr>
          <a:xfrm>
            <a:off x="1963057" y="5378083"/>
            <a:ext cx="8193314" cy="830997"/>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r>
              <a:rPr lang="fr-CA" sz="2400">
                <a:hlinkClick r:id="rId2"/>
              </a:rPr>
              <a:t>http://www.independance-quebec.com/flq/octobre/autorites_version.html</a:t>
            </a:r>
            <a:endParaRPr lang="fr-CA" sz="2400" dirty="0"/>
          </a:p>
        </p:txBody>
      </p:sp>
    </p:spTree>
    <p:extLst>
      <p:ext uri="{BB962C8B-B14F-4D97-AF65-F5344CB8AC3E}">
        <p14:creationId xmlns:p14="http://schemas.microsoft.com/office/powerpoint/2010/main" val="2067524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9714" y="274640"/>
            <a:ext cx="4151086" cy="874409"/>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CA" sz="2800" dirty="0"/>
              <a:t>Suite (référence)</a:t>
            </a:r>
          </a:p>
        </p:txBody>
      </p:sp>
      <p:sp>
        <p:nvSpPr>
          <p:cNvPr id="10" name="Titre 1"/>
          <p:cNvSpPr>
            <a:spLocks noGrp="1"/>
          </p:cNvSpPr>
          <p:nvPr>
            <p:ph type="title"/>
          </p:nvPr>
        </p:nvSpPr>
        <p:spPr>
          <a:xfrm>
            <a:off x="1981200" y="274639"/>
            <a:ext cx="4078514" cy="874410"/>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fr-FR" sz="2400" dirty="0" smtClean="0"/>
              <a:t>Veillée chez l’habitant</a:t>
            </a:r>
            <a:endParaRPr lang="fr-CA" sz="2400" dirty="0"/>
          </a:p>
        </p:txBody>
      </p:sp>
      <p:sp>
        <p:nvSpPr>
          <p:cNvPr id="8" name="Rectangle 7"/>
          <p:cNvSpPr/>
          <p:nvPr/>
        </p:nvSpPr>
        <p:spPr>
          <a:xfrm>
            <a:off x="1988815" y="2082242"/>
            <a:ext cx="8193314" cy="2677656"/>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lvl="0"/>
            <a:r>
              <a:rPr lang="fr-CA" sz="2400" b="1" u="sng" dirty="0"/>
              <a:t>Gaston Miron</a:t>
            </a:r>
            <a:r>
              <a:rPr lang="fr-CA" sz="2400" dirty="0"/>
              <a:t> : &lt;&lt; Il est emprisonné au moment de la grave crise d'octobre 1970, quand le Front de libération québécois passe à l'action violente.&gt;&gt; </a:t>
            </a:r>
          </a:p>
          <a:p>
            <a:r>
              <a:rPr lang="fr-CA" sz="2400" dirty="0"/>
              <a:t>Jean-Louis JOUBERT, « </a:t>
            </a:r>
            <a:r>
              <a:rPr lang="fr-CA" sz="2400" b="1" dirty="0"/>
              <a:t>MIRON </a:t>
            </a:r>
            <a:r>
              <a:rPr lang="fr-CA" sz="2400" cap="small" dirty="0"/>
              <a:t>GASTON </a:t>
            </a:r>
            <a:r>
              <a:rPr lang="fr-CA" sz="2400" dirty="0"/>
              <a:t>- - (1928-1996) », </a:t>
            </a:r>
            <a:r>
              <a:rPr lang="fr-CA" sz="2400" i="1" dirty="0" err="1"/>
              <a:t>Encyclopædia</a:t>
            </a:r>
            <a:r>
              <a:rPr lang="fr-CA" sz="2400" i="1" dirty="0"/>
              <a:t> </a:t>
            </a:r>
            <a:r>
              <a:rPr lang="fr-CA" sz="2400" i="1" dirty="0" err="1"/>
              <a:t>Universalis</a:t>
            </a:r>
            <a:r>
              <a:rPr lang="fr-CA" sz="2400" dirty="0"/>
              <a:t> [en ligne], consulté le19 octobre 2015. URL : </a:t>
            </a:r>
            <a:r>
              <a:rPr lang="fr-CA" sz="2400" u="sng" dirty="0">
                <a:hlinkClick r:id="rId2"/>
              </a:rPr>
              <a:t>http://www.universalis-edu.com/encyclopedie/gaston-miron/</a:t>
            </a:r>
            <a:endParaRPr lang="fr-CA" sz="2400" dirty="0"/>
          </a:p>
        </p:txBody>
      </p:sp>
    </p:spTree>
    <p:extLst>
      <p:ext uri="{BB962C8B-B14F-4D97-AF65-F5344CB8AC3E}">
        <p14:creationId xmlns:p14="http://schemas.microsoft.com/office/powerpoint/2010/main" val="2139964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2050</TotalTime>
  <Words>1338</Words>
  <Application>Microsoft Office PowerPoint</Application>
  <PresentationFormat>Grand écran</PresentationFormat>
  <Paragraphs>93</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Century Gothic</vt:lpstr>
      <vt:lpstr>Wingdings</vt:lpstr>
      <vt:lpstr>Wingdings 3</vt:lpstr>
      <vt:lpstr>Secteur</vt:lpstr>
      <vt:lpstr>Constellation du Lynx  Veillée chez l’habitant P.142  Gode, le procès,printemps 1971 p.214 </vt:lpstr>
      <vt:lpstr>Veillée chez l’habitant</vt:lpstr>
      <vt:lpstr>Veillée chez l’habitant</vt:lpstr>
      <vt:lpstr>Veillée chez l’habitant</vt:lpstr>
      <vt:lpstr>Veillée chez l’habitant</vt:lpstr>
      <vt:lpstr>Veillée chez l’habitant</vt:lpstr>
      <vt:lpstr>Veillée chez l’habitant</vt:lpstr>
      <vt:lpstr>Veillée chez l’habitant</vt:lpstr>
      <vt:lpstr>Veillée chez l’habitant</vt:lpstr>
      <vt:lpstr>Veillée chez l’habitant</vt:lpstr>
      <vt:lpstr>Veillée chez l’habitant</vt:lpstr>
      <vt:lpstr>Veillée chez l’habitant</vt:lpstr>
      <vt:lpstr>Gode, le procès,printemps 1971</vt:lpstr>
      <vt:lpstr>Gode, le procès,printemps 1971</vt:lpstr>
      <vt:lpstr>Gode, le procès,printemps 1971</vt:lpstr>
      <vt:lpstr>Gode, le procès,printemps 1971</vt:lpstr>
      <vt:lpstr>Gode, le procès,printemps 1971</vt:lpstr>
      <vt:lpstr>Gode, le procès,printemps 1971</vt:lpstr>
      <vt:lpstr>Référence</vt:lpstr>
    </vt:vector>
  </TitlesOfParts>
  <Company>Cegep St-Jerome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Veillée chez l’habitant</dc:title>
  <dc:creator>Utilisateur Windows</dc:creator>
  <cp:lastModifiedBy>corantin noll</cp:lastModifiedBy>
  <cp:revision>38</cp:revision>
  <dcterms:created xsi:type="dcterms:W3CDTF">2015-10-19T20:09:32Z</dcterms:created>
  <dcterms:modified xsi:type="dcterms:W3CDTF">2015-11-04T21:21:12Z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