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53D476-32D1-46EE-877B-4E117DC27B5C}">
  <a:tblStyle styleId="{5453D476-32D1-46EE-877B-4E117DC27B5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705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425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145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865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5585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305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025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745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Coefficients of  the standardized predictors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Make point the most two important predictors and the positive and negative effect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Support year and support year squared into one sentence:  show the different percentage change before and after turning point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2053 gaps in 2010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Using validation dataset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2053 gaps in 2010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Using validation dataset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/>
              <a:t>In order of the importance, gap length &gt;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Loglikelihood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Stepwise Table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Focus on one column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English language and sentence: gap length; fiscal year and # of concurrent projects ; explain the importance of the variables and its practical meaning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Eg: NIH becomes harder on providing funding in most recently years than before</a:t>
            </a:r>
          </a:p>
          <a:p>
            <a:pPr marL="457200" marR="0" lvl="0" indent="-228600" algn="l" rtl="0">
              <a:spcBef>
                <a:spcPts val="0"/>
              </a:spcBef>
              <a:buAutoNum type="arabicParenR"/>
            </a:pPr>
            <a:r>
              <a:rPr lang="en"/>
              <a:t>Just mention support year is complicated, mention later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Significant variables to be emphasized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635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graph: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NIH entry- threshold.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R01/R37 grants distributed.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maybe a gap (a cutoff of funds, temporarily or permanently).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Primary regression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Secondary and exploratory analysis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Application type: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1 = New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2 = Renewal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3 = Supplement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4 = extension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5 = non-competing continuation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6 = change of IC (new, training programs)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7 = change of grantee or training institution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8 = change of IC (non-competing continuation)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ct val="25000"/>
              <a:buFont typeface="Arial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7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9 = change of IC (competing continuation)</a:t>
            </a: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0" i="0" u="none" strike="noStrike" cap="none">
              <a:solidFill>
                <a:srgbClr val="49494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ct val="25000"/>
              <a:buFont typeface="Trebuchet MS"/>
              <a:buNone/>
            </a:pPr>
            <a:r>
              <a:rPr lang="en" sz="1000" b="0" i="0" u="none" strike="noStrike" cap="none">
                <a:solidFill>
                  <a:srgbClr val="494949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Research Grants:</a:t>
            </a:r>
          </a:p>
          <a:p>
            <a:pPr marL="0" marR="0" lvl="0" indent="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0" i="0" u="none" strike="noStrike" cap="none">
              <a:solidFill>
                <a:srgbClr val="494949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3111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Gaps and gap length for key concepts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Why those the predictors important: Gap Length; Concurrent Project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88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34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6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78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50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622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9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66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38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61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33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05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749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321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89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465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porter.nih.gov/reporter.cf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-5100" y="167625"/>
            <a:ext cx="9167100" cy="31769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264758" y="823600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Factors that Modulate the Biomedical Research Workforce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363000" y="2713800"/>
            <a:ext cx="8520599" cy="198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311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</a:rPr>
              <a:t> </a:t>
            </a:r>
            <a:r>
              <a:rPr lang="e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NIH Mentors: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Jake Basson, Lisa Hechtman, Anna Calcagno</a:t>
            </a:r>
          </a:p>
          <a:p>
            <a:pPr marL="274320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</a:p>
          <a:p>
            <a:pPr marL="274320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</a:t>
            </a: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Jingning Li, Xin Yuan</a:t>
            </a:r>
          </a:p>
          <a:p>
            <a:pPr marL="2286000" marR="0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Xinyi Wang, Yunning Zhu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-5025" y="-10275"/>
            <a:ext cx="9159300" cy="177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5" y="518800"/>
            <a:ext cx="841244" cy="5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6110625" y="1421875"/>
            <a:ext cx="2555400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Institutional Development Award (IDeA)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673375" y="2270150"/>
            <a:ext cx="3314098" cy="2091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1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“To ...enhance the competitiveness of investigators at institutions located in states in which the aggregate success rate for applications to NIH has historically been low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IDeA: 1/0 (IDeA State/ not IDeA State)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 descr="Screen Shot 2017-08-04 at 19.57.2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087325"/>
            <a:ext cx="5825785" cy="390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415875" y="1003700"/>
            <a:ext cx="31614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Carnegie Classification of Institutions of Higher Education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63175" y="1618925"/>
            <a:ext cx="3237900" cy="16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classification system describing research activity at an institution:</a:t>
            </a:r>
          </a:p>
          <a:p>
            <a:pPr marL="4572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Very high research activity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 research activity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Medical focus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50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73175" y="3391575"/>
            <a:ext cx="1380300" cy="3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415575" y="3672225"/>
            <a:ext cx="4895400" cy="7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50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funding year number that the project is on: 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project: support year 1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Ongoing project: support year 2, 3, etc. </a:t>
            </a:r>
          </a:p>
        </p:txBody>
      </p:sp>
      <p:pic>
        <p:nvPicPr>
          <p:cNvPr id="306" name="Shape 306" descr="Screen Shot 2017-08-08 at 18.12.3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7273" y="1163524"/>
            <a:ext cx="5262000" cy="1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0" y="4995925"/>
            <a:ext cx="9144000" cy="737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-5100" y="5069725"/>
            <a:ext cx="9144000" cy="73799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4960800" y="3391562"/>
            <a:ext cx="1380300" cy="3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95C"/>
              </a:buClr>
              <a:buFont typeface="Arial"/>
              <a:buNone/>
            </a:pPr>
            <a:r>
              <a:rPr lang="en" b="1">
                <a:solidFill>
                  <a:srgbClr val="00295C"/>
                </a:solidFill>
                <a:highlight>
                  <a:srgbClr val="FFFFFF"/>
                </a:highlight>
              </a:rPr>
              <a:t>Fiscal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0029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4950275" y="3846125"/>
            <a:ext cx="3570000" cy="7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Government funding year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11700" y="400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Model Construction </a:t>
            </a:r>
            <a:r>
              <a:rPr lang="en" i="1"/>
              <a:t> </a:t>
            </a:r>
            <a:r>
              <a:rPr lang="en" sz="1800" i="1"/>
              <a:t>- logistic regression</a:t>
            </a:r>
          </a:p>
        </p:txBody>
      </p:sp>
      <p:pic>
        <p:nvPicPr>
          <p:cNvPr id="317" name="Shape 317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471300" y="1854750"/>
            <a:ext cx="8520600" cy="29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Support Year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- </a:t>
            </a:r>
            <a:r>
              <a:rPr lang="en" sz="1500"/>
              <a:t>Y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ears the project has</a:t>
            </a:r>
            <a:r>
              <a:rPr lang="en" sz="1500"/>
              <a:t> lasted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 Length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1500" b="1"/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/>
              <a:t>M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onths the </a:t>
            </a:r>
            <a:r>
              <a:rPr lang="en" sz="1500"/>
              <a:t>project has been unfunded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Concurrent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Funding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500"/>
              <a:t>amount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total funding an investigator has 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/>
              <a:t>                                          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other p</a:t>
            </a:r>
            <a:r>
              <a:rPr lang="en" sz="1500"/>
              <a:t>rojects while the current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en" sz="1500"/>
              <a:t>is in a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Concurrent Project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The number of total concurrent projects a project</a:t>
            </a:r>
            <a:r>
              <a:rPr lang="en" sz="1500"/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during its gap.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IF is IDeA State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variable, </a:t>
            </a:r>
            <a:r>
              <a:rPr lang="en" sz="1500"/>
              <a:t>value 1 means 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500"/>
              <a:t>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research institute 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locate</a:t>
            </a:r>
            <a:r>
              <a:rPr lang="en" sz="1500"/>
              <a:t>d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an IDeA state</a:t>
            </a:r>
            <a:r>
              <a:rPr lang="en" sz="1500"/>
              <a:t>,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 mean</a:t>
            </a:r>
            <a:r>
              <a:rPr lang="en" sz="1500"/>
              <a:t>s otherwise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Carnegie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>
                <a:solidFill>
                  <a:srgbClr val="3D85C6"/>
                </a:solidFill>
              </a:rPr>
              <a:t>15</a:t>
            </a: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-  </a:t>
            </a:r>
            <a:r>
              <a:rPr lang="en" sz="1500"/>
              <a:t>Binary variable, value 1 means institute Carnegie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500"/>
              <a:t>                                             code equals to 15, 0 means otherwise.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  · </a:t>
            </a:r>
            <a:r>
              <a:rPr lang="en" sz="1500" b="1">
                <a:solidFill>
                  <a:srgbClr val="3D85C6"/>
                </a:solidFill>
              </a:rPr>
              <a:t>Fiscal Year                    </a:t>
            </a:r>
            <a:r>
              <a:rPr lang="en" sz="1500"/>
              <a:t>- A numeric value represents the fiscal year of project</a:t>
            </a:r>
            <a:r>
              <a:rPr lang="en" sz="160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71300" y="973550"/>
            <a:ext cx="8361000" cy="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Target</a:t>
            </a:r>
          </a:p>
          <a:p>
            <a:pPr lvl="0">
              <a:spcBef>
                <a:spcPts val="0"/>
              </a:spcBef>
              <a:buNone/>
            </a:pPr>
            <a:endParaRPr sz="1000" b="1"/>
          </a:p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</a:rPr>
              <a:t> · </a:t>
            </a:r>
            <a:r>
              <a:rPr lang="en" sz="1500" b="1">
                <a:solidFill>
                  <a:srgbClr val="3D85C6"/>
                </a:solidFill>
              </a:rPr>
              <a:t>Re-entry </a:t>
            </a:r>
            <a:r>
              <a:rPr lang="en" sz="1500"/>
              <a:t>                        - Binary variable. Value 1 means the project re-enter the funding pool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                                      and 0 means otherwise.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Construction </a:t>
            </a:r>
          </a:p>
        </p:txBody>
      </p:sp>
      <p:pic>
        <p:nvPicPr>
          <p:cNvPr id="327" name="Shape 327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3245325" y="1313925"/>
            <a:ext cx="18489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Shape 331"/>
          <p:cNvGraphicFramePr/>
          <p:nvPr/>
        </p:nvGraphicFramePr>
        <p:xfrm>
          <a:off x="695275" y="14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2240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Preliminary Predictors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Concurrent 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 of 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If is IDeA State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If </a:t>
                      </a:r>
                      <a:r>
                        <a:rPr lang="en" sz="1400" u="none" strike="noStrike" cap="none"/>
                        <a:t>Carnegie </a:t>
                      </a:r>
                      <a:r>
                        <a:rPr lang="en"/>
                        <a:t>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5067150" y="158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33976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Final</a:t>
                      </a: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 Predictors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(Support Year)</a:t>
                      </a:r>
                      <a:r>
                        <a:rPr lang="en" sz="1400" u="none" strike="noStrike" cap="none" baseline="30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# of 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3" name="Shape 333"/>
          <p:cNvSpPr/>
          <p:nvPr/>
        </p:nvSpPr>
        <p:spPr>
          <a:xfrm>
            <a:off x="3519825" y="1853625"/>
            <a:ext cx="995100" cy="29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012425" y="2300200"/>
            <a:ext cx="2034000" cy="20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b="1"/>
              <a:t>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Num.Concurrent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Funding.Concurrent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have </a:t>
            </a:r>
            <a:r>
              <a:rPr lang="en"/>
              <a:t>strong positive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  correlation: 0.92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SY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a quadratic,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rather than linear,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effect on Gap.Status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874250" y="1091525"/>
            <a:ext cx="7237800" cy="72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Re-Entry ~ Support Year + Support Year</a:t>
            </a:r>
            <a:r>
              <a:rPr lang="en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Gap Length + </a:t>
            </a:r>
            <a:r>
              <a:rPr lang="en"/>
              <a:t>Number of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Projects +</a:t>
            </a:r>
            <a:r>
              <a:rPr lang="en"/>
              <a:t> Fiscal Year</a:t>
            </a:r>
          </a:p>
        </p:txBody>
      </p:sp>
      <p:pic>
        <p:nvPicPr>
          <p:cNvPr id="341" name="Shape 341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056600" y="1744775"/>
            <a:ext cx="54339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0B5394"/>
                </a:solidFill>
              </a:rPr>
              <a:t>Coefficients of Standardized Predictors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2165975"/>
            <a:ext cx="7310634" cy="23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78125" y="1163300"/>
            <a:ext cx="8571000" cy="4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I</a:t>
            </a:r>
            <a:r>
              <a:rPr lang="en" sz="1800"/>
              <a:t>n order of the importance to probability of re-entry, controlling for other variables: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828950" y="1654475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· </a:t>
            </a:r>
            <a:r>
              <a:rPr lang="en"/>
              <a:t>One-unit increase in </a:t>
            </a:r>
            <a:r>
              <a:rPr lang="en" sz="1600" b="1">
                <a:solidFill>
                  <a:srgbClr val="3C78D8"/>
                </a:solidFill>
              </a:rPr>
              <a:t>Gap Length</a:t>
            </a:r>
            <a:r>
              <a:rPr lang="en"/>
              <a:t> will lead to </a:t>
            </a:r>
            <a:r>
              <a:rPr lang="en" sz="1600" b="1">
                <a:solidFill>
                  <a:srgbClr val="3C78D8"/>
                </a:solidFill>
              </a:rPr>
              <a:t>8.556% of decrease</a:t>
            </a:r>
            <a:r>
              <a:rPr lang="en"/>
              <a:t> in the relative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probability of re-entry within the next 12 months;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</a:t>
            </a:r>
            <a:r>
              <a:rPr lang="en" b="1" i="1"/>
              <a:t>Reason</a:t>
            </a:r>
            <a:r>
              <a:rPr lang="en" i="1"/>
              <a:t>: Longer gap means weaker projects that are more difficult to be funded again.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854550" y="2613350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·</a:t>
            </a:r>
            <a:r>
              <a:rPr lang="en"/>
              <a:t> One-unit increase in </a:t>
            </a:r>
            <a:r>
              <a:rPr lang="en" sz="1600" b="1">
                <a:solidFill>
                  <a:srgbClr val="3C78D8"/>
                </a:solidFill>
              </a:rPr>
              <a:t>Fiscal Year</a:t>
            </a:r>
            <a:r>
              <a:rPr lang="en" sz="1600"/>
              <a:t> </a:t>
            </a:r>
            <a:r>
              <a:rPr lang="en"/>
              <a:t> will lead to </a:t>
            </a:r>
            <a:r>
              <a:rPr lang="en" sz="1600" b="1">
                <a:solidFill>
                  <a:srgbClr val="3C78D8"/>
                </a:solidFill>
              </a:rPr>
              <a:t>3.422% of decrease</a:t>
            </a:r>
            <a:r>
              <a:rPr lang="en"/>
              <a:t> in the relative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probability of re-entry within the next 12 months;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  <a:r>
              <a:rPr lang="en" b="1" i="1"/>
              <a:t>Reason</a:t>
            </a:r>
            <a:r>
              <a:rPr lang="en" i="1"/>
              <a:t>: NIH are more strict to applicants in recent years than before.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854550" y="3545875"/>
            <a:ext cx="77397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/>
              <a:t>·</a:t>
            </a:r>
            <a:r>
              <a:rPr lang="en"/>
              <a:t> One-unit increase in </a:t>
            </a:r>
            <a:r>
              <a:rPr lang="en" sz="1600" b="1">
                <a:solidFill>
                  <a:srgbClr val="E69138"/>
                </a:solidFill>
              </a:rPr>
              <a:t>Number of Concurrent Project</a:t>
            </a:r>
            <a:r>
              <a:rPr lang="en"/>
              <a:t>  will lead to</a:t>
            </a:r>
            <a:r>
              <a:rPr lang="en" b="1">
                <a:solidFill>
                  <a:srgbClr val="E69138"/>
                </a:solidFill>
              </a:rPr>
              <a:t> </a:t>
            </a:r>
            <a:r>
              <a:rPr lang="en" sz="1600" b="1">
                <a:solidFill>
                  <a:srgbClr val="E69138"/>
                </a:solidFill>
              </a:rPr>
              <a:t>23.759% of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>
                <a:solidFill>
                  <a:srgbClr val="E69138"/>
                </a:solidFill>
              </a:rPr>
              <a:t>  increase</a:t>
            </a:r>
            <a:r>
              <a:rPr lang="en"/>
              <a:t> in the relative probability of re-entry within the next 12 months;</a:t>
            </a:r>
          </a:p>
          <a:p>
            <a:pPr lvl="0" indent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i="1">
                <a:solidFill>
                  <a:schemeClr val="dk1"/>
                </a:solidFill>
              </a:rPr>
              <a:t>Reason:</a:t>
            </a:r>
            <a:r>
              <a:rPr lang="en" i="1">
                <a:solidFill>
                  <a:schemeClr val="dk1"/>
                </a:solidFill>
              </a:rPr>
              <a:t> Investigators with other work going on have a financial buffer which could help</a:t>
            </a:r>
          </a:p>
          <a:p>
            <a:pPr lvl="0" indent="304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chemeClr val="dk1"/>
                </a:solidFill>
              </a:rPr>
              <a:t>               them keep running their lab while applying to renew the project that’s in a gap.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55" name="Shape 35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25" y="1093925"/>
            <a:ext cx="3857949" cy="385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4412775" y="1541425"/>
            <a:ext cx="4511400" cy="28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A closer look at the effect of Gap Length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 -</a:t>
            </a:r>
            <a:r>
              <a:rPr lang="en"/>
              <a:t> </a:t>
            </a:r>
            <a:r>
              <a:rPr lang="en" b="1">
                <a:solidFill>
                  <a:srgbClr val="1155CC"/>
                </a:solidFill>
              </a:rPr>
              <a:t>Blue points</a:t>
            </a:r>
            <a:r>
              <a:rPr lang="en">
                <a:solidFill>
                  <a:srgbClr val="1155CC"/>
                </a:solidFill>
              </a:rPr>
              <a:t>: projects that really returned after gap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  </a:t>
            </a:r>
            <a:r>
              <a:rPr lang="en" sz="1800">
                <a:solidFill>
                  <a:srgbClr val="434343"/>
                </a:solidFill>
              </a:rPr>
              <a:t>-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 b="1">
                <a:solidFill>
                  <a:srgbClr val="E69138"/>
                </a:solidFill>
              </a:rPr>
              <a:t>Yellow points</a:t>
            </a:r>
            <a:r>
              <a:rPr lang="en">
                <a:solidFill>
                  <a:srgbClr val="E69138"/>
                </a:solidFill>
              </a:rPr>
              <a:t>: projects that really didn’t come back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E6913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b="1"/>
              <a:t>X-lab</a:t>
            </a:r>
            <a:r>
              <a:rPr lang="en" b="1"/>
              <a:t>:</a:t>
            </a:r>
            <a:r>
              <a:rPr lang="en"/>
              <a:t> Gap length in number of months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/>
              <a:t>Y-lab</a:t>
            </a:r>
            <a:r>
              <a:rPr lang="en" b="1"/>
              <a:t>:</a:t>
            </a:r>
            <a:r>
              <a:rPr lang="en"/>
              <a:t> Re-entry probability model predicted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600"/>
              <a:t>we could conclude: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· For those projects that did re-enter after gap, our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model gave a higher estimate of re-entry probability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· Majority of returned projects have a gap length no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longer than 15 months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E6913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 </a:t>
            </a:r>
          </a:p>
        </p:txBody>
      </p:sp>
      <p:sp>
        <p:nvSpPr>
          <p:cNvPr id="364" name="Shape 364"/>
          <p:cNvSpPr/>
          <p:nvPr/>
        </p:nvSpPr>
        <p:spPr>
          <a:xfrm>
            <a:off x="2032325" y="4169100"/>
            <a:ext cx="175800" cy="17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3699425" y="3245100"/>
            <a:ext cx="81600" cy="73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Interpretation</a:t>
            </a:r>
          </a:p>
        </p:txBody>
      </p:sp>
      <p:pic>
        <p:nvPicPr>
          <p:cNvPr id="371" name="Shape 371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666750" y="1031875"/>
            <a:ext cx="7080300" cy="33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Support Year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SY , SY</a:t>
            </a:r>
            <a:r>
              <a:rPr lang="en" baseline="30000">
                <a:solidFill>
                  <a:schemeClr val="dk1"/>
                </a:solidFill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1377375" y="4195075"/>
            <a:ext cx="3152400" cy="33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Graph: effect of SY </a:t>
            </a:r>
            <a:r>
              <a:rPr lang="en" sz="1000" i="1"/>
              <a:t>on</a:t>
            </a:r>
            <a:r>
              <a:rPr lang="en" sz="1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i="1"/>
              <a:t>Relative re-entry probability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684600" y="1368984"/>
            <a:ext cx="3587700" cy="10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Year has a quadratic effect on the Odds of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Gap.status.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684600" y="2069225"/>
            <a:ext cx="4147800" cy="25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Turning point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- about </a:t>
            </a:r>
            <a:r>
              <a:rPr lang="en" sz="1500" b="1">
                <a:solidFill>
                  <a:srgbClr val="3D85C6"/>
                </a:solidFill>
              </a:rPr>
              <a:t>20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years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Before: positive effect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i="1"/>
              <a:t>R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easons:  </a:t>
            </a:r>
            <a:r>
              <a:rPr lang="en" i="1"/>
              <a:t>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i="1">
                <a:solidFill>
                  <a:schemeClr val="dk1"/>
                </a:solidFill>
              </a:rPr>
              <a:t>Unsuccessful projects will end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                        earlier, while more successful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                        projects (longer ones) are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                        more likely to be funded again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After: </a:t>
            </a:r>
            <a:r>
              <a:rPr lang="en">
                <a:solidFill>
                  <a:srgbClr val="3D85C6"/>
                </a:solidFill>
              </a:rPr>
              <a:t>negative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effect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i="1"/>
              <a:t>R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easons:   </a:t>
            </a:r>
            <a:r>
              <a:rPr lang="en" i="1"/>
              <a:t>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i="1">
                <a:solidFill>
                  <a:schemeClr val="dk1"/>
                </a:solidFill>
              </a:rPr>
              <a:t>Researcher’s 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                           - New research topics identified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i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811325" y="1469575"/>
            <a:ext cx="3520800" cy="27255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1517575"/>
            <a:ext cx="3221345" cy="267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Shape 380"/>
          <p:cNvCxnSpPr/>
          <p:nvPr/>
        </p:nvCxnSpPr>
        <p:spPr>
          <a:xfrm>
            <a:off x="1816800" y="3068925"/>
            <a:ext cx="1964100" cy="123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81" name="Shape 381"/>
          <p:cNvCxnSpPr/>
          <p:nvPr/>
        </p:nvCxnSpPr>
        <p:spPr>
          <a:xfrm>
            <a:off x="3756350" y="3081200"/>
            <a:ext cx="0" cy="2211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82" name="Shape 382"/>
          <p:cNvSpPr txBox="1"/>
          <p:nvPr/>
        </p:nvSpPr>
        <p:spPr>
          <a:xfrm>
            <a:off x="3149000" y="2771625"/>
            <a:ext cx="909900" cy="22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36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Validation - 2010 Dataset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4390175" y="2179500"/>
            <a:ext cx="4449275" cy="1698900"/>
            <a:chOff x="4466375" y="2865300"/>
            <a:chExt cx="4449275" cy="1698900"/>
          </a:xfrm>
        </p:grpSpPr>
        <p:grpSp>
          <p:nvGrpSpPr>
            <p:cNvPr id="389" name="Shape 389"/>
            <p:cNvGrpSpPr/>
            <p:nvPr/>
          </p:nvGrpSpPr>
          <p:grpSpPr>
            <a:xfrm>
              <a:off x="4466375" y="2865300"/>
              <a:ext cx="4449275" cy="1698900"/>
              <a:chOff x="4466375" y="2865300"/>
              <a:chExt cx="4449275" cy="1698900"/>
            </a:xfrm>
          </p:grpSpPr>
          <p:sp>
            <p:nvSpPr>
              <p:cNvPr id="390" name="Shape 390"/>
              <p:cNvSpPr txBox="1"/>
              <p:nvPr/>
            </p:nvSpPr>
            <p:spPr>
              <a:xfrm>
                <a:off x="4634350" y="2865300"/>
                <a:ext cx="4281300" cy="169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b="1">
                    <a:solidFill>
                      <a:schemeClr val="dk1"/>
                    </a:solidFill>
                  </a:rPr>
                  <a:t>Value of Naive Points</a:t>
                </a:r>
                <a:r>
                  <a:rPr lang="en">
                    <a:solidFill>
                      <a:schemeClr val="dk1"/>
                    </a:solidFill>
                  </a:rPr>
                  <a:t> = </a:t>
                </a:r>
                <a:r>
                  <a:rPr lang="en">
                    <a:solidFill>
                      <a:srgbClr val="3D85C6"/>
                    </a:solidFill>
                  </a:rPr>
                  <a:t>Real Returning Fraction in 1998-2006</a:t>
                </a:r>
                <a:r>
                  <a:rPr lang="en">
                    <a:solidFill>
                      <a:schemeClr val="dk1"/>
                    </a:solidFill>
                  </a:rPr>
                  <a:t> * Number of Records in 2010 Dataset 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b="1"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b="1"/>
                  <a:t>Value of Modeled Points</a:t>
                </a:r>
                <a:r>
                  <a:rPr lang="en"/>
                  <a:t> = </a:t>
                </a:r>
                <a:r>
                  <a:rPr lang="en">
                    <a:solidFill>
                      <a:srgbClr val="3D85C6"/>
                    </a:solidFill>
                  </a:rPr>
                  <a:t>Predicted Returning Fraction in 2010</a:t>
                </a:r>
                <a:r>
                  <a:rPr lang="en"/>
                  <a:t> * Number of Records in 2010 Dataset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 </a:t>
                </a:r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4466375" y="3002475"/>
                <a:ext cx="117000" cy="101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92" name="Shape 392"/>
            <p:cNvSpPr/>
            <p:nvPr/>
          </p:nvSpPr>
          <p:spPr>
            <a:xfrm>
              <a:off x="4466375" y="3872575"/>
              <a:ext cx="117000" cy="1170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141551" y="1122251"/>
            <a:ext cx="4106618" cy="3813388"/>
            <a:chOff x="-1263650" y="1068549"/>
            <a:chExt cx="3944499" cy="3649525"/>
          </a:xfrm>
        </p:grpSpPr>
        <p:pic>
          <p:nvPicPr>
            <p:cNvPr id="394" name="Shape 394" descr="validation.pl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263650" y="1068549"/>
              <a:ext cx="3944499" cy="364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Shape 395"/>
            <p:cNvSpPr txBox="1"/>
            <p:nvPr/>
          </p:nvSpPr>
          <p:spPr>
            <a:xfrm rot="-489">
              <a:off x="303308" y="3192005"/>
              <a:ext cx="21111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1">
                  <a:solidFill>
                    <a:srgbClr val="222222"/>
                  </a:solidFill>
                </a:rPr>
                <a:t>Best-Estimation Line (slope = 1)</a:t>
              </a:r>
            </a:p>
          </p:txBody>
        </p:sp>
      </p:grpSp>
      <p:cxnSp>
        <p:nvCxnSpPr>
          <p:cNvPr id="396" name="Shape 396"/>
          <p:cNvCxnSpPr/>
          <p:nvPr/>
        </p:nvCxnSpPr>
        <p:spPr>
          <a:xfrm>
            <a:off x="2615350" y="2988950"/>
            <a:ext cx="99600" cy="4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97" name="Shape 39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Validation - 2010 Dataset</a:t>
            </a:r>
          </a:p>
        </p:txBody>
      </p:sp>
      <p:grpSp>
        <p:nvGrpSpPr>
          <p:cNvPr id="403" name="Shape 403"/>
          <p:cNvGrpSpPr/>
          <p:nvPr/>
        </p:nvGrpSpPr>
        <p:grpSpPr>
          <a:xfrm>
            <a:off x="174376" y="1144739"/>
            <a:ext cx="4106618" cy="3813388"/>
            <a:chOff x="-1263650" y="1068549"/>
            <a:chExt cx="3944499" cy="3649525"/>
          </a:xfrm>
        </p:grpSpPr>
        <p:pic>
          <p:nvPicPr>
            <p:cNvPr id="404" name="Shape 404" descr="validation.pl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263650" y="1068549"/>
              <a:ext cx="3944499" cy="364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Shape 405"/>
            <p:cNvSpPr txBox="1"/>
            <p:nvPr/>
          </p:nvSpPr>
          <p:spPr>
            <a:xfrm rot="-489">
              <a:off x="303308" y="3192005"/>
              <a:ext cx="21111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1">
                  <a:solidFill>
                    <a:srgbClr val="222222"/>
                  </a:solidFill>
                </a:rPr>
                <a:t>Best-Estimation Line (slope = 1)</a:t>
              </a:r>
            </a:p>
          </p:txBody>
        </p:sp>
      </p:grpSp>
      <p:cxnSp>
        <p:nvCxnSpPr>
          <p:cNvPr id="406" name="Shape 406"/>
          <p:cNvCxnSpPr/>
          <p:nvPr/>
        </p:nvCxnSpPr>
        <p:spPr>
          <a:xfrm>
            <a:off x="2615350" y="2988950"/>
            <a:ext cx="99600" cy="46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07" name="Shape 407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4549837" y="2179500"/>
            <a:ext cx="4006800" cy="15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D85C6"/>
                </a:solidFill>
              </a:rPr>
              <a:t>Large Distances</a:t>
            </a:r>
            <a:r>
              <a:rPr lang="en" sz="1600">
                <a:solidFill>
                  <a:srgbClr val="222222"/>
                </a:solidFill>
              </a:rPr>
              <a:t> between Modeled Points and Naive Points 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3D85C6"/>
                </a:solidFill>
              </a:rPr>
              <a:t>Modeled-points</a:t>
            </a:r>
            <a:r>
              <a:rPr lang="en" sz="1600">
                <a:solidFill>
                  <a:srgbClr val="222222"/>
                </a:solidFill>
              </a:rPr>
              <a:t> are scattering around the Best-Estimation 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03025" y="476175"/>
            <a:ext cx="3462600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pic>
        <p:nvPicPr>
          <p:cNvPr id="110" name="Shape 11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378203" y="1225153"/>
            <a:ext cx="3338912" cy="3484650"/>
            <a:chOff x="764775" y="1393850"/>
            <a:chExt cx="3319658" cy="3436200"/>
          </a:xfrm>
        </p:grpSpPr>
        <p:sp>
          <p:nvSpPr>
            <p:cNvPr id="114" name="Shape 114"/>
            <p:cNvSpPr/>
            <p:nvPr/>
          </p:nvSpPr>
          <p:spPr>
            <a:xfrm>
              <a:off x="1573275" y="3052500"/>
              <a:ext cx="1324200" cy="1268400"/>
            </a:xfrm>
            <a:prstGeom prst="ellipse">
              <a:avLst/>
            </a:prstGeom>
            <a:solidFill>
              <a:srgbClr val="0B5394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NIGMS: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R01/R37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2625" y="1989900"/>
              <a:ext cx="927000" cy="919500"/>
            </a:xfrm>
            <a:prstGeom prst="ellipse">
              <a:avLst/>
            </a:prstGeom>
            <a:solidFill>
              <a:srgbClr val="0B5394"/>
            </a:solidFill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Gap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2315750" y="2452150"/>
              <a:ext cx="485700" cy="4953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10800000">
              <a:off x="2897469" y="2947457"/>
              <a:ext cx="485700" cy="4857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71375" y="3568400"/>
              <a:ext cx="780600" cy="4041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153225" y="1393850"/>
              <a:ext cx="325800" cy="5580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3157433" y="3292251"/>
              <a:ext cx="927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Renew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715975" y="1547750"/>
              <a:ext cx="609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Exit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764775" y="3269175"/>
              <a:ext cx="711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Entry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64775" y="4425950"/>
              <a:ext cx="25542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0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Graph: NIGMS R01/R37 grantees’ flow.</a:t>
              </a:r>
            </a:p>
          </p:txBody>
        </p:sp>
      </p:grpSp>
      <p:sp>
        <p:nvSpPr>
          <p:cNvPr id="124" name="Shape 124"/>
          <p:cNvSpPr txBox="1"/>
          <p:nvPr/>
        </p:nvSpPr>
        <p:spPr>
          <a:xfrm>
            <a:off x="3873975" y="727250"/>
            <a:ext cx="52650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889425" y="1072750"/>
            <a:ext cx="5590200" cy="54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D85C6"/>
                </a:solidFill>
              </a:rPr>
              <a:t>NIGMS</a:t>
            </a:r>
            <a:r>
              <a:rPr lang="en">
                <a:solidFill>
                  <a:srgbClr val="000000"/>
                </a:solidFill>
              </a:rPr>
              <a:t> -The National Institution of General Medical Sciences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89425" y="1467175"/>
            <a:ext cx="30000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>
                <a:solidFill>
                  <a:srgbClr val="000000"/>
                </a:solidFill>
              </a:rPr>
              <a:t>Background and Goals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754275" y="1918550"/>
            <a:ext cx="5265000" cy="29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funded is never easy for members of the biomedical research workforce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NIH has found that when researchers experience time without funding, the longer researchers </a:t>
            </a:r>
            <a:r>
              <a:rPr lang="en"/>
              <a:t>stay unfunded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less likely they are to return to the NIH workforce pool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digging deeper into NIH grants records, we aim to find key factors to better explain and predict when investigators lose or gain funding</a:t>
            </a:r>
          </a:p>
          <a:p>
            <a:pPr marL="457200" marR="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findings will help NIGMS efficiently allocate biomedical funds for long-term planning purposes as well as identify better ways to preserve and support researchers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&amp; Recommendations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540300" y="1038500"/>
            <a:ext cx="7858200" cy="265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 Length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b="1">
                <a:solidFill>
                  <a:srgbClr val="3D85C6"/>
                </a:solidFill>
              </a:rPr>
              <a:t>Support Year</a:t>
            </a:r>
            <a:r>
              <a:rPr lang="en" sz="1400">
                <a:solidFill>
                  <a:srgbClr val="262626"/>
                </a:solidFill>
              </a:rPr>
              <a:t>,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Number of Concurrent Projects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b="1">
                <a:solidFill>
                  <a:srgbClr val="3D85C6"/>
                </a:solidFill>
              </a:rPr>
              <a:t>Fiscal Year 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are key factors, which significantly predict the likelihood that a project will be funded again.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Larger 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Gap Length is, the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harder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it would be for NIH to sustain projects that have had gaps 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relationship between Support Year and re-entry probability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depends on the number of Support Years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Up until about support year </a:t>
            </a:r>
            <a:r>
              <a:rPr lang="en" sz="1400">
                <a:solidFill>
                  <a:srgbClr val="3D85C6"/>
                </a:solidFill>
              </a:rPr>
              <a:t>20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the relationship is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; otherwise</a:t>
            </a:r>
            <a:r>
              <a:rPr lang="en" sz="1400">
                <a:solidFill>
                  <a:srgbClr val="262626"/>
                </a:solidFill>
              </a:rPr>
              <a:t>, it’s negative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>
                <a:solidFill>
                  <a:srgbClr val="3C78D8"/>
                </a:solidFill>
              </a:rPr>
              <a:t>larger</a:t>
            </a:r>
            <a:r>
              <a:rPr lang="en" sz="1400">
                <a:solidFill>
                  <a:srgbClr val="222222"/>
                </a:solidFill>
              </a:rPr>
              <a:t> the number of Fiscal Year is, the</a:t>
            </a:r>
            <a:r>
              <a:rPr lang="en" sz="1400">
                <a:solidFill>
                  <a:srgbClr val="3C78D8"/>
                </a:solidFill>
              </a:rPr>
              <a:t> less</a:t>
            </a:r>
            <a:r>
              <a:rPr lang="en" sz="1400">
                <a:solidFill>
                  <a:srgbClr val="222222"/>
                </a:solidFill>
              </a:rPr>
              <a:t> probability that a project would re-enter the funding pool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The </a:t>
            </a:r>
            <a:r>
              <a:rPr lang="en" sz="1400">
                <a:solidFill>
                  <a:srgbClr val="3D85C6"/>
                </a:solidFill>
              </a:rPr>
              <a:t>More </a:t>
            </a:r>
            <a:r>
              <a:rPr lang="en" sz="1400">
                <a:solidFill>
                  <a:srgbClr val="262626"/>
                </a:solidFill>
              </a:rPr>
              <a:t>Concurrent Projects there are, the </a:t>
            </a:r>
            <a:r>
              <a:rPr lang="en" sz="1400">
                <a:solidFill>
                  <a:srgbClr val="3D85C6"/>
                </a:solidFill>
              </a:rPr>
              <a:t>higher </a:t>
            </a:r>
            <a:r>
              <a:rPr lang="en" sz="1400">
                <a:solidFill>
                  <a:srgbClr val="262626"/>
                </a:solidFill>
              </a:rPr>
              <a:t>probability there would be for projects that have had gaps to get re-funded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pic>
        <p:nvPicPr>
          <p:cNvPr id="415" name="Shape 41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10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266700" y="3668000"/>
            <a:ext cx="8458200" cy="14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Using these predictors...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NIH can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detect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which investigators may be at higher risk of losing funding for their projects</a:t>
            </a:r>
            <a:r>
              <a:rPr lang="en">
                <a:solidFill>
                  <a:srgbClr val="262626"/>
                </a:solidFill>
              </a:rPr>
              <a:t> as well as </a:t>
            </a:r>
            <a:r>
              <a:rPr lang="en" sz="1400" b="0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design interventions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to keep investigators funded, for example, providing supporting funds during gaps.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4604675" y="2987325"/>
            <a:ext cx="3676500" cy="1623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Tagging “High-Risk Group”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with more private data about investigators to better classify them. Features such as gender, race, age...</a:t>
            </a:r>
          </a:p>
        </p:txBody>
      </p:sp>
      <p:pic>
        <p:nvPicPr>
          <p:cNvPr id="425" name="Shape 425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829800" y="2979325"/>
            <a:ext cx="3557998" cy="16238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Providing insights for generating new predictors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with complementary data</a:t>
            </a:r>
            <a:r>
              <a:rPr lang="en" sz="1600">
                <a:solidFill>
                  <a:srgbClr val="262626"/>
                </a:solidFill>
              </a:rPr>
              <a:t> that only NIH have access to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e.g. </a:t>
            </a:r>
            <a:r>
              <a:rPr lang="en" sz="1600">
                <a:solidFill>
                  <a:srgbClr val="262626"/>
                </a:solidFill>
              </a:rPr>
              <a:t>trial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600">
                <a:solidFill>
                  <a:srgbClr val="262626"/>
                </a:solidFill>
              </a:rPr>
              <a:t>and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-fail funding application data.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4604675" y="1152475"/>
            <a:ext cx="3676500" cy="162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Identifying a reasonable time range for inspection. 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Of those projects that successfully get funded, how many may drop off in different periods of time and how far to look forward.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829800" y="1148475"/>
            <a:ext cx="3557998" cy="162389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Estimating application volume in the future, </a:t>
            </a:r>
            <a:r>
              <a:rPr lang="en" sz="1600" i="0" u="none" strike="noStrike" cap="none">
                <a:solidFill>
                  <a:srgbClr val="262626"/>
                </a:solidFill>
              </a:rPr>
              <a:t>based on current funded projects</a:t>
            </a:r>
            <a:r>
              <a:rPr lang="en"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and the percentage of the all those expired projects that returned historically.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-16650" y="2818125"/>
            <a:ext cx="9167100" cy="478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-4700" y="1913850"/>
            <a:ext cx="9167100" cy="478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-4700" y="2449025"/>
            <a:ext cx="9167100" cy="321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318558" y="154032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</a:t>
            </a:r>
            <a:r>
              <a:rPr lang="en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pic>
        <p:nvPicPr>
          <p:cNvPr id="439" name="Shape 439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25"/>
            <a:ext cx="841244" cy="5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Shape 44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 descr="Screen Shot 2017-08-04 at 20.24.5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698" y="1331250"/>
            <a:ext cx="5969575" cy="323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6347675" y="2283125"/>
            <a:ext cx="2834999" cy="8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NIGMS_R01_R37_93_08 : 58822 x 47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456" name="Shape 456" descr="Screen Shot 2017-08-04 at 20.29.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750" y="1210575"/>
            <a:ext cx="5969574" cy="32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6309000" y="2233125"/>
            <a:ext cx="2834999" cy="89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Metadata: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IGMS_R01_R37_09_15 : 19843 x 47</a:t>
            </a:r>
          </a:p>
        </p:txBody>
      </p:sp>
      <p:pic>
        <p:nvPicPr>
          <p:cNvPr id="458" name="Shape 458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0" y="4995925"/>
            <a:ext cx="9144000" cy="73799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-5100" y="5069725"/>
            <a:ext cx="9144000" cy="73799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Construction</a:t>
            </a:r>
          </a:p>
        </p:txBody>
      </p:sp>
      <p:pic>
        <p:nvPicPr>
          <p:cNvPr id="466" name="Shape 46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666750" y="1108075"/>
            <a:ext cx="6941400" cy="4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/>
              <a:t>Model Selection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" sz="18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Multilevel Logistic </a:t>
            </a:r>
            <a:r>
              <a:rPr lang="en" sz="1800" b="1">
                <a:solidFill>
                  <a:srgbClr val="3D85C6"/>
                </a:solidFill>
              </a:rPr>
              <a:t>Model</a:t>
            </a:r>
            <a:r>
              <a:rPr lang="en" sz="1600" b="1">
                <a:solidFill>
                  <a:srgbClr val="3D85C6"/>
                </a:solidFill>
              </a:rPr>
              <a:t>        </a:t>
            </a:r>
            <a:r>
              <a:rPr lang="en" sz="1800" b="1">
                <a:solidFill>
                  <a:srgbClr val="3D85C6"/>
                </a:solidFill>
              </a:rPr>
              <a:t>Logistic Model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059375" y="1871050"/>
            <a:ext cx="2179800" cy="606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Upper Level: PPID</a:t>
            </a:r>
          </a:p>
        </p:txBody>
      </p:sp>
      <p:sp>
        <p:nvSpPr>
          <p:cNvPr id="471" name="Shape 471"/>
          <p:cNvSpPr/>
          <p:nvPr/>
        </p:nvSpPr>
        <p:spPr>
          <a:xfrm>
            <a:off x="1249125" y="3334600"/>
            <a:ext cx="1800300" cy="6063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Records: Gaps</a:t>
            </a:r>
          </a:p>
        </p:txBody>
      </p:sp>
      <p:sp>
        <p:nvSpPr>
          <p:cNvPr id="472" name="Shape 472"/>
          <p:cNvSpPr/>
          <p:nvPr/>
        </p:nvSpPr>
        <p:spPr>
          <a:xfrm>
            <a:off x="1993125" y="2695385"/>
            <a:ext cx="312300" cy="49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3845450" y="1773200"/>
            <a:ext cx="4749300" cy="43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Reasons for using </a:t>
            </a:r>
            <a:r>
              <a:rPr lang="en" sz="1600" b="1"/>
              <a:t>logistic regression finally: </a:t>
            </a:r>
          </a:p>
        </p:txBody>
      </p:sp>
      <p:sp>
        <p:nvSpPr>
          <p:cNvPr id="474" name="Shape 474"/>
          <p:cNvSpPr/>
          <p:nvPr/>
        </p:nvSpPr>
        <p:spPr>
          <a:xfrm>
            <a:off x="5310525" y="1255250"/>
            <a:ext cx="244800" cy="18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3866600" y="2252350"/>
            <a:ext cx="4473300" cy="191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Logistic regression model is more stable and doesn’t have to adjust its parameters according to new sample before making predictions.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Since very few investigators have more than one projects, so the effect of their characteristic can be ignored.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Shape 48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14350" y="1042325"/>
            <a:ext cx="7752600" cy="39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Within different months, when controlling for other predictors, </a:t>
            </a:r>
            <a:r>
              <a:rPr lang="en" sz="1500" b="1">
                <a:solidFill>
                  <a:srgbClr val="3D85C6"/>
                </a:solidFill>
              </a:rPr>
              <a:t>1unit</a:t>
            </a:r>
            <a:r>
              <a:rPr lang="en"/>
              <a:t> </a:t>
            </a:r>
            <a:r>
              <a:rPr lang="en" b="1">
                <a:solidFill>
                  <a:srgbClr val="3D85C6"/>
                </a:solidFill>
              </a:rPr>
              <a:t>increase</a:t>
            </a:r>
            <a:r>
              <a:rPr lang="en"/>
              <a:t> in predictors will </a:t>
            </a:r>
            <a:r>
              <a:rPr lang="en" b="1">
                <a:solidFill>
                  <a:srgbClr val="3D85C6"/>
                </a:solidFill>
              </a:rPr>
              <a:t>lead the odds of re-entry</a:t>
            </a:r>
            <a:r>
              <a:rPr lang="en"/>
              <a:t>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84" name="Shape 484"/>
          <p:cNvGraphicFramePr/>
          <p:nvPr/>
        </p:nvGraphicFramePr>
        <p:xfrm>
          <a:off x="8763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2495125"/>
                <a:gridCol w="978050"/>
                <a:gridCol w="946075"/>
                <a:gridCol w="865775"/>
                <a:gridCol w="989125"/>
                <a:gridCol w="1141225"/>
              </a:tblGrid>
              <a:tr h="381000">
                <a:tc row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Predictors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% of change in Odds of re-entry (months)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Any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FA8DC"/>
                    </a:solidFill>
                  </a:tcPr>
                </a:tc>
              </a:tr>
              <a:tr h="353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Gap 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-7.937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-8.556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-7.754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-7.179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-6.837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# of Concurrent Project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21.593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23.759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11.902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10.063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16.442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Fiscal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-5.148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-3.422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-2.709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-2.360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-0.248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Support Year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8.829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9.615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10.447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11.761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14.643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(Support Year)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-0.261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-0.288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-0.370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50" y="1108900"/>
            <a:ext cx="3842974" cy="38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225" y="1093925"/>
            <a:ext cx="3857949" cy="38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493" name="Shape 493" descr="Screen Shot 2017-08-05 at 23.50.1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64100" y="7498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 Validation - Using 2010 data</a:t>
            </a:r>
          </a:p>
        </p:txBody>
      </p:sp>
      <p:pic>
        <p:nvPicPr>
          <p:cNvPr id="501" name="Shape 501" descr="predAny.vs.re-entry.boxplo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0" y="1246325"/>
            <a:ext cx="3840025" cy="38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4685400" y="2618725"/>
            <a:ext cx="4146900" cy="17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probability model predicted for project actually re-entered is higher than those for project didn’t re-entered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504" name="Shape 504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692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</a:p>
        </p:txBody>
      </p:sp>
      <p:pic>
        <p:nvPicPr>
          <p:cNvPr id="510" name="Shape 510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Shape 513" descr="train.v.test.gaplength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00" y="1283225"/>
            <a:ext cx="3673400" cy="36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4685400" y="2085325"/>
            <a:ext cx="4146900" cy="17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General Gap Length in the training dataset (1998,2002, 2006) is different from in test dataset (2010).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Gap Length has increased from 1998 to 2010.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464100" y="7498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Model Validation - Using 2010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175" y="2585536"/>
            <a:ext cx="609600" cy="2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085425" y="1232062"/>
            <a:ext cx="7458000" cy="94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Concept - </a:t>
            </a:r>
            <a:r>
              <a:rPr lang="en" sz="1600" b="1" i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situation where a project is temporarily or permanently not funded.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85424" y="1978850"/>
            <a:ext cx="7458000" cy="10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 for Studying </a:t>
            </a:r>
            <a:r>
              <a:rPr lang="en" sz="16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Gaps</a:t>
            </a: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investigators experience funding gaps, they encounter financial challenges.  </a:t>
            </a:r>
          </a:p>
          <a:p>
            <a:pPr marL="28575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investigator is not able to continue research, NIH also loses their investment.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72650" y="3368575"/>
            <a:ext cx="7750500" cy="13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Potential Factors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Stability of funding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concurrent projects/funding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support years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30250" y="497450"/>
            <a:ext cx="4611900" cy="6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Shape 138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Workflow, Methods &amp; Tools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39125" y="1183275"/>
            <a:ext cx="8811299" cy="343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Logistic Regression (Primary), Multilevel Logistic Regression</a:t>
            </a:r>
            <a:r>
              <a:rPr lang="en" sz="1400">
                <a:solidFill>
                  <a:srgbClr val="262626"/>
                </a:solidFill>
              </a:rPr>
              <a:t> &amp;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Stepwise Model Selection (</a:t>
            </a:r>
            <a:r>
              <a:rPr lang="en" sz="1400">
                <a:solidFill>
                  <a:srgbClr val="262626"/>
                </a:solidFill>
              </a:rPr>
              <a:t>Complementary)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R, Python, JMP, Fuzzy Match/Excel</a:t>
            </a:r>
          </a:p>
        </p:txBody>
      </p:sp>
      <p:sp>
        <p:nvSpPr>
          <p:cNvPr id="147" name="Shape 147"/>
          <p:cNvSpPr/>
          <p:nvPr/>
        </p:nvSpPr>
        <p:spPr>
          <a:xfrm rot="-2208688">
            <a:off x="3389803" y="2163144"/>
            <a:ext cx="470639" cy="2873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215762" y="1724125"/>
            <a:ext cx="8712473" cy="1043300"/>
            <a:chOff x="222025" y="1800325"/>
            <a:chExt cx="8712473" cy="1043300"/>
          </a:xfrm>
        </p:grpSpPr>
        <p:grpSp>
          <p:nvGrpSpPr>
            <p:cNvPr id="149" name="Shape 149"/>
            <p:cNvGrpSpPr/>
            <p:nvPr/>
          </p:nvGrpSpPr>
          <p:grpSpPr>
            <a:xfrm>
              <a:off x="222025" y="1800325"/>
              <a:ext cx="7383144" cy="1043300"/>
              <a:chOff x="222025" y="1800325"/>
              <a:chExt cx="7383144" cy="1043300"/>
            </a:xfrm>
          </p:grpSpPr>
          <p:grpSp>
            <p:nvGrpSpPr>
              <p:cNvPr id="150" name="Shape 150"/>
              <p:cNvGrpSpPr/>
              <p:nvPr/>
            </p:nvGrpSpPr>
            <p:grpSpPr>
              <a:xfrm>
                <a:off x="222025" y="1800325"/>
                <a:ext cx="6856723" cy="1043300"/>
                <a:chOff x="222025" y="1800325"/>
                <a:chExt cx="6856723" cy="1043300"/>
              </a:xfrm>
            </p:grpSpPr>
            <p:grpSp>
              <p:nvGrpSpPr>
                <p:cNvPr id="151" name="Shape 151"/>
                <p:cNvGrpSpPr/>
                <p:nvPr/>
              </p:nvGrpSpPr>
              <p:grpSpPr>
                <a:xfrm>
                  <a:off x="222025" y="1800325"/>
                  <a:ext cx="5545554" cy="1043300"/>
                  <a:chOff x="222025" y="1800325"/>
                  <a:chExt cx="5545554" cy="1043300"/>
                </a:xfrm>
              </p:grpSpPr>
              <p:grpSp>
                <p:nvGrpSpPr>
                  <p:cNvPr id="152" name="Shape 152"/>
                  <p:cNvGrpSpPr/>
                  <p:nvPr/>
                </p:nvGrpSpPr>
                <p:grpSpPr>
                  <a:xfrm>
                    <a:off x="222025" y="1800325"/>
                    <a:ext cx="5000974" cy="1043300"/>
                    <a:chOff x="222025" y="1800325"/>
                    <a:chExt cx="5000974" cy="1043300"/>
                  </a:xfrm>
                </p:grpSpPr>
                <p:grpSp>
                  <p:nvGrpSpPr>
                    <p:cNvPr id="153" name="Shape 153"/>
                    <p:cNvGrpSpPr/>
                    <p:nvPr/>
                  </p:nvGrpSpPr>
                  <p:grpSpPr>
                    <a:xfrm>
                      <a:off x="222025" y="1800325"/>
                      <a:ext cx="3120223" cy="1043300"/>
                      <a:chOff x="222025" y="1800325"/>
                      <a:chExt cx="3120223" cy="1043300"/>
                    </a:xfrm>
                  </p:grpSpPr>
                  <p:grpSp>
                    <p:nvGrpSpPr>
                      <p:cNvPr id="154" name="Shape 154"/>
                      <p:cNvGrpSpPr/>
                      <p:nvPr/>
                    </p:nvGrpSpPr>
                    <p:grpSpPr>
                      <a:xfrm>
                        <a:off x="222025" y="1800325"/>
                        <a:ext cx="1857780" cy="676815"/>
                        <a:chOff x="222025" y="1800325"/>
                        <a:chExt cx="1857780" cy="676815"/>
                      </a:xfrm>
                    </p:grpSpPr>
                    <p:sp>
                      <p:nvSpPr>
                        <p:cNvPr id="155" name="Shape 155"/>
                        <p:cNvSpPr/>
                        <p:nvPr/>
                      </p:nvSpPr>
                      <p:spPr>
                        <a:xfrm>
                          <a:off x="222025" y="1800325"/>
                          <a:ext cx="1304400" cy="572700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rgbClr val="0B5394"/>
                        </a:solidFill>
                        <a:ln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FFFFFF"/>
                            </a:buClr>
                            <a:buSzPct val="25000"/>
                            <a:buFont typeface="Arial"/>
                            <a:buNone/>
                          </a:pPr>
                          <a:r>
                            <a:rPr lang="en" sz="1400" b="1" i="0" u="none" strike="noStrike" cap="non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Detect Gaps</a:t>
                          </a:r>
                        </a:p>
                      </p:txBody>
                    </p:sp>
                    <p:sp>
                      <p:nvSpPr>
                        <p:cNvPr id="156" name="Shape 156"/>
                        <p:cNvSpPr/>
                        <p:nvPr/>
                      </p:nvSpPr>
                      <p:spPr>
                        <a:xfrm rot="2086181">
                          <a:off x="1559450" y="2078034"/>
                          <a:ext cx="481342" cy="287525"/>
                        </a:xfrm>
                        <a:prstGeom prst="rightArrow">
                          <a:avLst>
                            <a:gd name="adj1" fmla="val 50000"/>
                            <a:gd name="adj2" fmla="val 50000"/>
                          </a:avLst>
                        </a:prstGeom>
                        <a:solidFill>
                          <a:srgbClr val="9FC5E8"/>
                        </a:solidFill>
                        <a:ln w="9525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sz="14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57" name="Shape 157"/>
                      <p:cNvSpPr/>
                      <p:nvPr/>
                    </p:nvSpPr>
                    <p:spPr>
                      <a:xfrm>
                        <a:off x="2037850" y="2042325"/>
                        <a:ext cx="1304399" cy="8013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0B5394"/>
                      </a:solidFill>
                      <a:ln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" sz="1400" b="1" i="0" u="none" strike="noStrike" cap="non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Generate Target &amp; Predictors </a:t>
                        </a:r>
                      </a:p>
                    </p:txBody>
                  </p:sp>
                </p:grpSp>
                <p:sp>
                  <p:nvSpPr>
                    <p:cNvPr id="158" name="Shape 158"/>
                    <p:cNvSpPr/>
                    <p:nvPr/>
                  </p:nvSpPr>
                  <p:spPr>
                    <a:xfrm>
                      <a:off x="3830700" y="1858350"/>
                      <a:ext cx="1392300" cy="7269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0B5394"/>
                    </a:solidFill>
                    <a:ln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 Construction</a:t>
                      </a:r>
                    </a:p>
                  </p:txBody>
                </p:sp>
              </p:grpSp>
              <p:sp>
                <p:nvSpPr>
                  <p:cNvPr id="159" name="Shape 159"/>
                  <p:cNvSpPr/>
                  <p:nvPr/>
                </p:nvSpPr>
                <p:spPr>
                  <a:xfrm rot="1800624">
                    <a:off x="5231214" y="2141528"/>
                    <a:ext cx="497841" cy="28749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9FC5E8"/>
                  </a:solidFill>
                  <a:ln w="9525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0" name="Shape 160"/>
                <p:cNvSpPr/>
                <p:nvPr/>
              </p:nvSpPr>
              <p:spPr>
                <a:xfrm>
                  <a:off x="5718850" y="2079525"/>
                  <a:ext cx="1359899" cy="726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B5394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Analysis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&amp;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ct val="25000"/>
                    <a:buFont typeface="Arial"/>
                    <a:buNone/>
                  </a:pPr>
                  <a:r>
                    <a:rPr lang="en" sz="14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Visualization</a:t>
                  </a:r>
                </a:p>
              </p:txBody>
            </p:sp>
          </p:grpSp>
          <p:sp>
            <p:nvSpPr>
              <p:cNvPr id="161" name="Shape 161"/>
              <p:cNvSpPr/>
              <p:nvPr/>
            </p:nvSpPr>
            <p:spPr>
              <a:xfrm rot="-2296132">
                <a:off x="7099428" y="2141616"/>
                <a:ext cx="466939" cy="287303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9FC5E8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Shape 162"/>
            <p:cNvSpPr/>
            <p:nvPr/>
          </p:nvSpPr>
          <p:spPr>
            <a:xfrm>
              <a:off x="7574600" y="1858350"/>
              <a:ext cx="1359899" cy="726900"/>
            </a:xfrm>
            <a:prstGeom prst="roundRect">
              <a:avLst>
                <a:gd name="adj" fmla="val 16667"/>
              </a:avLst>
            </a:prstGeom>
            <a:solidFill>
              <a:srgbClr val="0B539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Validation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&amp; Conclusion</a:t>
              </a:r>
            </a:p>
          </p:txBody>
        </p:sp>
      </p:grpSp>
      <p:sp>
        <p:nvSpPr>
          <p:cNvPr id="163" name="Shape 163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Overview 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56500" y="1244175"/>
            <a:ext cx="3817800" cy="33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Data Source:</a:t>
            </a: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sng" strike="noStrike" cap="non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Public Grants Database (NIH/ Federal RePORTER)</a:t>
            </a:r>
            <a:r>
              <a:rPr lang="en"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containing annual records of funded projects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Span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1993 to 2015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 descr="Screen Shot 2017-08-05 at 23.50.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0275" y="211037"/>
            <a:ext cx="3971100" cy="4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6806050" y="1392375"/>
            <a:ext cx="1537800" cy="1974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6646700" y="2802075"/>
            <a:ext cx="1697098" cy="1974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871850" y="3328550"/>
            <a:ext cx="1472100" cy="121199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</a:p>
        </p:txBody>
      </p:sp>
      <p:pic>
        <p:nvPicPr>
          <p:cNvPr id="184" name="Shape 184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Shape 187"/>
          <p:cNvGrpSpPr/>
          <p:nvPr/>
        </p:nvGrpSpPr>
        <p:grpSpPr>
          <a:xfrm>
            <a:off x="685800" y="1093924"/>
            <a:ext cx="7946887" cy="3673402"/>
            <a:chOff x="152400" y="1170124"/>
            <a:chExt cx="7946887" cy="3673402"/>
          </a:xfrm>
        </p:grpSpPr>
        <p:pic>
          <p:nvPicPr>
            <p:cNvPr id="188" name="Shape 188" descr="Screen Shot 2017-08-09 at 23.08.13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170124"/>
              <a:ext cx="6279128" cy="3673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 descr="Screen Shot 2017-08-09 at 23.08.27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85525" y="1170125"/>
              <a:ext cx="1713762" cy="3673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78525" y="43663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46150" y="24900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398148" y="1100924"/>
            <a:ext cx="1721100" cy="1111500"/>
            <a:chOff x="362223" y="1045224"/>
            <a:chExt cx="1721100" cy="1111500"/>
          </a:xfrm>
        </p:grpSpPr>
        <p:sp>
          <p:nvSpPr>
            <p:cNvPr id="197" name="Shape 197"/>
            <p:cNvSpPr/>
            <p:nvPr/>
          </p:nvSpPr>
          <p:spPr>
            <a:xfrm rot="5400000">
              <a:off x="667023" y="740424"/>
              <a:ext cx="1111499" cy="1721100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679300" y="1337125"/>
              <a:ext cx="1334100" cy="819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Let’s take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 example</a:t>
              </a:r>
            </a:p>
          </p:txBody>
        </p:sp>
      </p:grpSp>
      <p:pic>
        <p:nvPicPr>
          <p:cNvPr id="199" name="Shape 199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060" cy="4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-5100" y="5069725"/>
            <a:ext cx="9144000" cy="73798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0" y="4995925"/>
            <a:ext cx="9144000" cy="73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Shape 202"/>
          <p:cNvCxnSpPr/>
          <p:nvPr/>
        </p:nvCxnSpPr>
        <p:spPr>
          <a:xfrm>
            <a:off x="2254300" y="2896375"/>
            <a:ext cx="6664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Shape 203"/>
          <p:cNvSpPr txBox="1"/>
          <p:nvPr/>
        </p:nvSpPr>
        <p:spPr>
          <a:xfrm>
            <a:off x="5714025" y="29738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04" name="Shape 204"/>
          <p:cNvSpPr/>
          <p:nvPr/>
        </p:nvSpPr>
        <p:spPr>
          <a:xfrm>
            <a:off x="3134550" y="18677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05" name="Shape 205"/>
          <p:cNvSpPr/>
          <p:nvPr/>
        </p:nvSpPr>
        <p:spPr>
          <a:xfrm>
            <a:off x="7290024" y="184300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06" name="Shape 206"/>
          <p:cNvSpPr/>
          <p:nvPr/>
        </p:nvSpPr>
        <p:spPr>
          <a:xfrm>
            <a:off x="6116500" y="28143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4522150" y="19761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endCxn id="206" idx="0"/>
          </p:cNvCxnSpPr>
          <p:nvPr/>
        </p:nvCxnSpPr>
        <p:spPr>
          <a:xfrm>
            <a:off x="6198550" y="20037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9" name="Shape 209"/>
          <p:cNvSpPr txBox="1"/>
          <p:nvPr/>
        </p:nvSpPr>
        <p:spPr>
          <a:xfrm>
            <a:off x="5111025" y="14477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3853625" y="28566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4563925" y="2005625"/>
            <a:ext cx="2726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7290025" y="21014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4" name="Shape 214"/>
          <p:cNvSpPr/>
          <p:nvPr/>
        </p:nvSpPr>
        <p:spPr>
          <a:xfrm>
            <a:off x="4459725" y="28318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149950" y="16732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484250" y="3312812"/>
          <a:ext cx="2889650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226325"/>
                <a:gridCol w="850900"/>
                <a:gridCol w="8124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17" name="Shape 217"/>
          <p:cNvSpPr txBox="1"/>
          <p:nvPr/>
        </p:nvSpPr>
        <p:spPr>
          <a:xfrm>
            <a:off x="3875450" y="3464337"/>
            <a:ext cx="4968600" cy="12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Most gaps last no longer than 4 years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Judge if one project is in gap on four specific dates: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        Model Construction: 1998/1/1; 2002/1/1; 2006/1/1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Model Validation: 2010/1/1</a:t>
            </a:r>
          </a:p>
        </p:txBody>
      </p:sp>
      <p:sp>
        <p:nvSpPr>
          <p:cNvPr id="218" name="Shape 218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722550" y="25662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pic>
        <p:nvPicPr>
          <p:cNvPr id="226" name="Shape 226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Shape 229"/>
          <p:cNvCxnSpPr/>
          <p:nvPr/>
        </p:nvCxnSpPr>
        <p:spPr>
          <a:xfrm>
            <a:off x="2822225" y="3048775"/>
            <a:ext cx="6096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5714025" y="31262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31" name="Shape 231"/>
          <p:cNvSpPr/>
          <p:nvPr/>
        </p:nvSpPr>
        <p:spPr>
          <a:xfrm>
            <a:off x="3134550" y="20201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32" name="Shape 232"/>
          <p:cNvSpPr/>
          <p:nvPr/>
        </p:nvSpPr>
        <p:spPr>
          <a:xfrm>
            <a:off x="7290025" y="1995400"/>
            <a:ext cx="13158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33" name="Shape 233"/>
          <p:cNvSpPr/>
          <p:nvPr/>
        </p:nvSpPr>
        <p:spPr>
          <a:xfrm>
            <a:off x="6116500" y="29667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4522150" y="21285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5" name="Shape 235"/>
          <p:cNvCxnSpPr>
            <a:endCxn id="233" idx="0"/>
          </p:cNvCxnSpPr>
          <p:nvPr/>
        </p:nvCxnSpPr>
        <p:spPr>
          <a:xfrm>
            <a:off x="6198550" y="21561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6" name="Shape 236"/>
          <p:cNvSpPr txBox="1"/>
          <p:nvPr/>
        </p:nvSpPr>
        <p:spPr>
          <a:xfrm>
            <a:off x="5111025" y="16001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3853625" y="30090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4563925" y="2158025"/>
            <a:ext cx="2726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/>
          <p:nvPr/>
        </p:nvCxnSpPr>
        <p:spPr>
          <a:xfrm>
            <a:off x="7290025" y="22538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1" name="Shape 241"/>
          <p:cNvSpPr/>
          <p:nvPr/>
        </p:nvSpPr>
        <p:spPr>
          <a:xfrm>
            <a:off x="4459725" y="29842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5149950" y="18256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sp>
        <p:nvSpPr>
          <p:cNvPr id="243" name="Shape 243"/>
          <p:cNvSpPr/>
          <p:nvPr/>
        </p:nvSpPr>
        <p:spPr>
          <a:xfrm>
            <a:off x="5714025" y="3541800"/>
            <a:ext cx="1080300" cy="30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</a:p>
        </p:txBody>
      </p:sp>
      <p:sp>
        <p:nvSpPr>
          <p:cNvPr id="244" name="Shape 244"/>
          <p:cNvSpPr/>
          <p:nvPr/>
        </p:nvSpPr>
        <p:spPr>
          <a:xfrm>
            <a:off x="5594350" y="4407325"/>
            <a:ext cx="1422600" cy="3060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>
                <a:solidFill>
                  <a:srgbClr val="FFFFFF"/>
                </a:solidFill>
              </a:rPr>
              <a:t>j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ect 3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613450" y="3562600"/>
            <a:ext cx="15942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for Project 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Gap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142700" y="3545712"/>
          <a:ext cx="5289175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226325"/>
                <a:gridCol w="850900"/>
                <a:gridCol w="812425"/>
                <a:gridCol w="1179650"/>
                <a:gridCol w="12198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100k + 200k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7" name="Shape 247"/>
          <p:cNvSpPr/>
          <p:nvPr/>
        </p:nvSpPr>
        <p:spPr>
          <a:xfrm rot="10800000">
            <a:off x="7096950" y="3694450"/>
            <a:ext cx="436500" cy="8652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0" y="865150"/>
            <a:ext cx="30000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One principal investigator (PI) can have several ongoing projects at the same time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925" y="1600175"/>
            <a:ext cx="29178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Funding for Project 2: 100k Funding for Project 3: 200k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925" y="1858450"/>
            <a:ext cx="3128699" cy="8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PIs with more concurrent projects tend to have more motivation to apply for more fundings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38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826850" y="778950"/>
            <a:ext cx="2298600" cy="6978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Principal Investigator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(PI 1)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951150" y="2566200"/>
            <a:ext cx="1891200" cy="4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 </a:t>
            </a:r>
          </a:p>
        </p:txBody>
      </p:sp>
      <p:pic>
        <p:nvPicPr>
          <p:cNvPr id="258" name="Shape 258" descr="Screen Shot 2017-08-05 at 23.50.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03200" cy="4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-5100" y="5069725"/>
            <a:ext cx="9144000" cy="73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0" y="4995925"/>
            <a:ext cx="9144000" cy="73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3110056" y="3048775"/>
            <a:ext cx="5808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Shape 262"/>
          <p:cNvSpPr txBox="1"/>
          <p:nvPr/>
        </p:nvSpPr>
        <p:spPr>
          <a:xfrm>
            <a:off x="5714025" y="3126225"/>
            <a:ext cx="10023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1998/1/1</a:t>
            </a:r>
          </a:p>
        </p:txBody>
      </p:sp>
      <p:sp>
        <p:nvSpPr>
          <p:cNvPr id="263" name="Shape 263"/>
          <p:cNvSpPr/>
          <p:nvPr/>
        </p:nvSpPr>
        <p:spPr>
          <a:xfrm>
            <a:off x="3134550" y="2020150"/>
            <a:ext cx="13812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64" name="Shape 264"/>
          <p:cNvSpPr/>
          <p:nvPr/>
        </p:nvSpPr>
        <p:spPr>
          <a:xfrm>
            <a:off x="7671025" y="1995400"/>
            <a:ext cx="1315800" cy="30600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595150" y="3003450"/>
            <a:ext cx="8832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1998/7/1</a:t>
            </a:r>
          </a:p>
        </p:txBody>
      </p:sp>
      <p:sp>
        <p:nvSpPr>
          <p:cNvPr id="266" name="Shape 266"/>
          <p:cNvSpPr/>
          <p:nvPr/>
        </p:nvSpPr>
        <p:spPr>
          <a:xfrm>
            <a:off x="6116500" y="2966725"/>
            <a:ext cx="164100" cy="1641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974325" y="3010587"/>
            <a:ext cx="73800" cy="73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7537450" y="3009050"/>
            <a:ext cx="8832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1999/1/1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4522150" y="2128500"/>
            <a:ext cx="0" cy="886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>
            <a:endCxn id="266" idx="0"/>
          </p:cNvCxnSpPr>
          <p:nvPr/>
        </p:nvCxnSpPr>
        <p:spPr>
          <a:xfrm>
            <a:off x="6198550" y="2156125"/>
            <a:ext cx="0" cy="810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1" name="Shape 271"/>
          <p:cNvSpPr txBox="1"/>
          <p:nvPr/>
        </p:nvSpPr>
        <p:spPr>
          <a:xfrm>
            <a:off x="5111025" y="1600179"/>
            <a:ext cx="1676700" cy="30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Gap for Project 1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4588825" y="2216750"/>
            <a:ext cx="15243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 Gap Length: 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853625" y="3009050"/>
            <a:ext cx="1315800" cy="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300"/>
              <a:t> </a:t>
            </a:r>
            <a:r>
              <a:rPr lang="en" sz="1300">
                <a:solidFill>
                  <a:srgbClr val="0B5394"/>
                </a:solidFill>
              </a:rPr>
              <a:t>1996/9/1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274" name="Shape 274"/>
          <p:cNvSpPr/>
          <p:nvPr/>
        </p:nvSpPr>
        <p:spPr>
          <a:xfrm>
            <a:off x="7812525" y="3000325"/>
            <a:ext cx="73800" cy="73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Shape 275"/>
          <p:cNvCxnSpPr>
            <a:endCxn id="264" idx="1"/>
          </p:cNvCxnSpPr>
          <p:nvPr/>
        </p:nvCxnSpPr>
        <p:spPr>
          <a:xfrm rot="10800000" flipH="1">
            <a:off x="4563925" y="2148400"/>
            <a:ext cx="31071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7714600" y="2216750"/>
            <a:ext cx="14226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Re-entered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within 12 month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7671025" y="2253825"/>
            <a:ext cx="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4459725" y="2984275"/>
            <a:ext cx="129000" cy="129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149950" y="1825637"/>
            <a:ext cx="1652400" cy="2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1998/1/1 is in gap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42125" y="710375"/>
            <a:ext cx="44217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r>
              <a:rPr lang="en" sz="1800" dirty="0">
                <a:solidFill>
                  <a:schemeClr val="dk1"/>
                </a:solidFill>
              </a:rPr>
              <a:t>Targets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Status 6/12/.../36: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1 ---- Re-entered within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         next 6/12/.../36 </a:t>
            </a:r>
            <a:r>
              <a:rPr lang="en" dirty="0" smtClean="0">
                <a:solidFill>
                  <a:schemeClr val="dk1"/>
                </a:solidFill>
              </a:rPr>
              <a:t>month</a:t>
            </a:r>
            <a:r>
              <a:rPr lang="en-US" dirty="0">
                <a:solidFill>
                  <a:schemeClr val="dk1"/>
                </a:solidFill>
              </a:rPr>
              <a:t>s</a:t>
            </a:r>
            <a:endParaRPr lang="en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0 ---- Hasn’t re-entered within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         next 6/12/.../36 </a:t>
            </a:r>
            <a:r>
              <a:rPr lang="en" dirty="0" smtClean="0">
                <a:solidFill>
                  <a:schemeClr val="dk1"/>
                </a:solidFill>
              </a:rPr>
              <a:t>month</a:t>
            </a:r>
            <a:r>
              <a:rPr lang="en-US" smtClean="0">
                <a:solidFill>
                  <a:schemeClr val="dk1"/>
                </a:solidFill>
              </a:rPr>
              <a:t>s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1397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Status Any: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1 ---- Re-entered after gap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        0 ---- Still in gap</a:t>
            </a:r>
          </a:p>
        </p:txBody>
      </p:sp>
      <p:sp>
        <p:nvSpPr>
          <p:cNvPr id="281" name="Shape 281"/>
          <p:cNvSpPr/>
          <p:nvPr/>
        </p:nvSpPr>
        <p:spPr>
          <a:xfrm>
            <a:off x="5714025" y="3541800"/>
            <a:ext cx="1080300" cy="306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</a:p>
        </p:txBody>
      </p:sp>
      <p:sp>
        <p:nvSpPr>
          <p:cNvPr id="282" name="Shape 282"/>
          <p:cNvSpPr/>
          <p:nvPr/>
        </p:nvSpPr>
        <p:spPr>
          <a:xfrm>
            <a:off x="5594350" y="4407325"/>
            <a:ext cx="1422600" cy="306000"/>
          </a:xfrm>
          <a:prstGeom prst="roundRect">
            <a:avLst>
              <a:gd name="adj" fmla="val 16667"/>
            </a:avLst>
          </a:prstGeom>
          <a:solidFill>
            <a:srgbClr val="274E13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>
                <a:solidFill>
                  <a:srgbClr val="FFFFFF"/>
                </a:solidFill>
              </a:rPr>
              <a:t>j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ect 3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613450" y="3562600"/>
            <a:ext cx="1594200" cy="9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for Project 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Gap</a:t>
            </a:r>
          </a:p>
        </p:txBody>
      </p:sp>
      <p:sp>
        <p:nvSpPr>
          <p:cNvPr id="284" name="Shape 284"/>
          <p:cNvSpPr/>
          <p:nvPr/>
        </p:nvSpPr>
        <p:spPr>
          <a:xfrm rot="10800000">
            <a:off x="7096950" y="3694450"/>
            <a:ext cx="436500" cy="8652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285" name="Shape 285"/>
          <p:cNvGraphicFramePr/>
          <p:nvPr/>
        </p:nvGraphicFramePr>
        <p:xfrm>
          <a:off x="142700" y="3545712"/>
          <a:ext cx="8813150" cy="1219140"/>
        </p:xfrm>
        <a:graphic>
          <a:graphicData uri="http://schemas.openxmlformats.org/drawingml/2006/table">
            <a:tbl>
              <a:tblPr>
                <a:noFill/>
                <a:tableStyleId>{5453D476-32D1-46EE-877B-4E117DC27B5C}</a:tableStyleId>
              </a:tblPr>
              <a:tblGrid>
                <a:gridCol w="1194975"/>
                <a:gridCol w="822575"/>
                <a:gridCol w="862900"/>
                <a:gridCol w="1200475"/>
                <a:gridCol w="1192600"/>
                <a:gridCol w="789500"/>
                <a:gridCol w="829650"/>
                <a:gridCol w="383725"/>
                <a:gridCol w="768375"/>
                <a:gridCol w="768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Principal Investigator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(PI)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Project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(PJ)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Gap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Length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Projects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Concurrent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Funding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...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Status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Any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PI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</a:t>
                      </a:r>
                      <a:r>
                        <a:rPr lang="en"/>
                        <a:t>J</a:t>
                      </a:r>
                      <a:r>
                        <a:rPr lang="en" sz="1400" u="none" strike="noStrike" cap="none"/>
                        <a:t>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100k + 200k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Microsoft Macintosh PowerPoint</Application>
  <PresentationFormat>On-screen Show (16:9)</PresentationFormat>
  <Paragraphs>427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Times New Roman</vt:lpstr>
      <vt:lpstr>Trebuchet MS</vt:lpstr>
      <vt:lpstr>simple-light-2</vt:lpstr>
      <vt:lpstr>simple-light-2</vt:lpstr>
      <vt:lpstr> Understanding the Factors that Modulate the Biomedical Research Workforce</vt:lpstr>
      <vt:lpstr>PowerPoint Presentation</vt:lpstr>
      <vt:lpstr>PowerPoint Presentation</vt:lpstr>
      <vt:lpstr>Project Workflow, Methods &amp; Tools</vt:lpstr>
      <vt:lpstr>Data Overview </vt:lpstr>
      <vt:lpstr>Data Overview</vt:lpstr>
      <vt:lpstr>Key Concepts </vt:lpstr>
      <vt:lpstr>Key Concepts </vt:lpstr>
      <vt:lpstr>Key Concepts </vt:lpstr>
      <vt:lpstr>Potential Predictors </vt:lpstr>
      <vt:lpstr>Potential Predictors </vt:lpstr>
      <vt:lpstr>Model Construction  - logistic regression</vt:lpstr>
      <vt:lpstr>Model Construction </vt:lpstr>
      <vt:lpstr>Final Model</vt:lpstr>
      <vt:lpstr>Model Interpretation</vt:lpstr>
      <vt:lpstr>Model Interpretation</vt:lpstr>
      <vt:lpstr>Model Interpretation</vt:lpstr>
      <vt:lpstr>Model Validation - 2010 Dataset</vt:lpstr>
      <vt:lpstr>Model Validation - 2010 Dataset</vt:lpstr>
      <vt:lpstr>Summary &amp; Recommendations</vt:lpstr>
      <vt:lpstr>Future Directions</vt:lpstr>
      <vt:lpstr>                                  Thanks!                                         &amp; Questions?</vt:lpstr>
      <vt:lpstr>Appendix</vt:lpstr>
      <vt:lpstr>Appendix</vt:lpstr>
      <vt:lpstr>Model Construction</vt:lpstr>
      <vt:lpstr>Appendix</vt:lpstr>
      <vt:lpstr>Appendix</vt:lpstr>
      <vt:lpstr>Model Validation - Using 2010 data</vt:lpstr>
      <vt:lpstr>Appendix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Understanding the Factors that Modulate the Biomedical Research Workforce</dc:title>
  <cp:lastModifiedBy>Li, Jingning</cp:lastModifiedBy>
  <cp:revision>1</cp:revision>
  <dcterms:modified xsi:type="dcterms:W3CDTF">2017-09-13T14:48:21Z</dcterms:modified>
</cp:coreProperties>
</file>