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107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731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44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74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05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50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3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1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8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65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4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0AA1-D13D-43F0-B086-0DAAF77E2B54}" type="datetimeFigureOut">
              <a:rPr lang="id-ID" smtClean="0"/>
              <a:t>27/04/2018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26F4-793E-40E3-B850-F1482E6B10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24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fuse animation sol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4" y="737904"/>
            <a:ext cx="1302224" cy="1460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1594"/>
              </p:ext>
            </p:extLst>
          </p:nvPr>
        </p:nvGraphicFramePr>
        <p:xfrm>
          <a:off x="145623" y="2217762"/>
          <a:ext cx="196185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Identifikasi Masalah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Pelanggan memiliki permasalahan &amp; membutuhkan solusi untuk permasalahan yang</a:t>
                      </a:r>
                      <a:r>
                        <a:rPr lang="id-ID" sz="1200" baseline="0" dirty="0" smtClean="0"/>
                        <a:t> ada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Image result for someone searching google animation solu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7" b="15500"/>
          <a:stretch/>
        </p:blipFill>
        <p:spPr bwMode="auto">
          <a:xfrm>
            <a:off x="379125" y="3818930"/>
            <a:ext cx="1524493" cy="15214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77262"/>
              </p:ext>
            </p:extLst>
          </p:nvPr>
        </p:nvGraphicFramePr>
        <p:xfrm>
          <a:off x="186057" y="5505489"/>
          <a:ext cx="196008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0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Pencarian</a:t>
                      </a:r>
                      <a:r>
                        <a:rPr lang="id-ID" sz="1200" baseline="0" dirty="0" smtClean="0"/>
                        <a:t> Solusi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Pelanggan melakukan pencarian</a:t>
                      </a:r>
                      <a:r>
                        <a:rPr lang="id-ID" sz="1200" baseline="0" dirty="0" smtClean="0"/>
                        <a:t>, di google, atau bertanya dan berdiskusi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Image result for company anim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93" y="3854629"/>
            <a:ext cx="1462272" cy="152608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pany anima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85" y="750189"/>
            <a:ext cx="1542501" cy="14481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06094"/>
              </p:ext>
            </p:extLst>
          </p:nvPr>
        </p:nvGraphicFramePr>
        <p:xfrm>
          <a:off x="2614198" y="2283550"/>
          <a:ext cx="2216631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6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Referensi</a:t>
                      </a:r>
                      <a:r>
                        <a:rPr lang="id-ID" sz="1200" baseline="0" dirty="0" smtClean="0"/>
                        <a:t> Perusahaan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Pelanggan menemukan beberapa perusahaan</a:t>
                      </a:r>
                      <a:r>
                        <a:rPr lang="id-ID" sz="1200" baseline="0" dirty="0" smtClean="0"/>
                        <a:t> tekait alternatif solusi yang dibutuhkan untuk permasalahanya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4" name="Picture 10" descr="Image result for wrong solution anim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67" y="760554"/>
            <a:ext cx="1554011" cy="15773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09281"/>
              </p:ext>
            </p:extLst>
          </p:nvPr>
        </p:nvGraphicFramePr>
        <p:xfrm>
          <a:off x="2477013" y="5425708"/>
          <a:ext cx="29288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830"/>
              </a:tblGrid>
              <a:tr h="169461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Pengumpulan</a:t>
                      </a:r>
                      <a:r>
                        <a:rPr lang="id-ID" sz="1200" baseline="0" dirty="0" smtClean="0"/>
                        <a:t> Informasi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Mencari</a:t>
                      </a:r>
                      <a:r>
                        <a:rPr lang="id-ID" sz="1200" baseline="0" dirty="0" smtClean="0"/>
                        <a:t> tahu tentang perusahan tersebut:</a:t>
                      </a:r>
                    </a:p>
                    <a:p>
                      <a:pPr algn="ctr"/>
                      <a:r>
                        <a:rPr lang="id-ID" sz="1200" baseline="0" dirty="0" smtClean="0"/>
                        <a:t>Profil perusahaan, Produk, klien yang bekerjasama, harga, benefit, feature, akses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60466"/>
              </p:ext>
            </p:extLst>
          </p:nvPr>
        </p:nvGraphicFramePr>
        <p:xfrm>
          <a:off x="5260265" y="2407596"/>
          <a:ext cx="21838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867"/>
              </a:tblGrid>
              <a:tr h="23079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Consultative</a:t>
                      </a:r>
                      <a:r>
                        <a:rPr lang="id-ID" sz="1200" baseline="0" dirty="0" smtClean="0"/>
                        <a:t> Selling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Pelanggan konsultasi</a:t>
                      </a:r>
                      <a:r>
                        <a:rPr lang="id-ID" sz="1200" baseline="0" dirty="0" smtClean="0"/>
                        <a:t> terkait permasalahan yang ada, dan pihak perusahaan menawarkan solusi dari Telkom Group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2325079" y="1424331"/>
            <a:ext cx="903" cy="45866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77589"/>
              </p:ext>
            </p:extLst>
          </p:nvPr>
        </p:nvGraphicFramePr>
        <p:xfrm>
          <a:off x="5568689" y="5481212"/>
          <a:ext cx="22680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Alternatif</a:t>
                      </a:r>
                      <a:r>
                        <a:rPr lang="id-ID" sz="1200" baseline="0" dirty="0" smtClean="0"/>
                        <a:t> Solusi from Telkom Group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Menemukan</a:t>
                      </a:r>
                      <a:r>
                        <a:rPr lang="id-ID" sz="1200" baseline="0" dirty="0" smtClean="0"/>
                        <a:t> beberapa solusi yang diberikan oleh perusahaan / dengan menggunduh aplikasi  KOMBIT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678695" y="3878971"/>
            <a:ext cx="1589581" cy="1540042"/>
            <a:chOff x="5469822" y="3994484"/>
            <a:chExt cx="1589581" cy="1540042"/>
          </a:xfrm>
        </p:grpSpPr>
        <p:sp>
          <p:nvSpPr>
            <p:cNvPr id="12" name="Oval 11"/>
            <p:cNvSpPr/>
            <p:nvPr/>
          </p:nvSpPr>
          <p:spPr>
            <a:xfrm>
              <a:off x="5513195" y="3994484"/>
              <a:ext cx="1502837" cy="15400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36" name="Picture 12" descr="Image result for more solution animati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822" y="4207791"/>
              <a:ext cx="1589581" cy="117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7" r="7387" b="19497"/>
          <a:stretch/>
        </p:blipFill>
        <p:spPr bwMode="auto">
          <a:xfrm>
            <a:off x="8043924" y="760554"/>
            <a:ext cx="1436400" cy="15884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5065718" y="1526584"/>
            <a:ext cx="1530" cy="4111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516002" y="1412813"/>
            <a:ext cx="902" cy="4202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18615" y="1465128"/>
            <a:ext cx="433968" cy="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74938" y="1537412"/>
            <a:ext cx="433968" cy="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52199" y="3523091"/>
            <a:ext cx="0" cy="362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12773" y="1440745"/>
            <a:ext cx="433968" cy="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27740"/>
              </p:ext>
            </p:extLst>
          </p:nvPr>
        </p:nvGraphicFramePr>
        <p:xfrm>
          <a:off x="7729728" y="2404683"/>
          <a:ext cx="2104557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5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Great</a:t>
                      </a:r>
                      <a:r>
                        <a:rPr lang="id-ID" sz="1200" baseline="0" dirty="0" smtClean="0"/>
                        <a:t> Solution / Dealing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aseline="0" dirty="0" smtClean="0"/>
                        <a:t>Pelanggan menemukan solusi yang paling tepat dengan kebutuhannya &amp; Sepakat menggunakan solusi tsb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40" name="Picture 16" descr="Image result for reward anim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85" y="4123036"/>
            <a:ext cx="1525624" cy="1415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3659479" y="3447059"/>
            <a:ext cx="0" cy="362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55133" y="3413125"/>
            <a:ext cx="0" cy="43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11353" y="6010949"/>
            <a:ext cx="213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32322"/>
              </p:ext>
            </p:extLst>
          </p:nvPr>
        </p:nvGraphicFramePr>
        <p:xfrm>
          <a:off x="8043364" y="5637634"/>
          <a:ext cx="1793051" cy="116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51"/>
              </a:tblGrid>
              <a:tr h="337915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Reward / Benefit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aseline="0" dirty="0" smtClean="0"/>
                        <a:t>Pelanggan menemukan solusi &amp; benefit yang paling tepat dengan kebutuhannya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itle 1"/>
          <p:cNvSpPr txBox="1">
            <a:spLocks/>
          </p:cNvSpPr>
          <p:nvPr/>
        </p:nvSpPr>
        <p:spPr>
          <a:xfrm>
            <a:off x="714852" y="-565009"/>
            <a:ext cx="976563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400" b="1" smtClean="0"/>
              <a:t>Customer Journey</a:t>
            </a:r>
            <a:endParaRPr lang="id-ID" sz="4400" b="1" dirty="0"/>
          </a:p>
        </p:txBody>
      </p:sp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484" y="960773"/>
            <a:ext cx="1401892" cy="14622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/>
          <p:cNvCxnSpPr/>
          <p:nvPr/>
        </p:nvCxnSpPr>
        <p:spPr>
          <a:xfrm>
            <a:off x="9980802" y="1672295"/>
            <a:ext cx="433968" cy="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760809" y="3673341"/>
            <a:ext cx="0" cy="362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9961969" y="1673289"/>
            <a:ext cx="902" cy="4202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749145" y="5876245"/>
            <a:ext cx="213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32236"/>
              </p:ext>
            </p:extLst>
          </p:nvPr>
        </p:nvGraphicFramePr>
        <p:xfrm>
          <a:off x="10197786" y="2541910"/>
          <a:ext cx="1793051" cy="152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51"/>
              </a:tblGrid>
              <a:tr h="337915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Memberikan Referensi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aseline="0" dirty="0" smtClean="0"/>
                        <a:t>Pelanggan puas &amp; memberikan rekomendasi ke customer lain terkait solusi yang diberikan oleh Telkom Group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0" name="Straight Arrow Connector 99"/>
          <p:cNvCxnSpPr/>
          <p:nvPr/>
        </p:nvCxnSpPr>
        <p:spPr>
          <a:xfrm>
            <a:off x="11134887" y="4035916"/>
            <a:ext cx="0" cy="362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49696"/>
              </p:ext>
            </p:extLst>
          </p:nvPr>
        </p:nvGraphicFramePr>
        <p:xfrm>
          <a:off x="10267504" y="5089679"/>
          <a:ext cx="1793051" cy="116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51"/>
              </a:tblGrid>
              <a:tr h="337915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Menggunakan</a:t>
                      </a:r>
                      <a:r>
                        <a:rPr lang="id-ID" sz="1200" baseline="0" dirty="0" smtClean="0"/>
                        <a:t> KOMBIT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aseline="0" dirty="0" smtClean="0"/>
                        <a:t>Pelanggan mencari kembali untuk solusi lain dengan menggunakan aplikasi KOMBIT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9" y="188662"/>
            <a:ext cx="10515600" cy="887103"/>
          </a:xfrm>
        </p:spPr>
        <p:txBody>
          <a:bodyPr/>
          <a:lstStyle/>
          <a:p>
            <a:r>
              <a:rPr lang="id-ID" b="1" dirty="0" smtClean="0"/>
              <a:t>List Of Questions</a:t>
            </a:r>
            <a:endParaRPr lang="id-ID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52152"/>
              </p:ext>
            </p:extLst>
          </p:nvPr>
        </p:nvGraphicFramePr>
        <p:xfrm>
          <a:off x="206725" y="1075765"/>
          <a:ext cx="177943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3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sz="1200" dirty="0" smtClean="0"/>
                        <a:t>Identifikasi Masalah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id-ID" sz="1200" dirty="0" smtClean="0"/>
                        <a:t>Permasalah</a:t>
                      </a:r>
                      <a:r>
                        <a:rPr lang="id-ID" sz="1200" baseline="0" dirty="0" smtClean="0"/>
                        <a:t> apa yang sering anda hadapi di perusahaan Anda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Perusahaan Anda bergerak dibidang apa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Apa yang Anda ketahui terkait permasalahan tersebut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Seberapa besar dampak masalah tersebut bagi perusahaan</a:t>
                      </a:r>
                    </a:p>
                    <a:p>
                      <a:pPr marL="228600" indent="-228600" algn="l">
                        <a:buAutoNum type="arabicPeriod"/>
                      </a:pP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68208"/>
              </p:ext>
            </p:extLst>
          </p:nvPr>
        </p:nvGraphicFramePr>
        <p:xfrm>
          <a:off x="2082093" y="1075765"/>
          <a:ext cx="196008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0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Pencarian</a:t>
                      </a:r>
                      <a:r>
                        <a:rPr lang="id-ID" sz="1200" baseline="0" dirty="0" smtClean="0"/>
                        <a:t> Solusi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id-ID" sz="1200" dirty="0" smtClean="0"/>
                        <a:t>Bagaimana</a:t>
                      </a:r>
                      <a:r>
                        <a:rPr lang="id-ID" sz="1200" baseline="0" dirty="0" smtClean="0"/>
                        <a:t> Anda menjawab permasalahan tersebut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Media apa yang paling mudah bagi Anda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Seberapa sering Anda menggunakan aplikasi tersebut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dirty="0" smtClean="0"/>
                        <a:t>Kata</a:t>
                      </a:r>
                      <a:r>
                        <a:rPr lang="id-ID" sz="1200" baseline="0" dirty="0" smtClean="0"/>
                        <a:t> kunci apa yang biasa Anda gunakan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91233"/>
              </p:ext>
            </p:extLst>
          </p:nvPr>
        </p:nvGraphicFramePr>
        <p:xfrm>
          <a:off x="4133717" y="1075765"/>
          <a:ext cx="1729202" cy="183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202"/>
              </a:tblGrid>
              <a:tr h="284578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Referensi</a:t>
                      </a:r>
                      <a:r>
                        <a:rPr lang="id-ID" sz="1200" baseline="0" dirty="0" smtClean="0"/>
                        <a:t> Perusahaan</a:t>
                      </a:r>
                      <a:endParaRPr lang="id-ID" sz="1200" dirty="0"/>
                    </a:p>
                  </a:txBody>
                  <a:tcPr/>
                </a:tc>
              </a:tr>
              <a:tr h="912210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Perusahaan seperti apa yang membuat Anda tertarik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Apa dasar utama memilih perusahaan tersebut</a:t>
                      </a:r>
                    </a:p>
                    <a:p>
                      <a:pPr marL="228600" indent="-228600" algn="ctr">
                        <a:buAutoNum type="arabicPeriod"/>
                      </a:pPr>
                      <a:endParaRPr lang="id-ID" sz="1200" baseline="0" dirty="0" smtClean="0"/>
                    </a:p>
                    <a:p>
                      <a:pPr marL="228600" indent="-228600" algn="ctr">
                        <a:buAutoNum type="arabicPeriod"/>
                      </a:pP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52188"/>
              </p:ext>
            </p:extLst>
          </p:nvPr>
        </p:nvGraphicFramePr>
        <p:xfrm>
          <a:off x="5946354" y="1075765"/>
          <a:ext cx="2068093" cy="2640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93"/>
              </a:tblGrid>
              <a:tr h="228995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Pengumpulan</a:t>
                      </a:r>
                      <a:r>
                        <a:rPr lang="id-ID" sz="1200" baseline="0" dirty="0" smtClean="0"/>
                        <a:t> Informasi</a:t>
                      </a:r>
                      <a:endParaRPr lang="id-ID" sz="1200" dirty="0"/>
                    </a:p>
                  </a:txBody>
                  <a:tcPr/>
                </a:tc>
              </a:tr>
              <a:tr h="2366287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id-ID" sz="1200" dirty="0" smtClean="0"/>
                        <a:t>Apa alasan</a:t>
                      </a:r>
                      <a:r>
                        <a:rPr lang="id-ID" sz="1200" baseline="0" dirty="0" smtClean="0"/>
                        <a:t> memilih perusahaan Telkom Group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Produk apa yang dibutuhkan untuk menemukan solusi tersebut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Keuntungan apa yang Anda cari dari perusahaan tersebut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Aplikasi yang seperti apa yang dibutuhkan Anda</a:t>
                      </a:r>
                    </a:p>
                    <a:p>
                      <a:pPr marL="228600" indent="-228600" algn="ctr">
                        <a:buAutoNum type="arabicPeriod"/>
                      </a:pP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84098"/>
              </p:ext>
            </p:extLst>
          </p:nvPr>
        </p:nvGraphicFramePr>
        <p:xfrm>
          <a:off x="8124489" y="1075765"/>
          <a:ext cx="14901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58"/>
              </a:tblGrid>
              <a:tr h="23079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Consultative</a:t>
                      </a:r>
                      <a:r>
                        <a:rPr lang="id-ID" sz="1200" baseline="0" dirty="0" smtClean="0"/>
                        <a:t> Selling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id-ID" sz="1200" dirty="0" smtClean="0"/>
                        <a:t>Poin </a:t>
                      </a:r>
                      <a:r>
                        <a:rPr lang="id-ID" sz="1200" baseline="0" dirty="0" smtClean="0"/>
                        <a:t>penting apa dari seorang sales 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Mengapa Anda tertarik memilih solusi dari Telkom Group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0339"/>
              </p:ext>
            </p:extLst>
          </p:nvPr>
        </p:nvGraphicFramePr>
        <p:xfrm>
          <a:off x="9696936" y="1075765"/>
          <a:ext cx="22680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Alternatif</a:t>
                      </a:r>
                      <a:r>
                        <a:rPr lang="id-ID" sz="1200" baseline="0" dirty="0" smtClean="0"/>
                        <a:t> Solusi from Telkom Group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</a:pPr>
                      <a:r>
                        <a:rPr lang="id-ID" sz="1200" dirty="0" smtClean="0"/>
                        <a:t>Menurut</a:t>
                      </a:r>
                      <a:r>
                        <a:rPr lang="id-ID" sz="1200" baseline="0" dirty="0" smtClean="0"/>
                        <a:t> Anda apakah aplikasi dibutuhkan untuk mencari solusi</a:t>
                      </a:r>
                    </a:p>
                    <a:p>
                      <a:pPr marL="228600" indent="-228600" algn="ctr">
                        <a:buAutoNum type="arabicPeriod"/>
                      </a:pPr>
                      <a:r>
                        <a:rPr lang="id-ID" sz="1200" baseline="0" dirty="0" smtClean="0"/>
                        <a:t>Feature apa yang dibutuhkan untuk membantu Anda menemukan Solusi</a:t>
                      </a:r>
                    </a:p>
                    <a:p>
                      <a:pPr marL="228600" indent="-228600" algn="ctr">
                        <a:buAutoNum type="arabicPeriod"/>
                      </a:pPr>
                      <a:r>
                        <a:rPr lang="id-ID" sz="1200" baseline="0" dirty="0" smtClean="0"/>
                        <a:t>Apa yang membuat Anda bertahan dengan sebuah aplikasi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10490"/>
              </p:ext>
            </p:extLst>
          </p:nvPr>
        </p:nvGraphicFramePr>
        <p:xfrm>
          <a:off x="2149198" y="3926541"/>
          <a:ext cx="2476590" cy="168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90"/>
              </a:tblGrid>
              <a:tr h="245086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Great</a:t>
                      </a:r>
                      <a:r>
                        <a:rPr lang="id-ID" sz="1200" baseline="0" dirty="0" smtClean="0"/>
                        <a:t> Solution / Dealing</a:t>
                      </a:r>
                      <a:endParaRPr lang="id-ID" sz="1200" dirty="0"/>
                    </a:p>
                  </a:txBody>
                  <a:tcPr/>
                </a:tc>
              </a:tr>
              <a:tr h="140831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id-ID" sz="1200" baseline="0" dirty="0" smtClean="0"/>
                        <a:t>1. Apa yang membuat anda Deal dengan solusi yang diberikan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id-ID" sz="1200" baseline="0" dirty="0" smtClean="0"/>
                        <a:t>2. Apa yang membuat Anda akan berpindah ke solusi lain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id-ID" sz="1200" baseline="0" dirty="0" smtClean="0"/>
                        <a:t>3. Bagaimana Anda menentukan solusi tersebut tepat dengan kebutuhan Anda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16131"/>
              </p:ext>
            </p:extLst>
          </p:nvPr>
        </p:nvGraphicFramePr>
        <p:xfrm>
          <a:off x="4735387" y="3943304"/>
          <a:ext cx="1793051" cy="2441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51"/>
              </a:tblGrid>
              <a:tr h="337915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Reward / Benefit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Benefit Apa yang terpenting untuk perusahaan Anda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Reward apa yang paling penting buat Anda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id-ID" sz="1200" baseline="0" dirty="0" smtClean="0"/>
                        <a:t>Seberapa sering Anda menggunakan aplikasi untuk mencari informasi </a:t>
                      </a:r>
                    </a:p>
                    <a:p>
                      <a:pPr marL="228600" indent="-228600" algn="ctr">
                        <a:buAutoNum type="arabicPeriod"/>
                      </a:pPr>
                      <a:endParaRPr lang="id-ID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85944"/>
              </p:ext>
            </p:extLst>
          </p:nvPr>
        </p:nvGraphicFramePr>
        <p:xfrm>
          <a:off x="6688104" y="3953851"/>
          <a:ext cx="1793051" cy="225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51"/>
              </a:tblGrid>
              <a:tr h="337915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Memberikan Referensi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id-ID" sz="1200" baseline="0" dirty="0" smtClean="0"/>
                        <a:t>Apakah Anda akan menceritakan keuntungan dari Aplikasi / solusi dari Telkom kepada orang lain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id-ID" sz="1200" baseline="0" dirty="0" smtClean="0"/>
                        <a:t>Apakah Anda akan memberikan saran untuk Aplikasi yang dberikan Telkom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60460"/>
              </p:ext>
            </p:extLst>
          </p:nvPr>
        </p:nvGraphicFramePr>
        <p:xfrm>
          <a:off x="8680751" y="3960126"/>
          <a:ext cx="1793051" cy="2623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51"/>
              </a:tblGrid>
              <a:tr h="337915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Menggunakan</a:t>
                      </a:r>
                      <a:r>
                        <a:rPr lang="id-ID" sz="1200" baseline="0" dirty="0" smtClean="0"/>
                        <a:t> KOMBIT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id-ID" sz="1200" baseline="0" dirty="0" smtClean="0"/>
                        <a:t>Apakah Anda akan menceritakan keuntungan dari Aplikasi yang Anda gunakan kepada orang lain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id-ID" sz="1200" baseline="0" dirty="0" smtClean="0"/>
                        <a:t>Apakah Anda akan merekomendasikan oranglain untuk mengunduh aplikasi Telkom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id-ID" sz="12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3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421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List Of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2018-04-27T07:35:26Z</dcterms:created>
  <dcterms:modified xsi:type="dcterms:W3CDTF">2018-04-27T11:30:11Z</dcterms:modified>
</cp:coreProperties>
</file>