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2" r:id="rId8"/>
    <p:sldId id="268" r:id="rId9"/>
    <p:sldId id="266" r:id="rId10"/>
    <p:sldId id="263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18C1-45F0-4DF4-9B67-EC96E51E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6C6BA-A7AD-4DD5-BEDC-5DE03DBD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F42-C17F-41DB-AAD7-177FE6F9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4EE7-1014-49C7-BA7F-471FE66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4798-82BB-4684-B4D1-8137BE98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5D88-8410-41D3-80F9-953C2BA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06941-3872-404C-BA6D-FFC2217F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3015-39D9-4D85-8407-1267824B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FB44-477F-4775-A9FF-3CB3C715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5790-F18D-4ED0-A9C2-6F1E0617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26CD1-1273-42BA-9E0F-6239C697F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032B0-BA65-40CB-B08C-5232F8496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5FFB-00CA-42E8-B051-7AED0479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EC57-B20C-4CCA-B944-A32681ED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9670-9906-4436-89A1-E06C8D6E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FCC1-CB2F-4EAA-9A1E-66F2CEE5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1832-EA54-4648-BF63-73D8DF4D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3FF2-9757-4E04-B525-123C00EA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A446-D54B-436C-AD3D-8C64DF17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027C-0E74-4042-85C7-202177E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B0E5-417B-4FBB-9C46-A6C3B071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9B7C-A340-444F-8BAF-C4E60F44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6991-7C39-4B4F-8759-56F1AF3E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E33D-63C9-4124-849E-271D762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4C2D-5AE4-494B-BBBE-01843891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4758-B02E-4E81-B37A-C660725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FAFD-88B0-44C6-9014-2C649119D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01CD2-BC00-4027-8C1B-D3D3EA8E6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99141-A0D9-4100-ADA5-9D5027AC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1078-C39C-4995-8F9F-999652D7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88E5-1849-4A9D-BCED-2AFCAE6E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A019-66E9-4438-826C-60C9434D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2B753-97BA-405C-AB53-464E0C18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1636-59DC-43D7-A1CC-F9CC7B7B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4DAFB-1A96-43D9-A856-39B83BD68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C6F1-470C-4A19-B3DC-C86697826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AFF9E-C1FB-435C-BFDE-9960A442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326A9-2572-479D-870C-D6B5C7FC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B5767-56F3-4838-B8BF-1615ADD2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8C0F-BAD4-4502-AC2D-F9CE51BC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957DA-EEF4-4246-AC75-9A887394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D7AD9-F7D1-481D-9FED-F0C1E4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8BB9-B646-46F5-8D76-95121634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EB983-FC20-4886-A12F-2D4E1866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F3AF3-428B-4DBD-A7BA-4B56937B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E9C1A-8379-4DB7-B225-74038216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3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A86B-575B-4F81-BD3E-A3E6A88D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BD84-481E-46DC-880A-C6E7F402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68E0-5075-4D2F-8C70-4483C1AC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09D3F-01A5-46F7-8F92-1438B965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74CD-922A-4FDA-9886-60CEEEF1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F957-F294-45C9-930A-FABDA82D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F80C-3493-48D4-9456-7DCCA9E0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4B6DF-6559-4AC1-A5FE-47928A18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0C73-B35C-4E25-AF00-892689B09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79639-76EB-4638-9E89-116BC068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EBC8-B6DD-4122-84AE-8B644AC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D13A-CA5F-4DE0-A003-1B1A5CE5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A24BF-8343-40C0-94A7-F1FFF814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CA2B-8A73-4358-96E5-6E45AF6F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52C7F-F4A0-42DD-9126-EEC3E07D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4663-F038-4D74-840C-7263EE5EB64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B4D4-52DE-4E7A-B4F0-EA825A4A5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8522-648B-46C4-AFD8-CC4D9C422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49B85-E467-47A4-93A1-A618FC0E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482E-5720-46FD-8209-AA8623EA9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and Quantum Fourier Transforms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8AC0-78AA-432D-B725-88ACEDE88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Corbin T. Rochelle </a:t>
            </a:r>
          </a:p>
        </p:txBody>
      </p:sp>
    </p:spTree>
    <p:extLst>
      <p:ext uri="{BB962C8B-B14F-4D97-AF65-F5344CB8AC3E}">
        <p14:creationId xmlns:p14="http://schemas.microsoft.com/office/powerpoint/2010/main" val="243519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6982-38AC-41D7-8919-4801309B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4E1C-1EDD-403F-B1EB-E7D0BAFB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Factorization of Primes</a:t>
            </a:r>
          </a:p>
          <a:p>
            <a:pPr lvl="1"/>
            <a:r>
              <a:rPr lang="en-US" dirty="0"/>
              <a:t>For General n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∃ </a:t>
            </a:r>
            <a:r>
              <a:rPr lang="en-US" b="1" i="0" dirty="0">
                <a:solidFill>
                  <a:srgbClr val="202122"/>
                </a:solidFill>
                <a:effectLst/>
                <a:latin typeface="Nimbus Roman No9 L"/>
              </a:rPr>
              <a:t>Z</a:t>
            </a:r>
            <a:endParaRPr lang="en-US" dirty="0"/>
          </a:p>
          <a:p>
            <a:r>
              <a:rPr lang="en-US" dirty="0"/>
              <a:t>Bounded Quantum Poly. Time</a:t>
            </a:r>
          </a:p>
          <a:p>
            <a:pPr lvl="1"/>
            <a:r>
              <a:rPr lang="en-US" dirty="0"/>
              <a:t>Subset of P!</a:t>
            </a:r>
          </a:p>
          <a:p>
            <a:r>
              <a:rPr lang="en-US" dirty="0"/>
              <a:t>Simplified Circuit Logic</a:t>
            </a:r>
          </a:p>
          <a:p>
            <a:pPr lvl="1"/>
            <a:r>
              <a:rPr lang="en-US" dirty="0"/>
              <a:t>Classical Circuit</a:t>
            </a:r>
          </a:p>
          <a:p>
            <a:pPr lvl="2"/>
            <a:r>
              <a:rPr lang="en-US" dirty="0"/>
              <a:t>Pick Random # </a:t>
            </a:r>
          </a:p>
          <a:p>
            <a:pPr lvl="2"/>
            <a:r>
              <a:rPr lang="en-US" dirty="0"/>
              <a:t>Find GCD (That is Non-Trivial)</a:t>
            </a:r>
          </a:p>
          <a:p>
            <a:pPr lvl="1"/>
            <a:r>
              <a:rPr lang="en-US" dirty="0"/>
              <a:t>Quantum Circuit</a:t>
            </a:r>
          </a:p>
          <a:p>
            <a:pPr lvl="2"/>
            <a:r>
              <a:rPr lang="en-US" dirty="0"/>
              <a:t>Find U and a from Classical Circuit  </a:t>
            </a:r>
          </a:p>
          <a:p>
            <a:pPr lvl="2"/>
            <a:r>
              <a:rPr lang="en-US" dirty="0"/>
              <a:t>Check Period </a:t>
            </a:r>
          </a:p>
          <a:p>
            <a:pPr lvl="2"/>
            <a:r>
              <a:rPr lang="en-US" dirty="0"/>
              <a:t>Obtain Factors from Modular Decomposition of Period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1006CE-C48B-4CF1-B02F-5BE76EC6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05" y="463135"/>
            <a:ext cx="6216329" cy="22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ED4869-845D-4FE1-B589-656D3307F6A0}"/>
              </a:ext>
            </a:extLst>
          </p:cNvPr>
          <p:cNvSpPr txBox="1"/>
          <p:nvPr/>
        </p:nvSpPr>
        <p:spPr>
          <a:xfrm>
            <a:off x="7579624" y="2802926"/>
            <a:ext cx="240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Shor’s Quantum Circuit </a:t>
            </a:r>
          </a:p>
        </p:txBody>
      </p:sp>
    </p:spTree>
    <p:extLst>
      <p:ext uri="{BB962C8B-B14F-4D97-AF65-F5344CB8AC3E}">
        <p14:creationId xmlns:p14="http://schemas.microsoft.com/office/powerpoint/2010/main" val="41651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2B52-9CA2-42FC-BACA-68926E0A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E&amp;M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E906-C29E-4A36-9C55-FE923231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 Analysis! (Griffiths 9.1)</a:t>
            </a:r>
          </a:p>
          <a:p>
            <a:pPr lvl="1"/>
            <a:r>
              <a:rPr lang="en-US" dirty="0"/>
              <a:t>Fourier Transforms (pg. 388)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2B52-9CA2-42FC-BACA-68926E0A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033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78C8-3D67-4ECA-B9C4-ED219478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listen and not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CDC3-7525-48EF-9C22-F8DE5AAE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(Other than the analysis of my presentation being part of the grade?)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Interesting foray to quantum computing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Could make money</a:t>
            </a:r>
          </a:p>
          <a:p>
            <a:pPr lvl="1"/>
            <a:r>
              <a:rPr lang="en-US" dirty="0"/>
              <a:t>Working as a quantum data analyst </a:t>
            </a:r>
          </a:p>
          <a:p>
            <a:pPr lvl="1"/>
            <a:r>
              <a:rPr lang="en-US" dirty="0"/>
              <a:t>Stealing money from banks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E054-AFD1-403A-B30D-94C5C2F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Fourier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44E4-CD36-47C0-A7C3-06881BC4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7016" cy="4351338"/>
          </a:xfrm>
        </p:spPr>
        <p:txBody>
          <a:bodyPr/>
          <a:lstStyle/>
          <a:p>
            <a:r>
              <a:rPr lang="en-US" dirty="0"/>
              <a:t>Sin(x) and Cos(x) Approximation</a:t>
            </a:r>
          </a:p>
          <a:p>
            <a:r>
              <a:rPr lang="en-US" dirty="0"/>
              <a:t>More Sinusoidal f(x)’s, More Accurate </a:t>
            </a:r>
          </a:p>
          <a:p>
            <a:r>
              <a:rPr lang="en-US" dirty="0"/>
              <a:t>Fourier Transform</a:t>
            </a:r>
          </a:p>
          <a:p>
            <a:pPr lvl="1"/>
            <a:r>
              <a:rPr lang="en-US" dirty="0"/>
              <a:t>Time to Frequency Domain </a:t>
            </a:r>
          </a:p>
          <a:p>
            <a:r>
              <a:rPr lang="en-US" dirty="0"/>
              <a:t>Complications</a:t>
            </a:r>
          </a:p>
          <a:p>
            <a:pPr lvl="1"/>
            <a:r>
              <a:rPr lang="en-US" dirty="0"/>
              <a:t>Only for Periodic (all x’s)</a:t>
            </a:r>
          </a:p>
          <a:p>
            <a:pPr lvl="1"/>
            <a:r>
              <a:rPr lang="en-US" dirty="0"/>
              <a:t>Around a Point for All f(x)’s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E5D15-56FF-4035-AA12-F618AF47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28" y="637677"/>
            <a:ext cx="4135159" cy="5599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69F758-F32B-4BA1-8FBC-2D9D1ED8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570" y="2237754"/>
            <a:ext cx="1830444" cy="325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CEAA7-1875-423D-8DFF-017959FD3B5E}"/>
              </a:ext>
            </a:extLst>
          </p:cNvPr>
          <p:cNvSpPr txBox="1"/>
          <p:nvPr/>
        </p:nvSpPr>
        <p:spPr>
          <a:xfrm>
            <a:off x="7289757" y="1219578"/>
            <a:ext cx="399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Equation of a Fourier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BE110-683E-4921-8A93-E85991326224}"/>
              </a:ext>
            </a:extLst>
          </p:cNvPr>
          <p:cNvSpPr txBox="1"/>
          <p:nvPr/>
        </p:nvSpPr>
        <p:spPr>
          <a:xfrm>
            <a:off x="8391130" y="5596360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F.S. of Square Wave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0F145-B081-4B9F-8DD2-D59078076461}"/>
              </a:ext>
            </a:extLst>
          </p:cNvPr>
          <p:cNvSpPr txBox="1"/>
          <p:nvPr/>
        </p:nvSpPr>
        <p:spPr>
          <a:xfrm>
            <a:off x="7985862" y="2464455"/>
            <a:ext cx="562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S_1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S_2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S_3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S_4</a:t>
            </a:r>
          </a:p>
        </p:txBody>
      </p:sp>
    </p:spTree>
    <p:extLst>
      <p:ext uri="{BB962C8B-B14F-4D97-AF65-F5344CB8AC3E}">
        <p14:creationId xmlns:p14="http://schemas.microsoft.com/office/powerpoint/2010/main" val="15937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0354-D720-4F16-A11B-5A5BF4AB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DFTs and QFTs?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AE28-E767-462B-A5A2-C7A8AB90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Variations on Fourier Transform</a:t>
            </a:r>
          </a:p>
          <a:p>
            <a:r>
              <a:rPr lang="en-US" dirty="0"/>
              <a:t>Discrete Fourier Transform</a:t>
            </a:r>
          </a:p>
          <a:p>
            <a:pPr lvl="1"/>
            <a:r>
              <a:rPr lang="en-US" dirty="0"/>
              <a:t>Exactly as the Name Says</a:t>
            </a:r>
          </a:p>
          <a:p>
            <a:pPr lvl="1"/>
            <a:r>
              <a:rPr lang="en-US" dirty="0"/>
              <a:t>Sampling Rate </a:t>
            </a:r>
          </a:p>
          <a:p>
            <a:r>
              <a:rPr lang="en-US" dirty="0"/>
              <a:t>Quantum Fourier Transform</a:t>
            </a:r>
          </a:p>
          <a:p>
            <a:pPr lvl="1"/>
            <a:r>
              <a:rPr lang="en-US" dirty="0"/>
              <a:t>Quantum Analog </a:t>
            </a:r>
          </a:p>
          <a:p>
            <a:pPr lvl="1"/>
            <a:r>
              <a:rPr lang="en-US" dirty="0"/>
              <a:t>Same but Qubits, not Vectors </a:t>
            </a:r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B1C0B-048A-4DBF-94D1-53D67256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52" y="1567048"/>
            <a:ext cx="5143492" cy="30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DF78A-42D0-4D50-87A1-DF25E6874E03}"/>
              </a:ext>
            </a:extLst>
          </p:cNvPr>
          <p:cNvSpPr txBox="1"/>
          <p:nvPr/>
        </p:nvSpPr>
        <p:spPr>
          <a:xfrm>
            <a:off x="7483456" y="4759883"/>
            <a:ext cx="315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Transform vs DFT &amp; QFT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09CCE-4296-487F-BD7E-C7ECFD66E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78" y="5428999"/>
            <a:ext cx="2323361" cy="712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88AE14-0BE9-4216-8F31-2E0DADA63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824" y="5401290"/>
            <a:ext cx="2610176" cy="6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17ED-A042-4E87-A2AB-D09DEFF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5FF7-EBCD-4692-AC78-00B88B85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Produces Quantized Values</a:t>
            </a:r>
          </a:p>
          <a:p>
            <a:r>
              <a:rPr lang="en-US" dirty="0"/>
              <a:t>Can be Used on Quantized Data</a:t>
            </a:r>
          </a:p>
          <a:p>
            <a:pPr lvl="1"/>
            <a:r>
              <a:rPr lang="en-US" dirty="0"/>
              <a:t>Important! </a:t>
            </a:r>
          </a:p>
          <a:p>
            <a:pPr lvl="1"/>
            <a:r>
              <a:rPr lang="en-US" dirty="0"/>
              <a:t>Qubits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93FD4-87FF-4CF1-B53F-CC021A0C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920" y="4583943"/>
            <a:ext cx="3781016" cy="1385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FA290-280C-41B5-8EA0-05B268781FB2}"/>
              </a:ext>
            </a:extLst>
          </p:cNvPr>
          <p:cNvSpPr txBox="1"/>
          <p:nvPr/>
        </p:nvSpPr>
        <p:spPr>
          <a:xfrm>
            <a:off x="4000782" y="6214903"/>
            <a:ext cx="25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Transform vs DFT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63DAC-5BA2-40FF-BC45-37161AB1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7" y="3012545"/>
            <a:ext cx="3612522" cy="132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F3FA6-CB60-46E4-9A23-00D04BE18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40" y="681037"/>
            <a:ext cx="3729102" cy="4148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4873DA-F36B-4915-9B38-C719E111BD80}"/>
              </a:ext>
            </a:extLst>
          </p:cNvPr>
          <p:cNvSpPr txBox="1"/>
          <p:nvPr/>
        </p:nvSpPr>
        <p:spPr>
          <a:xfrm>
            <a:off x="8098972" y="5028504"/>
            <a:ext cx="312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DFT Applied to Quantized Data</a:t>
            </a:r>
          </a:p>
        </p:txBody>
      </p:sp>
    </p:spTree>
    <p:extLst>
      <p:ext uri="{BB962C8B-B14F-4D97-AF65-F5344CB8AC3E}">
        <p14:creationId xmlns:p14="http://schemas.microsoft.com/office/powerpoint/2010/main" val="389100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1125-5ABD-43E0-9AEC-CD75C6AB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A29C-588F-4055-8A06-BB519823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on Quantum State</a:t>
            </a:r>
          </a:p>
          <a:p>
            <a:pPr lvl="1"/>
            <a:r>
              <a:rPr lang="en-US" dirty="0"/>
              <a:t>Opposed to a Vector </a:t>
            </a:r>
          </a:p>
          <a:p>
            <a:pPr lvl="1"/>
            <a:r>
              <a:rPr lang="en-US" dirty="0"/>
              <a:t>Otherwise, the Same</a:t>
            </a:r>
          </a:p>
          <a:p>
            <a:r>
              <a:rPr lang="en-US" dirty="0"/>
              <a:t>Finds Patterns in Qubits </a:t>
            </a:r>
          </a:p>
          <a:p>
            <a:r>
              <a:rPr lang="en-US" dirty="0"/>
              <a:t>Unitary </a:t>
            </a:r>
          </a:p>
          <a:p>
            <a:endParaRPr lang="en-US" dirty="0"/>
          </a:p>
        </p:txBody>
      </p:sp>
      <p:pic>
        <p:nvPicPr>
          <p:cNvPr id="1026" name="Picture 2" descr="Quantum circuit for Quantum-Fourier-Transform with n qubits (without rearranging the order of output states). It uses the binary fraction notation introduced below.">
            <a:extLst>
              <a:ext uri="{FF2B5EF4-FFF2-40B4-BE49-F238E27FC236}">
                <a16:creationId xmlns:a16="http://schemas.microsoft.com/office/drawing/2014/main" id="{D0E48792-1344-4869-95A7-D7229ADC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57" y="365125"/>
            <a:ext cx="6412524" cy="21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633B7-BC2E-45E6-8494-908F079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75" y="2751105"/>
            <a:ext cx="1986814" cy="789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C8C9D-09CE-4DC6-99F6-97CFA21D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187" y="2745458"/>
            <a:ext cx="1658429" cy="683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CCDC6B-B63A-4B40-A2F7-D2DF6FC1890E}"/>
              </a:ext>
            </a:extLst>
          </p:cNvPr>
          <p:cNvSpPr txBox="1"/>
          <p:nvPr/>
        </p:nvSpPr>
        <p:spPr>
          <a:xfrm>
            <a:off x="9077575" y="3540127"/>
            <a:ext cx="23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Phase Gate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CBDB7-08D0-43C6-B1E2-E5DB4EE5BF12}"/>
              </a:ext>
            </a:extLst>
          </p:cNvPr>
          <p:cNvSpPr txBox="1"/>
          <p:nvPr/>
        </p:nvSpPr>
        <p:spPr>
          <a:xfrm>
            <a:off x="6754231" y="3538849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Hadamard Gate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D56C6C-C069-4C39-9639-3C08A308B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94" y="5301268"/>
            <a:ext cx="1941690" cy="832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AE750C-FA9B-4017-ABC8-B5690D1B7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855" y="5241058"/>
            <a:ext cx="2549158" cy="10396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926A08-C659-4B0D-BAF8-151AAD4100C7}"/>
              </a:ext>
            </a:extLst>
          </p:cNvPr>
          <p:cNvSpPr txBox="1"/>
          <p:nvPr/>
        </p:nvSpPr>
        <p:spPr>
          <a:xfrm>
            <a:off x="1967346" y="6235576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 onto </a:t>
            </a:r>
            <a:r>
              <a:rPr lang="en-US" dirty="0" err="1"/>
              <a:t>Ket</a:t>
            </a:r>
            <a:r>
              <a:rPr lang="en-US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1528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58B5-E9FB-4C1C-A0BA-AB207149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QFTs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E70E-198C-4F8E-A6AD-74535F6F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Phase Estimation </a:t>
            </a:r>
          </a:p>
          <a:p>
            <a:pPr lvl="1"/>
            <a:r>
              <a:rPr lang="en-US" dirty="0"/>
              <a:t>Shor’s Algorithm</a:t>
            </a:r>
          </a:p>
          <a:p>
            <a:r>
              <a:rPr lang="en-US" dirty="0"/>
              <a:t>Hidden Subgroup Problem</a:t>
            </a:r>
          </a:p>
          <a:p>
            <a:pPr lvl="1"/>
            <a:r>
              <a:rPr lang="en-US" dirty="0"/>
              <a:t>Finite Abelian Groups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5621-C0BA-4E39-87D3-6932A1DB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686" y="844961"/>
            <a:ext cx="3524431" cy="2171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46588-E212-4B3C-BA0D-4A281980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151" y="3091543"/>
            <a:ext cx="3155503" cy="1956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8B77D-3AD2-4B74-B958-6E396D9AAC3C}"/>
              </a:ext>
            </a:extLst>
          </p:cNvPr>
          <p:cNvSpPr txBox="1"/>
          <p:nvPr/>
        </p:nvSpPr>
        <p:spPr>
          <a:xfrm>
            <a:off x="7309316" y="5258961"/>
            <a:ext cx="273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Phase Estimation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9C6F9B-AE8A-409E-BCD1-9E9D73E38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464" y="4668464"/>
            <a:ext cx="1327218" cy="558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9C9830-3077-4D3C-A732-03ED799EB7BB}"/>
              </a:ext>
            </a:extLst>
          </p:cNvPr>
          <p:cNvSpPr txBox="1"/>
          <p:nvPr/>
        </p:nvSpPr>
        <p:spPr>
          <a:xfrm>
            <a:off x="1469992" y="520204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Formula From QFT</a:t>
            </a:r>
          </a:p>
        </p:txBody>
      </p:sp>
    </p:spTree>
    <p:extLst>
      <p:ext uri="{BB962C8B-B14F-4D97-AF65-F5344CB8AC3E}">
        <p14:creationId xmlns:p14="http://schemas.microsoft.com/office/powerpoint/2010/main" val="32256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BEFF-E73E-4D98-834F-C51BCF02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6CD63-23E8-4E83-8187-77C80990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2" y="2207193"/>
            <a:ext cx="4116901" cy="2562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76531-36AC-444E-B271-3AA1B60EF289}"/>
              </a:ext>
            </a:extLst>
          </p:cNvPr>
          <p:cNvSpPr txBox="1"/>
          <p:nvPr/>
        </p:nvSpPr>
        <p:spPr>
          <a:xfrm>
            <a:off x="1597673" y="46432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3DC0F-D3A7-4D11-B9D6-13C90ECE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21" y="365125"/>
            <a:ext cx="2406774" cy="5791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EEA87F-83C0-45D6-998A-96CD33387231}"/>
              </a:ext>
            </a:extLst>
          </p:cNvPr>
          <p:cNvSpPr/>
          <p:nvPr/>
        </p:nvSpPr>
        <p:spPr>
          <a:xfrm>
            <a:off x="7663543" y="1761131"/>
            <a:ext cx="300842" cy="375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AB079E-A81E-4055-B088-A26F421B5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582" y="3180566"/>
            <a:ext cx="1447874" cy="615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F90549-2D79-4E98-814A-A8A4384C34AC}"/>
              </a:ext>
            </a:extLst>
          </p:cNvPr>
          <p:cNvSpPr txBox="1"/>
          <p:nvPr/>
        </p:nvSpPr>
        <p:spPr>
          <a:xfrm>
            <a:off x="9434672" y="401386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</a:t>
            </a:r>
          </a:p>
        </p:txBody>
      </p:sp>
    </p:spTree>
    <p:extLst>
      <p:ext uri="{BB962C8B-B14F-4D97-AF65-F5344CB8AC3E}">
        <p14:creationId xmlns:p14="http://schemas.microsoft.com/office/powerpoint/2010/main" val="25393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4871-379F-4BD5-9AF8-40C961D3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 to Asymptotic Complexity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4437-8113-4C75-A826-8AD619B1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Problems with Bounded Resource 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 </a:t>
            </a:r>
          </a:p>
          <a:p>
            <a:r>
              <a:rPr lang="en-US" dirty="0"/>
              <a:t>Asymptotic Relations</a:t>
            </a:r>
          </a:p>
          <a:p>
            <a:r>
              <a:rPr lang="en-US" dirty="0"/>
              <a:t>P=NP ? </a:t>
            </a:r>
          </a:p>
          <a:p>
            <a:pPr lvl="1"/>
            <a:r>
              <a:rPr lang="en-US" dirty="0"/>
              <a:t>Polynomial </a:t>
            </a:r>
          </a:p>
          <a:p>
            <a:pPr lvl="1"/>
            <a:r>
              <a:rPr lang="en-US" dirty="0"/>
              <a:t>Non-Deterministic Polynomial Time</a:t>
            </a:r>
          </a:p>
          <a:p>
            <a:pPr lvl="1"/>
            <a:r>
              <a:rPr lang="en-US" dirty="0"/>
              <a:t>Very Important Problem!!!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8D5195-F8C5-4EEA-BC63-E99C7EAB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024" y="2521343"/>
            <a:ext cx="3458752" cy="31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49E54-CDAF-45D8-8162-CC10C9390466}"/>
              </a:ext>
            </a:extLst>
          </p:cNvPr>
          <p:cNvSpPr txBox="1"/>
          <p:nvPr/>
        </p:nvSpPr>
        <p:spPr>
          <a:xfrm>
            <a:off x="8827933" y="5736978"/>
            <a:ext cx="19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4367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346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Nimbus Roman No9 L</vt:lpstr>
      <vt:lpstr>Roboto</vt:lpstr>
      <vt:lpstr>Office Theme</vt:lpstr>
      <vt:lpstr>Discrete and Quantum Fourier Transforms </vt:lpstr>
      <vt:lpstr>Why should you listen and not sleep?</vt:lpstr>
      <vt:lpstr>Classic Fourier Series</vt:lpstr>
      <vt:lpstr>What are DFTs and QFTs?</vt:lpstr>
      <vt:lpstr>DFTs</vt:lpstr>
      <vt:lpstr>QFTs</vt:lpstr>
      <vt:lpstr>Applications of QFTs</vt:lpstr>
      <vt:lpstr>QFT Example</vt:lpstr>
      <vt:lpstr>Brief Introduction to Asymptotic Complexity Classes</vt:lpstr>
      <vt:lpstr>Shor’s Algorithm</vt:lpstr>
      <vt:lpstr>How does this relate to E&amp;M 2?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and Quantum Fourier Transforms </dc:title>
  <dc:creator>Rochelle, Corbin</dc:creator>
  <cp:lastModifiedBy>Rochelle, Corbin</cp:lastModifiedBy>
  <cp:revision>6</cp:revision>
  <dcterms:created xsi:type="dcterms:W3CDTF">2022-04-10T01:06:29Z</dcterms:created>
  <dcterms:modified xsi:type="dcterms:W3CDTF">2022-04-29T06:28:02Z</dcterms:modified>
</cp:coreProperties>
</file>