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The Big Mountain Resort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Underpricing</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 Big Mountain Resort wants to know if it is underpricing its admission tickets and what resort features would add to the market ticket cap.</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BDC0-EB87-4568-A097-862E6A2D7614}"/>
              </a:ext>
            </a:extLst>
          </p:cNvPr>
          <p:cNvSpPr>
            <a:spLocks noGrp="1"/>
          </p:cNvSpPr>
          <p:nvPr>
            <p:ph type="title"/>
          </p:nvPr>
        </p:nvSpPr>
        <p:spPr>
          <a:xfrm>
            <a:off x="1097280" y="435893"/>
            <a:ext cx="10058400" cy="1450757"/>
          </a:xfrm>
        </p:spPr>
        <p:txBody>
          <a:bodyPr>
            <a:noAutofit/>
          </a:bodyPr>
          <a:lstStyle/>
          <a:p>
            <a:r>
              <a:rPr lang="en-US" sz="4000" dirty="0"/>
              <a:t>Cut at least two runs and increase the vertical drop by adding an additional run to a point 150 feet lower down</a:t>
            </a:r>
          </a:p>
        </p:txBody>
      </p:sp>
      <p:pic>
        <p:nvPicPr>
          <p:cNvPr id="7" name="Picture 6" descr="Chart, line chart&#10;&#10;Description automatically generated">
            <a:extLst>
              <a:ext uri="{FF2B5EF4-FFF2-40B4-BE49-F238E27FC236}">
                <a16:creationId xmlns:a16="http://schemas.microsoft.com/office/drawing/2014/main" id="{4C103281-FA93-4DA2-8F96-6C6CF057C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632" y="2108201"/>
            <a:ext cx="5982218" cy="3132091"/>
          </a:xfrm>
          <a:prstGeom prst="rect">
            <a:avLst/>
          </a:prstGeom>
        </p:spPr>
      </p:pic>
      <p:sp>
        <p:nvSpPr>
          <p:cNvPr id="9" name="Content Placeholder 8">
            <a:extLst>
              <a:ext uri="{FF2B5EF4-FFF2-40B4-BE49-F238E27FC236}">
                <a16:creationId xmlns:a16="http://schemas.microsoft.com/office/drawing/2014/main" id="{A7211128-9D10-4252-A332-6C8DA50DDF31}"/>
              </a:ext>
            </a:extLst>
          </p:cNvPr>
          <p:cNvSpPr>
            <a:spLocks noGrp="1"/>
          </p:cNvSpPr>
          <p:nvPr>
            <p:ph idx="1"/>
          </p:nvPr>
        </p:nvSpPr>
        <p:spPr>
          <a:xfrm>
            <a:off x="1097280" y="2108201"/>
            <a:ext cx="4293352" cy="3760891"/>
          </a:xfrm>
        </p:spPr>
        <p:txBody>
          <a:bodyPr/>
          <a:lstStyle/>
          <a:p>
            <a:pPr>
              <a:buFont typeface="Arial" panose="020B0604020202020204" pitchFamily="34" charset="0"/>
              <a:buChar char="•"/>
            </a:pPr>
            <a:r>
              <a:rPr lang="en-US" dirty="0"/>
              <a:t>Increasing vertical drop by 150 will enable The Big Mountain Resort to add $2.00 to its admission price. This will result in a projected seasonal increase of</a:t>
            </a:r>
            <a:r>
              <a:rPr lang="en-US" sz="1800" dirty="0">
                <a:effectLst/>
                <a:latin typeface="Calibri" panose="020F0502020204030204" pitchFamily="34" charset="0"/>
                <a:ea typeface="Calibri" panose="020F0502020204030204" pitchFamily="34" charset="0"/>
                <a:cs typeface="Times New Roman" panose="02020603050405020304" pitchFamily="18" charset="0"/>
              </a:rPr>
              <a:t> $3,474,638 to revenue. </a:t>
            </a:r>
          </a:p>
          <a:p>
            <a:pPr>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(Right) One can see the projected decrease in revenue of removing runs. With the addition of the new lower run, The Big Mountain Resort could remove 2 other runs without a hurting pricing.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164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1450-578A-4C9E-8F33-E3BD918649D7}"/>
              </a:ext>
            </a:extLst>
          </p:cNvPr>
          <p:cNvSpPr>
            <a:spLocks noGrp="1"/>
          </p:cNvSpPr>
          <p:nvPr>
            <p:ph type="title"/>
          </p:nvPr>
        </p:nvSpPr>
        <p:spPr>
          <a:xfrm>
            <a:off x="643465" y="605870"/>
            <a:ext cx="3517567" cy="1280158"/>
          </a:xfrm>
        </p:spPr>
        <p:txBody>
          <a:bodyPr anchor="b">
            <a:normAutofit/>
          </a:bodyPr>
          <a:lstStyle/>
          <a:p>
            <a:r>
              <a:rPr lang="en-US" dirty="0"/>
              <a:t>Feature importance</a:t>
            </a:r>
          </a:p>
        </p:txBody>
      </p:sp>
      <p:pic>
        <p:nvPicPr>
          <p:cNvPr id="5" name="Content Placeholder 4" descr="Chart, histogram&#10;&#10;Description automatically generated">
            <a:extLst>
              <a:ext uri="{FF2B5EF4-FFF2-40B4-BE49-F238E27FC236}">
                <a16:creationId xmlns:a16="http://schemas.microsoft.com/office/drawing/2014/main" id="{7658C3DE-C18F-48CF-8FD6-5FBADF731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2675" y="605870"/>
            <a:ext cx="6542516" cy="5201300"/>
          </a:xfrm>
          <a:noFill/>
        </p:spPr>
      </p:pic>
      <p:sp>
        <p:nvSpPr>
          <p:cNvPr id="10" name="Text Placeholder 3">
            <a:extLst>
              <a:ext uri="{FF2B5EF4-FFF2-40B4-BE49-F238E27FC236}">
                <a16:creationId xmlns:a16="http://schemas.microsoft.com/office/drawing/2014/main" id="{2CB4E998-CE10-446D-BC9C-178FB90609EE}"/>
              </a:ext>
            </a:extLst>
          </p:cNvPr>
          <p:cNvSpPr>
            <a:spLocks noGrp="1"/>
          </p:cNvSpPr>
          <p:nvPr>
            <p:ph type="body" sz="half" idx="2"/>
          </p:nvPr>
        </p:nvSpPr>
        <p:spPr>
          <a:xfrm>
            <a:off x="643465" y="2085976"/>
            <a:ext cx="3517567" cy="4021580"/>
          </a:xfrm>
        </p:spPr>
        <p:txBody>
          <a:bodyPr/>
          <a:lstStyle/>
          <a:p>
            <a:r>
              <a:rPr lang="en-US" dirty="0"/>
              <a:t>As you can see, there are 4 primary resort features that influence ticket pricing: fast quads, runs, snow making, and vertical drop. Increasing fast quads might also be a good option to increase projected revenue.  Because operational costs are not factored into this graph, it is an imperfect representation of possible economic performance.</a:t>
            </a:r>
          </a:p>
        </p:txBody>
      </p:sp>
    </p:spTree>
    <p:extLst>
      <p:ext uri="{BB962C8B-B14F-4D97-AF65-F5344CB8AC3E}">
        <p14:creationId xmlns:p14="http://schemas.microsoft.com/office/powerpoint/2010/main" val="186928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F14ED30-89F7-419D-9791-63366BBDEE03}"/>
              </a:ext>
            </a:extLst>
          </p:cNvPr>
          <p:cNvSpPr>
            <a:spLocks noGrp="1"/>
          </p:cNvSpPr>
          <p:nvPr>
            <p:ph type="title"/>
          </p:nvPr>
        </p:nvSpPr>
        <p:spPr/>
        <p:txBody>
          <a:bodyPr/>
          <a:lstStyle/>
          <a:p>
            <a:r>
              <a:rPr lang="en-US" dirty="0"/>
              <a:t>Big Mountain Resort pricing comparison</a:t>
            </a:r>
          </a:p>
        </p:txBody>
      </p:sp>
      <p:sp>
        <p:nvSpPr>
          <p:cNvPr id="11" name="Text Placeholder 10">
            <a:extLst>
              <a:ext uri="{FF2B5EF4-FFF2-40B4-BE49-F238E27FC236}">
                <a16:creationId xmlns:a16="http://schemas.microsoft.com/office/drawing/2014/main" id="{E71D1059-B32F-45BA-8408-9E59B8905F94}"/>
              </a:ext>
            </a:extLst>
          </p:cNvPr>
          <p:cNvSpPr>
            <a:spLocks noGrp="1"/>
          </p:cNvSpPr>
          <p:nvPr>
            <p:ph type="body" idx="1"/>
          </p:nvPr>
        </p:nvSpPr>
        <p:spPr/>
        <p:txBody>
          <a:bodyPr>
            <a:normAutofit lnSpcReduction="10000"/>
          </a:bodyPr>
          <a:lstStyle/>
          <a:p>
            <a:r>
              <a:rPr lang="en-US" cap="none" dirty="0"/>
              <a:t>Big Mountain is near the mean of the market share countrywide.</a:t>
            </a:r>
          </a:p>
        </p:txBody>
      </p:sp>
      <p:pic>
        <p:nvPicPr>
          <p:cNvPr id="10" name="Content Placeholder 9" descr="Chart, histogram&#10;&#10;Description automatically generated">
            <a:extLst>
              <a:ext uri="{FF2B5EF4-FFF2-40B4-BE49-F238E27FC236}">
                <a16:creationId xmlns:a16="http://schemas.microsoft.com/office/drawing/2014/main" id="{7FA81433-020F-44C5-A0E1-ADF5A70B527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5441" y="3087085"/>
            <a:ext cx="5060747" cy="2735357"/>
          </a:xfrm>
        </p:spPr>
      </p:pic>
      <p:sp>
        <p:nvSpPr>
          <p:cNvPr id="12" name="Text Placeholder 11">
            <a:extLst>
              <a:ext uri="{FF2B5EF4-FFF2-40B4-BE49-F238E27FC236}">
                <a16:creationId xmlns:a16="http://schemas.microsoft.com/office/drawing/2014/main" id="{E77E39F7-7FD9-49A2-B21F-D2B5E262EA60}"/>
              </a:ext>
            </a:extLst>
          </p:cNvPr>
          <p:cNvSpPr>
            <a:spLocks noGrp="1"/>
          </p:cNvSpPr>
          <p:nvPr>
            <p:ph type="body" sz="quarter" idx="3"/>
          </p:nvPr>
        </p:nvSpPr>
        <p:spPr/>
        <p:txBody>
          <a:bodyPr>
            <a:normAutofit lnSpcReduction="10000"/>
          </a:bodyPr>
          <a:lstStyle/>
          <a:p>
            <a:r>
              <a:rPr lang="en-US" cap="none" dirty="0"/>
              <a:t>Big Mountain is at the top of the market share statewide.</a:t>
            </a:r>
          </a:p>
        </p:txBody>
      </p:sp>
      <p:pic>
        <p:nvPicPr>
          <p:cNvPr id="8" name="Content Placeholder 7" descr="Chart, bar chart&#10;&#10;Description automatically generated">
            <a:extLst>
              <a:ext uri="{FF2B5EF4-FFF2-40B4-BE49-F238E27FC236}">
                <a16:creationId xmlns:a16="http://schemas.microsoft.com/office/drawing/2014/main" id="{A9BFF37A-67E9-4E9E-9EB2-4D386C9262F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3790" y="3176271"/>
            <a:ext cx="4961574" cy="2646172"/>
          </a:xfrm>
          <a:noFill/>
        </p:spPr>
      </p:pic>
    </p:spTree>
    <p:extLst>
      <p:ext uri="{BB962C8B-B14F-4D97-AF65-F5344CB8AC3E}">
        <p14:creationId xmlns:p14="http://schemas.microsoft.com/office/powerpoint/2010/main" val="118495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9A5532-6524-4F19-B9D5-D7D0031E54DD}"/>
              </a:ext>
            </a:extLst>
          </p:cNvPr>
          <p:cNvSpPr>
            <a:spLocks noGrp="1"/>
          </p:cNvSpPr>
          <p:nvPr>
            <p:ph type="title"/>
          </p:nvPr>
        </p:nvSpPr>
        <p:spPr/>
        <p:txBody>
          <a:bodyPr/>
          <a:lstStyle/>
          <a:p>
            <a:r>
              <a:rPr lang="en-US" dirty="0"/>
              <a:t>Current Pricing</a:t>
            </a:r>
          </a:p>
        </p:txBody>
      </p:sp>
      <p:sp>
        <p:nvSpPr>
          <p:cNvPr id="8" name="Content Placeholder 7">
            <a:extLst>
              <a:ext uri="{FF2B5EF4-FFF2-40B4-BE49-F238E27FC236}">
                <a16:creationId xmlns:a16="http://schemas.microsoft.com/office/drawing/2014/main" id="{FA997685-3642-492F-AAF8-10223762FDF9}"/>
              </a:ext>
            </a:extLst>
          </p:cNvPr>
          <p:cNvSpPr>
            <a:spLocks noGrp="1"/>
          </p:cNvSpPr>
          <p:nvPr>
            <p:ph idx="1"/>
          </p:nvPr>
        </p:nvSpPr>
        <p:spPr/>
        <p:txBody>
          <a:bodyPr/>
          <a:lstStyle/>
          <a:p>
            <a:r>
              <a:rPr lang="en-US" dirty="0"/>
              <a:t>According to the model, The Big Mountain was expected to be charging about $96 for admission as opposed to the current price set at $81. Given the margin of error at $10.39, assuming other resorts are charging in accordance with market value The Big Mountain could increase admission price without changing anything.</a:t>
            </a:r>
          </a:p>
        </p:txBody>
      </p:sp>
    </p:spTree>
    <p:extLst>
      <p:ext uri="{BB962C8B-B14F-4D97-AF65-F5344CB8AC3E}">
        <p14:creationId xmlns:p14="http://schemas.microsoft.com/office/powerpoint/2010/main" val="133687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4A5B-C203-4BCF-B31C-D0003B26610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F7DADC-8B91-41F1-ACDE-C8FB68823CFF}"/>
              </a:ext>
            </a:extLst>
          </p:cNvPr>
          <p:cNvSpPr>
            <a:spLocks noGrp="1"/>
          </p:cNvSpPr>
          <p:nvPr>
            <p:ph idx="1"/>
          </p:nvPr>
        </p:nvSpPr>
        <p:spPr/>
        <p:txBody>
          <a:bodyPr/>
          <a:lstStyle/>
          <a:p>
            <a:r>
              <a:rPr lang="en-US" dirty="0"/>
              <a:t>The Big Mountain resort can increase expected revenue by increasing vertical drop and cutting number of runs. Other features such as fast quads or the cutting of less important features might also decrease expenditure </a:t>
            </a:r>
            <a:r>
              <a:rPr lang="en-US"/>
              <a:t>while increasing profit.</a:t>
            </a:r>
            <a:endParaRPr lang="en-US" dirty="0"/>
          </a:p>
        </p:txBody>
      </p:sp>
    </p:spTree>
    <p:extLst>
      <p:ext uri="{BB962C8B-B14F-4D97-AF65-F5344CB8AC3E}">
        <p14:creationId xmlns:p14="http://schemas.microsoft.com/office/powerpoint/2010/main" val="301298392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17</TotalTime>
  <Words>319</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The Big Mountain Resort</vt:lpstr>
      <vt:lpstr>The Big Mountain Resort wants to know if it is underpricing its admission tickets and what resort features would add to the market ticket cap.</vt:lpstr>
      <vt:lpstr>Cut at least two runs and increase the vertical drop by adding an additional run to a point 150 feet lower down</vt:lpstr>
      <vt:lpstr>Feature importance</vt:lpstr>
      <vt:lpstr>Big Mountain Resort pricing comparison</vt:lpstr>
      <vt:lpstr>Current Pricing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Big Mountain Resort</dc:title>
  <dc:creator>Steven Sparks</dc:creator>
  <cp:lastModifiedBy>Steven Sparks</cp:lastModifiedBy>
  <cp:revision>3</cp:revision>
  <dcterms:created xsi:type="dcterms:W3CDTF">2021-02-19T01:33:04Z</dcterms:created>
  <dcterms:modified xsi:type="dcterms:W3CDTF">2021-02-19T01:51:04Z</dcterms:modified>
</cp:coreProperties>
</file>