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2" r:id="rId2"/>
  </p:sldMasterIdLst>
  <p:notesMasterIdLst>
    <p:notesMasterId r:id="rId21"/>
  </p:notesMasterIdLst>
  <p:handoutMasterIdLst>
    <p:handoutMasterId r:id="rId22"/>
  </p:handoutMasterIdLst>
  <p:sldIdLst>
    <p:sldId id="993" r:id="rId3"/>
    <p:sldId id="1431" r:id="rId4"/>
    <p:sldId id="1457" r:id="rId5"/>
    <p:sldId id="1441" r:id="rId6"/>
    <p:sldId id="1442" r:id="rId7"/>
    <p:sldId id="1443" r:id="rId8"/>
    <p:sldId id="1444" r:id="rId9"/>
    <p:sldId id="1445" r:id="rId10"/>
    <p:sldId id="1447" r:id="rId11"/>
    <p:sldId id="1446" r:id="rId12"/>
    <p:sldId id="1448" r:id="rId13"/>
    <p:sldId id="1449" r:id="rId14"/>
    <p:sldId id="1450" r:id="rId15"/>
    <p:sldId id="1451" r:id="rId16"/>
    <p:sldId id="1459" r:id="rId17"/>
    <p:sldId id="1458" r:id="rId18"/>
    <p:sldId id="1454" r:id="rId19"/>
    <p:sldId id="1403" r:id="rId20"/>
  </p:sldIdLst>
  <p:sldSz cx="9144000" cy="5143500" type="screen16x9"/>
  <p:notesSz cx="6797675" cy="9874250"/>
  <p:defaultTextStyle>
    <a:defPPr>
      <a:defRPr lang="zh-CN"/>
    </a:defPPr>
    <a:lvl1pPr algn="l" defTabSz="91249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1pPr>
    <a:lvl2pPr marL="455930" indent="1905" algn="l" defTabSz="91249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2pPr>
    <a:lvl3pPr marL="913130" indent="1905" algn="l" defTabSz="91249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3pPr>
    <a:lvl4pPr marL="1370330" indent="1905" algn="l" defTabSz="91249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4pPr>
    <a:lvl5pPr marL="1827530" indent="1905" algn="l" defTabSz="91249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667">
          <p15:clr>
            <a:srgbClr val="A4A3A4"/>
          </p15:clr>
        </p15:guide>
        <p15:guide id="4" orient="horz" pos="1521">
          <p15:clr>
            <a:srgbClr val="A4A3A4"/>
          </p15:clr>
        </p15:guide>
        <p15:guide id="5" orient="horz" pos="3034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1600">
          <p15:clr>
            <a:srgbClr val="A4A3A4"/>
          </p15:clr>
        </p15:guide>
        <p15:guide id="8" orient="horz" pos="3102">
          <p15:clr>
            <a:srgbClr val="A4A3A4"/>
          </p15:clr>
        </p15:guide>
        <p15:guide id="9" pos="2880">
          <p15:clr>
            <a:srgbClr val="A4A3A4"/>
          </p15:clr>
        </p15:guide>
        <p15:guide id="10" pos="192">
          <p15:clr>
            <a:srgbClr val="A4A3A4"/>
          </p15:clr>
        </p15:guide>
        <p15:guide id="11" pos="5538">
          <p15:clr>
            <a:srgbClr val="A4A3A4"/>
          </p15:clr>
        </p15:guide>
        <p15:guide id="1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FFFFF"/>
    <a:srgbClr val="A3C2E1"/>
    <a:srgbClr val="C9DBED"/>
    <a:srgbClr val="3792AB"/>
    <a:srgbClr val="C5E4ED"/>
    <a:srgbClr val="3366CC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89545" autoAdjust="0"/>
  </p:normalViewPr>
  <p:slideViewPr>
    <p:cSldViewPr>
      <p:cViewPr varScale="1">
        <p:scale>
          <a:sx n="116" d="100"/>
          <a:sy n="116" d="100"/>
        </p:scale>
        <p:origin x="701" y="77"/>
      </p:cViewPr>
      <p:guideLst>
        <p:guide orient="horz" pos="2133"/>
        <p:guide orient="horz" pos="4110"/>
        <p:guide orient="horz" pos="667"/>
        <p:guide orient="horz" pos="1521"/>
        <p:guide orient="horz" pos="3034"/>
        <p:guide orient="horz" pos="486"/>
        <p:guide orient="horz" pos="1600"/>
        <p:guide orient="horz" pos="3102"/>
        <p:guide pos="2880"/>
        <p:guide pos="192"/>
        <p:guide pos="5538"/>
        <p:guide pos="5602"/>
      </p:guideLst>
    </p:cSldViewPr>
  </p:slideViewPr>
  <p:outlineViewPr>
    <p:cViewPr>
      <p:scale>
        <a:sx n="33" d="100"/>
        <a:sy n="33" d="100"/>
      </p:scale>
      <p:origin x="0" y="177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51"/>
    </p:cViewPr>
  </p:sorterViewPr>
  <p:notesViewPr>
    <p:cSldViewPr>
      <p:cViewPr varScale="1">
        <p:scale>
          <a:sx n="50" d="100"/>
          <a:sy n="50" d="100"/>
        </p:scale>
        <p:origin x="-2682" y="-90"/>
      </p:cViewPr>
      <p:guideLst>
        <p:guide orient="horz" pos="307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/>
          <a:lstStyle>
            <a:lvl1pPr algn="l" defTabSz="9137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/>
          <a:lstStyle>
            <a:lvl1pPr algn="r" defTabSz="9137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B25A67-E732-4A6C-AD6D-899531CEA567}" type="datetimeFigureOut">
              <a:rPr lang="zh-CN" altLang="en-US"/>
              <a:t>2021/2/9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 anchor="b"/>
          <a:lstStyle>
            <a:lvl1pPr algn="l" defTabSz="9137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 anchor="b"/>
          <a:lstStyle>
            <a:lvl1pPr algn="r" defTabSz="9137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2437A4-DDBF-4515-8258-A30CC131F3F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/>
          <a:lstStyle>
            <a:lvl1pPr algn="l" defTabSz="9137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/>
          <a:lstStyle>
            <a:lvl1pPr algn="r" defTabSz="9137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C47C39-A383-4A19-A8CA-3EA815E17A53}" type="datetimeFigureOut">
              <a:rPr lang="zh-CN" altLang="en-US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41363"/>
            <a:ext cx="6584950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9" tIns="46049" rIns="92099" bIns="460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099" tIns="46049" rIns="92099" bIns="4604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 anchor="b"/>
          <a:lstStyle>
            <a:lvl1pPr algn="l" defTabSz="9137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099" tIns="46049" rIns="92099" bIns="46049" rtlCol="0" anchor="b"/>
          <a:lstStyle>
            <a:lvl1pPr algn="r" defTabSz="9137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1E2373-E95E-4A3E-ACB3-351BA3FE005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默认有效期为</a:t>
            </a:r>
            <a:r>
              <a:rPr lang="en-US" altLang="zh-CN" dirty="0"/>
              <a:t>12</a:t>
            </a:r>
            <a:r>
              <a:rPr lang="zh-CN" altLang="en-US" dirty="0"/>
              <a:t>小时，记住我状态下有效期为</a:t>
            </a:r>
            <a:r>
              <a:rPr lang="en-US" altLang="zh-CN" dirty="0"/>
              <a:t>100</a:t>
            </a:r>
            <a:r>
              <a:rPr lang="zh-CN" altLang="en-US" dirty="0"/>
              <a:t>天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4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69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8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68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2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创新头条业务：内容库（合同库、方案库等）、营销线索挖掘（线索录入、线索转商机等）、商机支撑（商机录入、评审）、行业专区（</a:t>
            </a:r>
            <a:r>
              <a:rPr lang="en-US" altLang="zh-CN" dirty="0"/>
              <a:t>5G</a:t>
            </a:r>
            <a:r>
              <a:rPr lang="zh-CN" altLang="en-US" dirty="0"/>
              <a:t>赋能专区）等功能模块</a:t>
            </a:r>
          </a:p>
          <a:p>
            <a:r>
              <a:rPr lang="zh-CN" altLang="en-US" dirty="0"/>
              <a:t>技术：采用前后端分离，后台使用的是</a:t>
            </a:r>
            <a:r>
              <a:rPr lang="en-US" altLang="zh-CN" dirty="0"/>
              <a:t>spring + </a:t>
            </a:r>
            <a:r>
              <a:rPr lang="en-US" altLang="zh-CN" dirty="0" err="1"/>
              <a:t>springmvc</a:t>
            </a:r>
            <a:r>
              <a:rPr lang="en-US" altLang="zh-CN" dirty="0"/>
              <a:t> </a:t>
            </a:r>
            <a:r>
              <a:rPr lang="zh-CN" altLang="en-US" dirty="0"/>
              <a:t>以及阿里的分布式服务框架</a:t>
            </a:r>
            <a:r>
              <a:rPr lang="en-US" altLang="zh-CN" dirty="0" err="1"/>
              <a:t>hsf</a:t>
            </a:r>
            <a:endParaRPr lang="en-US" altLang="zh-CN" dirty="0"/>
          </a:p>
          <a:p>
            <a:r>
              <a:rPr lang="zh-CN" altLang="en-US" dirty="0"/>
              <a:t>初步对政企中台有了整体的了解，学习了政企中台各中心能力范围，对客、账、用户有了初步的了解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sym typeface="Arial" panose="020B0604020202020204"/>
              </a:rPr>
              <a:t>通过对该系统文档的分析，可以将系统分为角色管理模块，用户管理，营销活动管理模块，营销任务管理模块，问题及回复管理模块，报表统计模块。</a:t>
            </a:r>
            <a:endParaRPr lang="en-US" altLang="zh-CN" sz="1200" dirty="0">
              <a:solidFill>
                <a:prstClr val="black"/>
              </a:solidFill>
              <a:sym typeface="Arial" panose="020B0604020202020204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9144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6"/>
          <p:cNvSpPr txBox="1">
            <a:spLocks noChangeArrowheads="1"/>
          </p:cNvSpPr>
          <p:nvPr userDrawn="1"/>
        </p:nvSpPr>
        <p:spPr bwMode="auto">
          <a:xfrm>
            <a:off x="7440613" y="4691063"/>
            <a:ext cx="1235075" cy="247650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 defTabSz="913765" eaLnBrk="1" hangingPunct="1">
              <a:defRPr/>
            </a:pPr>
            <a:r>
              <a:rPr lang="en-US" altLang="zh-CN" sz="1000" dirty="0">
                <a:solidFill>
                  <a:srgbClr val="000000"/>
                </a:solidFill>
                <a:cs typeface="+mn-cs"/>
              </a:rPr>
              <a:t>© CHINAUNICOM</a:t>
            </a:r>
          </a:p>
        </p:txBody>
      </p:sp>
      <p:grpSp>
        <p:nvGrpSpPr>
          <p:cNvPr id="5" name="Group 31"/>
          <p:cNvGrpSpPr/>
          <p:nvPr userDrawn="1"/>
        </p:nvGrpSpPr>
        <p:grpSpPr bwMode="auto">
          <a:xfrm>
            <a:off x="560388" y="4786313"/>
            <a:ext cx="287337" cy="215900"/>
            <a:chOff x="3742" y="3113"/>
            <a:chExt cx="136" cy="136"/>
          </a:xfrm>
        </p:grpSpPr>
        <p:sp>
          <p:nvSpPr>
            <p:cNvPr id="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8" name="Group 34"/>
          <p:cNvGrpSpPr/>
          <p:nvPr userDrawn="1"/>
        </p:nvGrpSpPr>
        <p:grpSpPr bwMode="auto">
          <a:xfrm>
            <a:off x="250825" y="5003800"/>
            <a:ext cx="287338" cy="214313"/>
            <a:chOff x="3742" y="3113"/>
            <a:chExt cx="136" cy="136"/>
          </a:xfrm>
        </p:grpSpPr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</p:grpSp>
      <p:pic>
        <p:nvPicPr>
          <p:cNvPr id="1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0338"/>
            <a:ext cx="1487488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68579" tIns="34289" rIns="68579" bIns="34289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2"/>
            <a:ext cx="9144000" cy="27753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418"/>
            <a:ext cx="7772400" cy="1698671"/>
          </a:xfrm>
        </p:spPr>
        <p:txBody>
          <a:bodyPr anchor="ctr">
            <a:noAutofit/>
          </a:bodyPr>
          <a:lstStyle>
            <a:lvl1pPr marL="0" algn="ctr" defTabSz="685165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4500" b="1" i="0" u="none" strike="noStrike" kern="1200" cap="none" spc="45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7786689" y="3964783"/>
            <a:ext cx="1357312" cy="1178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23925" cy="684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142"/>
            <a:ext cx="9144000" cy="2775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17"/>
          <p:cNvGrpSpPr/>
          <p:nvPr userDrawn="1"/>
        </p:nvGrpSpPr>
        <p:grpSpPr bwMode="auto">
          <a:xfrm>
            <a:off x="7092951" y="160737"/>
            <a:ext cx="1487488" cy="772715"/>
            <a:chOff x="7092280" y="214313"/>
            <a:chExt cx="1487488" cy="1030287"/>
          </a:xfrm>
        </p:grpSpPr>
        <p:pic>
          <p:nvPicPr>
            <p:cNvPr id="10" name="图片 18" descr="QQ截图未命名.bmp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674" y="840581"/>
              <a:ext cx="1028700" cy="230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3" descr="C:\Users\vivianting\Desktop\1234131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14313"/>
              <a:ext cx="1487488" cy="103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728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215313" y="4816475"/>
            <a:ext cx="576262" cy="215900"/>
          </a:xfrm>
        </p:spPr>
        <p:txBody>
          <a:bodyPr/>
          <a:lstStyle>
            <a:lvl1pPr algn="ctr">
              <a:lnSpc>
                <a:spcPct val="100000"/>
              </a:lnSpc>
              <a:defRPr sz="1200" b="1" smtClean="0"/>
            </a:lvl1pPr>
          </a:lstStyle>
          <a:p>
            <a:pPr>
              <a:defRPr/>
            </a:pPr>
            <a:fld id="{76E069F6-CACF-4E1D-8E6E-51B28B8E1A05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9144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6"/>
          <p:cNvSpPr txBox="1">
            <a:spLocks noChangeArrowheads="1"/>
          </p:cNvSpPr>
          <p:nvPr userDrawn="1"/>
        </p:nvSpPr>
        <p:spPr bwMode="auto">
          <a:xfrm>
            <a:off x="7440613" y="4691063"/>
            <a:ext cx="1235075" cy="247650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 defTabSz="913765" eaLnBrk="1" hangingPunct="1">
              <a:defRPr/>
            </a:pPr>
            <a:r>
              <a:rPr lang="en-US" altLang="zh-CN" sz="1000" dirty="0">
                <a:solidFill>
                  <a:srgbClr val="000000"/>
                </a:solidFill>
                <a:cs typeface="+mn-cs"/>
              </a:rPr>
              <a:t>© CHINAUNICOM</a:t>
            </a:r>
          </a:p>
        </p:txBody>
      </p:sp>
      <p:grpSp>
        <p:nvGrpSpPr>
          <p:cNvPr id="5" name="Group 31"/>
          <p:cNvGrpSpPr/>
          <p:nvPr userDrawn="1"/>
        </p:nvGrpSpPr>
        <p:grpSpPr bwMode="auto">
          <a:xfrm>
            <a:off x="560388" y="4786313"/>
            <a:ext cx="287337" cy="215900"/>
            <a:chOff x="3742" y="3113"/>
            <a:chExt cx="136" cy="136"/>
          </a:xfrm>
        </p:grpSpPr>
        <p:sp>
          <p:nvSpPr>
            <p:cNvPr id="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8" name="Group 34"/>
          <p:cNvGrpSpPr/>
          <p:nvPr userDrawn="1"/>
        </p:nvGrpSpPr>
        <p:grpSpPr bwMode="auto">
          <a:xfrm>
            <a:off x="250825" y="5003800"/>
            <a:ext cx="287338" cy="214313"/>
            <a:chOff x="3742" y="3113"/>
            <a:chExt cx="136" cy="136"/>
          </a:xfrm>
        </p:grpSpPr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defTabSz="913765"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</p:grpSp>
      <p:pic>
        <p:nvPicPr>
          <p:cNvPr id="1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0338"/>
            <a:ext cx="1487488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68579" tIns="34289" rIns="68579" bIns="34289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2"/>
            <a:ext cx="9144000" cy="27753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57" y="1631830"/>
            <a:ext cx="7969684" cy="1834749"/>
          </a:xfrm>
        </p:spPr>
        <p:txBody>
          <a:bodyPr anchor="ctr">
            <a:noAutofit/>
          </a:bodyPr>
          <a:lstStyle>
            <a:lvl1pPr marL="0" algn="ctr" defTabSz="68516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3600" b="1" kern="1200" spc="225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688" y="3929659"/>
            <a:ext cx="6134622" cy="547033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lang="zh-CN" altLang="en-US" sz="1800" b="1" kern="1200" spc="22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21278" y="4476692"/>
            <a:ext cx="3701442" cy="548818"/>
          </a:xfrm>
          <a:ln>
            <a:noFill/>
          </a:ln>
        </p:spPr>
        <p:txBody>
          <a:bodyPr anchor="ctr">
            <a:noAutofit/>
          </a:bodyPr>
          <a:lstStyle>
            <a:lvl1pPr marL="0" indent="0" algn="ctr" defTabSz="685165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1500" kern="1200" spc="22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1" y="806824"/>
            <a:ext cx="8656719" cy="4001840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3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3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1" y="1131541"/>
            <a:ext cx="8656719" cy="3677123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809963"/>
            <a:ext cx="8424000" cy="3998700"/>
          </a:xfrm>
          <a:ln>
            <a:noFill/>
          </a:ln>
        </p:spPr>
        <p:txBody>
          <a:bodyPr vert="horz" lIns="68579" tIns="34289" rIns="68579" bIns="34289" rtlCol="0" anchor="ctr" anchorCtr="1">
            <a:normAutofit/>
          </a:bodyPr>
          <a:lstStyle>
            <a:lvl1pPr marL="428625" indent="-428625">
              <a:buClrTx/>
              <a:buFont typeface="+mj-ea"/>
              <a:buAutoNum type="ea1JpnChsDbPeriod"/>
              <a:defRPr lang="zh-CN" altLang="en-US" sz="2100" spc="225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728345" indent="-213995">
              <a:buClr>
                <a:srgbClr val="C00000"/>
              </a:buClr>
              <a:buFont typeface="Wingdings" panose="05000000000000000000" pitchFamily="2" charset="2"/>
              <a:buChar char="p"/>
              <a:defRPr lang="zh-CN" altLang="en-US" sz="1800" spc="225" dirty="0" smtClean="0">
                <a:solidFill>
                  <a:schemeClr val="bg1">
                    <a:lumMod val="50000"/>
                  </a:schemeClr>
                </a:solidFill>
              </a:defRPr>
            </a:lvl2pPr>
            <a:lvl3pPr marL="857250" indent="0">
              <a:buNone/>
              <a:defRPr lang="zh-CN" altLang="en-US" sz="1100" dirty="0" smtClean="0"/>
            </a:lvl3pPr>
            <a:lvl4pPr marL="1200150" indent="0">
              <a:buNone/>
              <a:defRPr lang="zh-CN" altLang="en-US" sz="900" dirty="0" smtClean="0"/>
            </a:lvl4pPr>
            <a:lvl5pPr marL="1543050" indent="0">
              <a:buNone/>
              <a:defRPr lang="en-US" sz="9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07950"/>
            <a:ext cx="7164387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/>
              <a:t>标题文本样式：微软雅黑</a:t>
            </a:r>
            <a:r>
              <a:rPr lang="en-US" altLang="zh-CN"/>
              <a:t>/20</a:t>
            </a:r>
            <a:r>
              <a:rPr lang="zh-CN" altLang="en-US"/>
              <a:t>号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563"/>
            <a:ext cx="8207375" cy="402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/>
              <a:t>微软雅黑</a:t>
            </a:r>
            <a:endParaRPr lang="en-US" altLang="zh-CN"/>
          </a:p>
        </p:txBody>
      </p:sp>
      <p:pic>
        <p:nvPicPr>
          <p:cNvPr id="102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5" cstate="print"/>
          <a:srcRect l="4971" t="1717" r="74190" b="70428"/>
          <a:stretch>
            <a:fillRect/>
          </a:stretch>
        </p:blipFill>
        <p:spPr bwMode="auto">
          <a:xfrm>
            <a:off x="7786688" y="3965575"/>
            <a:ext cx="1357312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5963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9"/>
          <p:cNvPicPr>
            <a:picLocks noChangeAspect="1" noChangeArrowheads="1"/>
          </p:cNvPicPr>
          <p:nvPr/>
        </p:nvPicPr>
        <p:blipFill>
          <a:blip r:embed="rId6" cstate="print"/>
          <a:srcRect l="10513" t="10342" r="12415" b="6898"/>
          <a:stretch>
            <a:fillRect/>
          </a:stretch>
        </p:blipFill>
        <p:spPr bwMode="auto">
          <a:xfrm>
            <a:off x="7470775" y="39688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4840288"/>
            <a:ext cx="395287" cy="2159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 defTabSz="913765">
              <a:lnSpc>
                <a:spcPct val="100000"/>
              </a:lnSpc>
              <a:defRPr sz="1200" b="1" smtClean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  <a:sym typeface="Arial" panose="020B0604020202020204"/>
              </a:defRPr>
            </a:lvl1pPr>
          </a:lstStyle>
          <a:p>
            <a:pPr>
              <a:defRPr/>
            </a:pPr>
            <a:fld id="{97459162-2F2E-4699-98AE-D96EE85FE8F6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hdr="0" ftr="0" dt="0"/>
  <p:txStyles>
    <p:titleStyle>
      <a:lvl1pPr marL="360680" indent="-36068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360680" indent="-36068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360680" indent="-36068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360680" indent="-36068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360680" indent="-36068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11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79705" indent="-17970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539750" indent="-17970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894080" indent="-17335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254125" indent="-17970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617980" indent="-1828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  <a:cs typeface="微软雅黑" panose="020B0503020204020204" charset="-122"/>
        </a:defRPr>
      </a:lvl5pPr>
      <a:lvl6pPr marL="20758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186" y="3964785"/>
            <a:ext cx="1018815" cy="117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2365" y="4808662"/>
            <a:ext cx="866802" cy="334838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0" y="708286"/>
            <a:ext cx="7608094" cy="84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92"/>
            <a:ext cx="703847" cy="694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140918"/>
            <a:ext cx="6801317" cy="473447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1" y="806824"/>
            <a:ext cx="8656719" cy="400184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8622714" y="708424"/>
            <a:ext cx="5212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7" y="71405"/>
            <a:ext cx="975988" cy="672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300" b="1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+mj-ea"/>
          <a:ea typeface="+mj-ea"/>
          <a:cs typeface="+mj-cs"/>
        </a:defRPr>
      </a:lvl1pPr>
    </p:titleStyle>
    <p:bodyStyle>
      <a:lvl1pPr marL="171450" indent="171450" algn="l" defTabSz="685165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p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171450" algn="l" defTabSz="685165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l"/>
        <a:defRPr sz="11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171450" algn="l" defTabSz="685165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9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171450" algn="l" defTabSz="685165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171450" algn="l" defTabSz="685165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u"/>
        <a:defRPr sz="8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2"/>
          <p:cNvSpPr>
            <a:spLocks noChangeArrowheads="1"/>
          </p:cNvSpPr>
          <p:nvPr/>
        </p:nvSpPr>
        <p:spPr bwMode="auto">
          <a:xfrm>
            <a:off x="3596640" y="3973195"/>
            <a:ext cx="195072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  <a:sym typeface="Arial" panose="020B0604020202020204" pitchFamily="34" charset="0"/>
              </a:rPr>
              <a:t>汇报人：胡冰城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  <a:sym typeface="Arial" panose="020B0604020202020204" pitchFamily="34" charset="0"/>
              </a:rPr>
              <a:t>2021</a:t>
            </a:r>
            <a:r>
              <a:rPr lang="zh-CN" altLang="en-US" b="1" dirty="0">
                <a:latin typeface="+mn-ea"/>
                <a:ea typeface="+mn-ea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latin typeface="+mn-ea"/>
                <a:ea typeface="+mn-ea"/>
                <a:sym typeface="Arial" panose="020B0604020202020204" pitchFamily="34" charset="0"/>
              </a:rPr>
              <a:t>2</a:t>
            </a:r>
            <a:r>
              <a:rPr lang="zh-CN" altLang="en-US" b="1" dirty="0">
                <a:latin typeface="+mn-ea"/>
                <a:ea typeface="+mn-ea"/>
                <a:sym typeface="Arial" panose="020B0604020202020204" pitchFamily="34" charset="0"/>
              </a:rPr>
              <a:t>月</a:t>
            </a:r>
            <a:r>
              <a:rPr lang="en-US" altLang="zh-CN" b="1" dirty="0">
                <a:latin typeface="+mn-ea"/>
                <a:ea typeface="+mn-ea"/>
                <a:sym typeface="Arial" panose="020B0604020202020204" pitchFamily="34" charset="0"/>
              </a:rPr>
              <a:t>9</a:t>
            </a:r>
            <a:r>
              <a:rPr lang="zh-CN" altLang="en-US" b="1" dirty="0">
                <a:latin typeface="+mn-ea"/>
                <a:ea typeface="+mn-ea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359728" y="1571943"/>
            <a:ext cx="8424862" cy="21605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+mn-ea"/>
                <a:ea typeface="+mn-ea"/>
                <a:sym typeface="Arial" panose="020B0604020202020204" pitchFamily="34" charset="0"/>
              </a:rPr>
              <a:t>实习工作汇报</a:t>
            </a:r>
            <a:br>
              <a:rPr lang="zh-CN" altLang="en-US" sz="2800" dirty="0">
                <a:latin typeface="+mn-ea"/>
                <a:ea typeface="+mn-ea"/>
                <a:sym typeface="Arial" panose="020B0604020202020204" pitchFamily="34" charset="0"/>
              </a:rPr>
            </a:br>
            <a:br>
              <a:rPr lang="zh-CN" altLang="en-US" sz="1800" dirty="0">
                <a:latin typeface="+mn-ea"/>
                <a:ea typeface="+mn-ea"/>
                <a:sym typeface="Arial" panose="020B0604020202020204" pitchFamily="34" charset="0"/>
              </a:rPr>
            </a:br>
            <a:r>
              <a:rPr lang="zh-CN" altLang="en-US" sz="1800" dirty="0">
                <a:latin typeface="+mn-ea"/>
                <a:ea typeface="+mn-ea"/>
                <a:sym typeface="Arial" panose="020B0604020202020204" pitchFamily="34" charset="0"/>
              </a:rPr>
              <a:t>                                                             </a:t>
            </a:r>
            <a:r>
              <a:rPr lang="en-US" altLang="zh-CN" sz="1800" dirty="0">
                <a:latin typeface="+mn-ea"/>
                <a:ea typeface="+mn-ea"/>
                <a:sym typeface="Arial" panose="020B0604020202020204" pitchFamily="34" charset="0"/>
              </a:rPr>
              <a:t>------</a:t>
            </a:r>
            <a:r>
              <a:rPr lang="zh-CN" altLang="en-US" sz="1800" dirty="0">
                <a:latin typeface="+mn-ea"/>
                <a:ea typeface="+mn-ea"/>
                <a:sym typeface="Arial" panose="020B0604020202020204" pitchFamily="34" charset="0"/>
              </a:rPr>
              <a:t>政企与行业研发事业部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9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dirty="0">
                <a:solidFill>
                  <a:prstClr val="black"/>
                </a:solidFill>
                <a:sym typeface="Arial" panose="020B0604020202020204"/>
              </a:rPr>
              <a:t>2. </a:t>
            </a: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数据库设计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04764" y="1228843"/>
            <a:ext cx="1415772" cy="3560850"/>
            <a:chOff x="527090" y="1255626"/>
            <a:chExt cx="1415772" cy="1863424"/>
          </a:xfrm>
        </p:grpSpPr>
        <p:sp>
          <p:nvSpPr>
            <p:cNvPr id="8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回复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问题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回复内容，</a:t>
              </a:r>
              <a:endParaRPr lang="en-US" altLang="zh-CN" sz="1400" dirty="0"/>
            </a:p>
            <a:p>
              <a:r>
                <a:rPr lang="zh-CN" altLang="en-US" sz="1400" dirty="0"/>
                <a:t>回复者，</a:t>
              </a:r>
              <a:endParaRPr lang="en-US" altLang="zh-CN" sz="1400" dirty="0"/>
            </a:p>
            <a:p>
              <a:r>
                <a:rPr lang="zh-CN" altLang="en-US" sz="1400" dirty="0"/>
                <a:t>回复时间，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评价描述，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评价等级，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评价时间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7090" y="1255626"/>
              <a:ext cx="1415772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问题回复表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20536" y="1228843"/>
            <a:ext cx="1224136" cy="3560850"/>
            <a:chOff x="527090" y="1255626"/>
            <a:chExt cx="1224136" cy="1863424"/>
          </a:xfrm>
        </p:grpSpPr>
        <p:sp>
          <p:nvSpPr>
            <p:cNvPr id="11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评价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回复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评价描述，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评价等级，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评价时间</a:t>
              </a:r>
              <a:r>
                <a:rPr lang="en-US" altLang="zh-CN" sz="1400" dirty="0">
                  <a:solidFill>
                    <a:prstClr val="black"/>
                  </a:solidFill>
                  <a:sym typeface="Arial" panose="020B0604020202020204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修改时间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7090" y="1255626"/>
              <a:ext cx="1005403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评价表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53667" y="1247745"/>
            <a:ext cx="1224136" cy="3560850"/>
            <a:chOff x="527090" y="1255626"/>
            <a:chExt cx="1224136" cy="1863424"/>
          </a:xfrm>
        </p:grpSpPr>
        <p:sp>
          <p:nvSpPr>
            <p:cNvPr id="17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消息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接收者，</a:t>
              </a:r>
              <a:endParaRPr lang="en-US" altLang="zh-CN" sz="1400" dirty="0"/>
            </a:p>
            <a:p>
              <a:r>
                <a:rPr lang="zh-CN" altLang="en-US" sz="1400" dirty="0"/>
                <a:t>消息内容</a:t>
              </a:r>
              <a:r>
                <a:rPr lang="en-US" altLang="zh-CN" sz="1400" dirty="0"/>
                <a:t>,</a:t>
              </a:r>
            </a:p>
            <a:p>
              <a:r>
                <a:rPr lang="zh-CN" altLang="en-US" sz="1400" dirty="0"/>
                <a:t>消息状态，</a:t>
              </a:r>
              <a:endParaRPr lang="en-US" altLang="zh-CN" sz="1400" dirty="0"/>
            </a:p>
            <a:p>
              <a:r>
                <a:rPr lang="zh-CN" altLang="en-US" sz="1400" dirty="0"/>
                <a:t>创建时间</a:t>
              </a:r>
              <a:endParaRPr lang="en-US" altLang="zh-CN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090" y="1255626"/>
              <a:ext cx="1005403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消息表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10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dirty="0">
                <a:solidFill>
                  <a:prstClr val="black"/>
                </a:solidFill>
                <a:sym typeface="Arial" panose="020B0604020202020204"/>
              </a:rPr>
              <a:t>3. </a:t>
            </a: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系统实现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1707654"/>
            <a:ext cx="7560840" cy="111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前端：</a:t>
            </a:r>
            <a:r>
              <a:rPr lang="en-US" altLang="zh-CN" dirty="0"/>
              <a:t>HTML5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 err="1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Bootstrap</a:t>
            </a:r>
            <a:r>
              <a:rPr lang="zh-CN" altLang="en-US" dirty="0"/>
              <a:t>，</a:t>
            </a:r>
            <a:r>
              <a:rPr lang="en-US" altLang="zh-CN" dirty="0" err="1"/>
              <a:t>Thymeleaf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后端：</a:t>
            </a:r>
            <a:r>
              <a:rPr lang="en-US" altLang="zh-CN" dirty="0" err="1"/>
              <a:t>SpringBoot</a:t>
            </a:r>
            <a:r>
              <a:rPr lang="zh-CN" altLang="en-US" dirty="0"/>
              <a:t>，</a:t>
            </a:r>
            <a:r>
              <a:rPr lang="en-US" altLang="zh-CN" dirty="0" err="1"/>
              <a:t>SpringMVC</a:t>
            </a:r>
            <a:r>
              <a:rPr lang="zh-CN" altLang="en-US" dirty="0"/>
              <a:t>，</a:t>
            </a:r>
            <a:r>
              <a:rPr lang="en-US" altLang="zh-CN" dirty="0" err="1"/>
              <a:t>Mybatis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Redis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11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① 登录页面，首页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254" y="3893145"/>
            <a:ext cx="833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kaptcha</a:t>
            </a:r>
            <a:r>
              <a:rPr lang="zh-CN" altLang="en-US" dirty="0"/>
              <a:t>谷歌验证码工具生成验证码，验证码存储到</a:t>
            </a:r>
            <a:r>
              <a:rPr lang="en-US" altLang="zh-CN" dirty="0"/>
              <a:t>Redis</a:t>
            </a:r>
            <a:r>
              <a:rPr lang="zh-CN" altLang="en-US" dirty="0"/>
              <a:t>中，有效期为</a:t>
            </a:r>
            <a:r>
              <a:rPr lang="en-US" altLang="zh-CN" dirty="0"/>
              <a:t>60s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存储用户登录凭证，避免每次访问都需要重新登录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1" y="1278845"/>
            <a:ext cx="4153260" cy="25033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B2CCA-6917-4C4F-A874-6094766C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929" y="1278845"/>
            <a:ext cx="4331600" cy="25033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12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② 用户管理模块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18815"/>
            <a:ext cx="6230914" cy="29467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F7D511-1D55-4949-BE3E-C17256998E0A}"/>
              </a:ext>
            </a:extLst>
          </p:cNvPr>
          <p:cNvSpPr txBox="1"/>
          <p:nvPr/>
        </p:nvSpPr>
        <p:spPr>
          <a:xfrm>
            <a:off x="6832406" y="1923678"/>
            <a:ext cx="2283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作为缓存，查询时，若</a:t>
            </a:r>
            <a:r>
              <a:rPr lang="en-US" altLang="zh-CN" dirty="0"/>
              <a:t>Redis</a:t>
            </a:r>
            <a:r>
              <a:rPr lang="zh-CN" altLang="en-US" dirty="0"/>
              <a:t>中有该用户，直接从</a:t>
            </a:r>
            <a:r>
              <a:rPr lang="en-US" altLang="zh-CN" dirty="0"/>
              <a:t>Redis</a:t>
            </a:r>
            <a:r>
              <a:rPr lang="zh-CN" altLang="en-US" dirty="0"/>
              <a:t>中取，没有才查表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13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② 营销活动管理模块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15F01-5FCE-4801-8DF4-98A62FD4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08824"/>
            <a:ext cx="7056784" cy="33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53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14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2413" y="652779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② 营销活动管理模块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0DF5F-DF14-4360-AE7C-4F884618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52358"/>
            <a:ext cx="7200800" cy="35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213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wrap="square" numCol="1" anchor="t" anchorCtr="0" compatLnSpc="1"/>
          <a:lstStyle/>
          <a:p>
            <a:pPr defTabSz="912495"/>
            <a:fld id="{E92E3673-2198-470C-80C9-0919AB5238CD}" type="slidenum">
              <a:rPr lang="zh-CN" altLang="en-US">
                <a:latin typeface="Arial" panose="020B0604020202020204" pitchFamily="34" charset="0"/>
                <a:cs typeface="微软雅黑" panose="020B0503020204020204" charset="-122"/>
                <a:sym typeface="Arial" panose="020B0604020202020204" pitchFamily="34" charset="0"/>
              </a:rPr>
              <a:t>15</a:t>
            </a:fld>
            <a:endParaRPr lang="en-US" altLang="zh-CN">
              <a:latin typeface="Arial" panose="020B0604020202020204" pitchFamily="34" charset="0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44119"/>
            <a:ext cx="774543" cy="615026"/>
          </a:xfrm>
        </p:spPr>
        <p:txBody>
          <a:bodyPr wrap="none">
            <a:spAutoFit/>
          </a:bodyPr>
          <a:lstStyle/>
          <a:p>
            <a:pPr marL="0" indent="-361950" defTabSz="913765" eaLnBrk="1" hangingPunct="1">
              <a:lnSpc>
                <a:spcPct val="200000"/>
              </a:lnSpc>
              <a:defRPr/>
            </a:pPr>
            <a:r>
              <a:rPr lang="zh-CN" altLang="en-US" kern="1200" dirty="0">
                <a:cs typeface="+mn-cs"/>
                <a:sym typeface="Arial" panose="020B0604020202020204"/>
              </a:rPr>
              <a:t>目 录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1491630"/>
            <a:ext cx="5184576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一、主要工作内容</a:t>
            </a:r>
          </a:p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二、实习收获及下一步计划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3C70CBE-74A8-4BBD-A308-5EC22CD38F10}"/>
              </a:ext>
            </a:extLst>
          </p:cNvPr>
          <p:cNvSpPr/>
          <p:nvPr/>
        </p:nvSpPr>
        <p:spPr>
          <a:xfrm>
            <a:off x="2411760" y="2715766"/>
            <a:ext cx="4752528" cy="6480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54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二、实习收获及下一步计划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16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4375C4-56B3-4FF1-97E5-8ED3A9D25922}"/>
              </a:ext>
            </a:extLst>
          </p:cNvPr>
          <p:cNvSpPr txBox="1"/>
          <p:nvPr/>
        </p:nvSpPr>
        <p:spPr bwMode="auto">
          <a:xfrm>
            <a:off x="827584" y="915566"/>
            <a:ext cx="8136904" cy="381642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实习收获</a:t>
            </a:r>
            <a:endParaRPr lang="en-US" altLang="zh-CN" b="1" dirty="0"/>
          </a:p>
          <a:p>
            <a:pPr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dirty="0"/>
              <a:t>        1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prstClr val="black"/>
                </a:solidFill>
                <a:sym typeface="Arial" panose="020B0604020202020204"/>
              </a:rPr>
              <a:t>对未来自己的工作岗位有一定的认识；</a:t>
            </a:r>
            <a:endParaRPr lang="en-US" altLang="zh-CN" sz="1600" dirty="0"/>
          </a:p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dirty="0"/>
              <a:t>        2</a:t>
            </a:r>
            <a:r>
              <a:rPr lang="zh-CN" altLang="en-US" sz="1600" dirty="0"/>
              <a:t>、学会全面思考系统业务逻辑和架构设计；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dirty="0"/>
              <a:t>        3</a:t>
            </a:r>
            <a:r>
              <a:rPr lang="zh-CN" altLang="en-US" sz="1600" dirty="0"/>
              <a:t>、学会了</a:t>
            </a:r>
            <a:r>
              <a:rPr lang="en-US" altLang="zh-CN" sz="1600" dirty="0" err="1"/>
              <a:t>JavaWeb</a:t>
            </a:r>
            <a:r>
              <a:rPr lang="zh-CN" altLang="en-US" sz="1600" dirty="0"/>
              <a:t>相关技术栈，提升了技术水平和专业素质；</a:t>
            </a:r>
            <a:endParaRPr lang="en-US" altLang="zh-CN" sz="1600" dirty="0"/>
          </a:p>
          <a:p>
            <a:pPr marL="342900" indent="-342900"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下一步计划</a:t>
            </a:r>
            <a:endParaRPr lang="en-US" altLang="zh-CN" b="1" dirty="0"/>
          </a:p>
          <a:p>
            <a:pPr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dirty="0">
                <a:solidFill>
                  <a:srgbClr val="000000"/>
                </a:solidFill>
              </a:rPr>
              <a:t>        1</a:t>
            </a:r>
            <a:r>
              <a:rPr lang="zh-CN" altLang="en-US" sz="1600" dirty="0">
                <a:solidFill>
                  <a:srgbClr val="000000"/>
                </a:solidFill>
              </a:rPr>
              <a:t>、抓紧时间完成学位论文的撰写；</a:t>
            </a:r>
          </a:p>
          <a:p>
            <a:pPr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dirty="0">
                <a:solidFill>
                  <a:srgbClr val="000000"/>
                </a:solidFill>
              </a:rPr>
              <a:t>        2</a:t>
            </a:r>
            <a:r>
              <a:rPr lang="zh-CN" altLang="en-US" sz="1600" dirty="0">
                <a:solidFill>
                  <a:srgbClr val="000000"/>
                </a:solidFill>
              </a:rPr>
              <a:t>、在完成学位论文后继续实习，并完成未开发完的功能；</a:t>
            </a:r>
          </a:p>
          <a:p>
            <a:pPr eaLnBrk="0" hangingPunct="0">
              <a:lnSpc>
                <a:spcPct val="150000"/>
              </a:lnSpc>
              <a:spcBef>
                <a:spcPts val="275"/>
              </a:spcBef>
              <a:buClr>
                <a:srgbClr val="C00000"/>
              </a:buClr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17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207375" cy="1511300"/>
          </a:xfrm>
        </p:spPr>
        <p:txBody>
          <a:bodyPr/>
          <a:lstStyle/>
          <a:p>
            <a:r>
              <a:rPr lang="zh-CN" altLang="en-US" sz="5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 谢 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wrap="square" numCol="1" anchor="t" anchorCtr="0" compatLnSpc="1"/>
          <a:lstStyle/>
          <a:p>
            <a:pPr defTabSz="912495"/>
            <a:fld id="{E92E3673-2198-470C-80C9-0919AB5238CD}" type="slidenum">
              <a:rPr lang="zh-CN" altLang="en-US">
                <a:latin typeface="Arial" panose="020B0604020202020204" pitchFamily="34" charset="0"/>
                <a:cs typeface="微软雅黑" panose="020B0503020204020204" charset="-122"/>
                <a:sym typeface="Arial" panose="020B0604020202020204" pitchFamily="34" charset="0"/>
              </a:rPr>
              <a:t>1</a:t>
            </a:fld>
            <a:endParaRPr lang="en-US" altLang="zh-CN">
              <a:latin typeface="Arial" panose="020B0604020202020204" pitchFamily="34" charset="0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44119"/>
            <a:ext cx="774543" cy="615026"/>
          </a:xfrm>
        </p:spPr>
        <p:txBody>
          <a:bodyPr wrap="none">
            <a:spAutoFit/>
          </a:bodyPr>
          <a:lstStyle/>
          <a:p>
            <a:pPr marL="0" indent="-361950" defTabSz="913765" eaLnBrk="1" hangingPunct="1">
              <a:lnSpc>
                <a:spcPct val="200000"/>
              </a:lnSpc>
              <a:defRPr/>
            </a:pPr>
            <a:r>
              <a:rPr lang="zh-CN" altLang="en-US" kern="1200" dirty="0">
                <a:cs typeface="+mn-cs"/>
                <a:sym typeface="Arial" panose="020B0604020202020204"/>
              </a:rPr>
              <a:t>目 录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1491630"/>
            <a:ext cx="5184576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一、主要工作内容</a:t>
            </a:r>
          </a:p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二、实习收获及下一步计划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wrap="square" numCol="1" anchor="t" anchorCtr="0" compatLnSpc="1"/>
          <a:lstStyle/>
          <a:p>
            <a:pPr defTabSz="912495"/>
            <a:fld id="{E92E3673-2198-470C-80C9-0919AB5238CD}" type="slidenum">
              <a:rPr lang="zh-CN" altLang="en-US">
                <a:latin typeface="Arial" panose="020B0604020202020204" pitchFamily="34" charset="0"/>
                <a:cs typeface="微软雅黑" panose="020B0503020204020204" charset="-122"/>
                <a:sym typeface="Arial" panose="020B0604020202020204" pitchFamily="34" charset="0"/>
              </a:rPr>
              <a:t>2</a:t>
            </a:fld>
            <a:endParaRPr lang="en-US" altLang="zh-CN">
              <a:latin typeface="Arial" panose="020B0604020202020204" pitchFamily="34" charset="0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44119"/>
            <a:ext cx="774543" cy="615026"/>
          </a:xfrm>
        </p:spPr>
        <p:txBody>
          <a:bodyPr wrap="none">
            <a:spAutoFit/>
          </a:bodyPr>
          <a:lstStyle/>
          <a:p>
            <a:pPr marL="0" indent="-361950" defTabSz="913765" eaLnBrk="1" hangingPunct="1">
              <a:lnSpc>
                <a:spcPct val="200000"/>
              </a:lnSpc>
              <a:defRPr/>
            </a:pPr>
            <a:r>
              <a:rPr lang="zh-CN" altLang="en-US" kern="1200" dirty="0">
                <a:cs typeface="+mn-cs"/>
                <a:sym typeface="Arial" panose="020B0604020202020204"/>
              </a:rPr>
              <a:t>目 录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1491630"/>
            <a:ext cx="5184576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一、主要工作内容</a:t>
            </a:r>
          </a:p>
          <a:p>
            <a:pPr lvl="1">
              <a:lnSpc>
                <a:spcPct val="250000"/>
              </a:lnSpc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二、实习收获及下一步计划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3C70CBE-74A8-4BBD-A308-5EC22CD38F10}"/>
              </a:ext>
            </a:extLst>
          </p:cNvPr>
          <p:cNvSpPr/>
          <p:nvPr/>
        </p:nvSpPr>
        <p:spPr>
          <a:xfrm>
            <a:off x="2267744" y="1779662"/>
            <a:ext cx="4752528" cy="6480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56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/>
          <p:nvPr/>
        </p:nvSpPr>
        <p:spPr bwMode="auto">
          <a:xfrm>
            <a:off x="683568" y="1563638"/>
            <a:ext cx="8136904" cy="2232248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1. 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本地部署创新头条项目，熟悉创新头条的业务，阅读学习营销线索部分源码。</a:t>
            </a:r>
          </a:p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2. 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学习</a:t>
            </a:r>
            <a:r>
              <a:rPr lang="en-US" altLang="zh-CN" sz="1600" b="1" dirty="0" err="1">
                <a:solidFill>
                  <a:prstClr val="black"/>
                </a:solidFill>
                <a:sym typeface="Arial" panose="020B0604020202020204"/>
              </a:rPr>
              <a:t>JavaWeb</a:t>
            </a: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 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相关技术栈，如</a:t>
            </a: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Spring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，</a:t>
            </a:r>
            <a:r>
              <a:rPr lang="en-US" altLang="zh-CN" sz="1600" b="1" dirty="0" err="1">
                <a:solidFill>
                  <a:prstClr val="black"/>
                </a:solidFill>
                <a:sym typeface="Arial" panose="020B0604020202020204"/>
              </a:rPr>
              <a:t>SpringMVC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，</a:t>
            </a:r>
            <a:r>
              <a:rPr lang="en-US" altLang="zh-CN" sz="1600" b="1" dirty="0" err="1">
                <a:solidFill>
                  <a:prstClr val="black"/>
                </a:solidFill>
                <a:sym typeface="Arial" panose="020B0604020202020204"/>
              </a:rPr>
              <a:t>Mybatis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，</a:t>
            </a:r>
            <a:r>
              <a:rPr lang="en-US" altLang="zh-CN" sz="1600" b="1" dirty="0" err="1">
                <a:solidFill>
                  <a:prstClr val="black"/>
                </a:solidFill>
                <a:sym typeface="Arial" panose="020B0604020202020204"/>
              </a:rPr>
              <a:t>SpringBoot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等。</a:t>
            </a:r>
            <a:endParaRPr lang="en-US" altLang="zh-CN" sz="1600" b="1" dirty="0">
              <a:solidFill>
                <a:prstClr val="black"/>
              </a:solidFill>
              <a:sym typeface="Arial" panose="020B0604020202020204"/>
            </a:endParaRPr>
          </a:p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3. 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学习了政企中台各中心能力范围，对客、账、用户有了初步的了解</a:t>
            </a:r>
            <a:endParaRPr lang="en-US" altLang="zh-CN" sz="1600" b="1" dirty="0">
              <a:solidFill>
                <a:prstClr val="black"/>
              </a:solidFill>
              <a:sym typeface="Arial" panose="020B0604020202020204"/>
            </a:endParaRPr>
          </a:p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sz="1600" b="1" dirty="0">
                <a:solidFill>
                  <a:prstClr val="black"/>
                </a:solidFill>
                <a:sym typeface="Arial" panose="020B0604020202020204"/>
              </a:rPr>
              <a:t>4. </a:t>
            </a:r>
            <a:r>
              <a:rPr lang="zh-CN" altLang="en-US" sz="1600" b="1" dirty="0">
                <a:solidFill>
                  <a:prstClr val="black"/>
                </a:solidFill>
                <a:sym typeface="Arial" panose="020B0604020202020204"/>
              </a:rPr>
              <a:t>完成实习项目（校园营销活动管理系统）。</a:t>
            </a:r>
            <a:endParaRPr lang="en-US" altLang="zh-CN" sz="1600" dirty="0">
              <a:solidFill>
                <a:prstClr val="black"/>
              </a:solidFill>
              <a:sym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4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74335" y="771550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dirty="0">
                <a:solidFill>
                  <a:prstClr val="black"/>
                </a:solidFill>
                <a:sym typeface="Arial" panose="020B0604020202020204"/>
              </a:rPr>
              <a:t>1. </a:t>
            </a: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系统分析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4860169" cy="36488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59582"/>
            <a:ext cx="7414903" cy="34292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6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18" y="900873"/>
            <a:ext cx="7170363" cy="42426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15566"/>
            <a:ext cx="5747630" cy="39833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2375371" cy="487363"/>
          </a:xfrm>
        </p:spPr>
        <p:txBody>
          <a:bodyPr/>
          <a:lstStyle/>
          <a:p>
            <a:r>
              <a:rPr lang="zh-CN" altLang="en-US" dirty="0"/>
              <a:t>一、主要工作内容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325925" y="4816475"/>
            <a:ext cx="576262" cy="215900"/>
          </a:xfrm>
        </p:spPr>
        <p:txBody>
          <a:bodyPr/>
          <a:lstStyle/>
          <a:p>
            <a:pPr>
              <a:defRPr/>
            </a:pPr>
            <a:fld id="{76E069F6-CACF-4E1D-8E6E-51B28B8E1A05}" type="slidenum">
              <a:rPr lang="zh-CN" altLang="en-US" smtClean="0"/>
              <a:t>8</a:t>
            </a:fld>
            <a:endParaRPr lang="en-US" altLang="zh-CN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55423" y="611540"/>
            <a:ext cx="8136904" cy="576064"/>
          </a:xfrm>
          <a:prstGeom prst="rect">
            <a:avLst/>
          </a:prstGeom>
          <a:noFill/>
          <a:ln w="28575">
            <a:noFill/>
            <a:round/>
          </a:ln>
          <a:effectLst/>
        </p:spPr>
        <p:txBody>
          <a:bodyPr anchor="t"/>
          <a:lstStyle/>
          <a:p>
            <a:pPr eaLnBrk="0" hangingPunct="0">
              <a:lnSpc>
                <a:spcPct val="200000"/>
              </a:lnSpc>
              <a:spcBef>
                <a:spcPts val="275"/>
              </a:spcBef>
              <a:buClr>
                <a:srgbClr val="C00000"/>
              </a:buClr>
            </a:pPr>
            <a:r>
              <a:rPr lang="en-US" altLang="zh-CN" dirty="0">
                <a:solidFill>
                  <a:prstClr val="black"/>
                </a:solidFill>
                <a:sym typeface="Arial" panose="020B0604020202020204"/>
              </a:rPr>
              <a:t>2. </a:t>
            </a:r>
            <a:r>
              <a:rPr lang="zh-CN" altLang="en-US" dirty="0">
                <a:solidFill>
                  <a:prstClr val="black"/>
                </a:solidFill>
                <a:sym typeface="Arial" panose="020B0604020202020204"/>
              </a:rPr>
              <a:t>数据库设计</a:t>
            </a:r>
            <a:endParaRPr lang="en-US" altLang="zh-CN" dirty="0">
              <a:solidFill>
                <a:prstClr val="black"/>
              </a:solidFill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2285" y="1253225"/>
            <a:ext cx="1008112" cy="2021275"/>
            <a:chOff x="527090" y="1255626"/>
            <a:chExt cx="1008112" cy="2021275"/>
          </a:xfrm>
        </p:grpSpPr>
        <p:sp>
          <p:nvSpPr>
            <p:cNvPr id="7" name="Text Placeholder 2"/>
            <p:cNvSpPr txBox="1"/>
            <p:nvPr/>
          </p:nvSpPr>
          <p:spPr bwMode="auto">
            <a:xfrm>
              <a:off x="527090" y="1620717"/>
              <a:ext cx="1008112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角色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角色名，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创建时间，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访问权限</a:t>
              </a:r>
              <a:endParaRPr lang="en-US" altLang="zh-CN" sz="16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7090" y="125562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角色表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63395" y="1253225"/>
            <a:ext cx="1224136" cy="3705990"/>
            <a:chOff x="1619373" y="1253225"/>
            <a:chExt cx="1224136" cy="3705990"/>
          </a:xfrm>
        </p:grpSpPr>
        <p:sp>
          <p:nvSpPr>
            <p:cNvPr id="9" name="Text Placeholder 2"/>
            <p:cNvSpPr txBox="1"/>
            <p:nvPr/>
          </p:nvSpPr>
          <p:spPr bwMode="auto">
            <a:xfrm>
              <a:off x="1619373" y="1567643"/>
              <a:ext cx="1224136" cy="3391572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     用户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     角色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用户名，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en-US" altLang="zh-CN" sz="1400" dirty="0"/>
                <a:t>     OA</a:t>
              </a:r>
              <a:r>
                <a:rPr lang="zh-CN" altLang="en-US" sz="1400" dirty="0"/>
                <a:t>账号，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密码，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手机号码，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用户状态，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省份，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地市，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创建者，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创建时间，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修改者，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     修改时间</a:t>
              </a:r>
              <a:endParaRPr lang="en-US" altLang="zh-CN" sz="1400" dirty="0"/>
            </a:p>
            <a:p>
              <a:endParaRPr lang="en-US" altLang="zh-CN" sz="16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8106" y="1253225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用户表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600" dirty="0">
                <a:solidFill>
                  <a:srgbClr val="FF0000"/>
                </a:solidFill>
                <a:latin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01971" y="1254704"/>
            <a:ext cx="1415772" cy="3560850"/>
            <a:chOff x="527090" y="1255626"/>
            <a:chExt cx="1415772" cy="1863424"/>
          </a:xfrm>
        </p:grpSpPr>
        <p:sp>
          <p:nvSpPr>
            <p:cNvPr id="14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营销活动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活动名称，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放号目标，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活动状态，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地市，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开始日期，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结束日期，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接受者，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接受日期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7090" y="1255626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营销活动表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17743" y="1253225"/>
            <a:ext cx="1415772" cy="3560850"/>
            <a:chOff x="527090" y="1255626"/>
            <a:chExt cx="1415772" cy="1863424"/>
          </a:xfrm>
        </p:grpSpPr>
        <p:sp>
          <p:nvSpPr>
            <p:cNvPr id="17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营销任务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营销活动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任务名称，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放号目标，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任务状态，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校园名称，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开始日期，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结束日期，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接受者，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接受日期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090" y="1255626"/>
              <a:ext cx="1415772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营销任务表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56319" y="1252840"/>
            <a:ext cx="1415772" cy="3560850"/>
            <a:chOff x="527090" y="1255626"/>
            <a:chExt cx="1415772" cy="1863424"/>
          </a:xfrm>
        </p:grpSpPr>
        <p:sp>
          <p:nvSpPr>
            <p:cNvPr id="21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反馈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营销任务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反馈状态，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执行过程，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现场图片</a:t>
              </a: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7090" y="1255626"/>
              <a:ext cx="1415772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任务反馈表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72469" y="1250439"/>
            <a:ext cx="1415772" cy="3560850"/>
            <a:chOff x="527090" y="1255626"/>
            <a:chExt cx="1415772" cy="1863424"/>
          </a:xfrm>
        </p:grpSpPr>
        <p:sp>
          <p:nvSpPr>
            <p:cNvPr id="24" name="Text Placeholder 2"/>
            <p:cNvSpPr txBox="1"/>
            <p:nvPr/>
          </p:nvSpPr>
          <p:spPr bwMode="auto">
            <a:xfrm>
              <a:off x="527090" y="1462866"/>
              <a:ext cx="1224136" cy="1656184"/>
            </a:xfrm>
            <a:prstGeom prst="rect">
              <a:avLst/>
            </a:prstGeom>
            <a:noFill/>
            <a:ln w="28575">
              <a:noFill/>
              <a:round/>
            </a:ln>
            <a:effectLst/>
          </p:spPr>
          <p:txBody>
            <a:bodyPr anchor="t"/>
            <a:lstStyle/>
            <a:p>
              <a:r>
                <a:rPr lang="zh-CN" altLang="en-US" sz="1400" dirty="0"/>
                <a:t>问题</a:t>
              </a:r>
              <a:r>
                <a:rPr lang="en-US" altLang="zh-CN" sz="1400" dirty="0"/>
                <a:t>ID</a:t>
              </a:r>
              <a:r>
                <a:rPr lang="zh-CN" altLang="en-US" sz="1400" dirty="0"/>
                <a:t>，</a:t>
              </a:r>
              <a:endParaRPr lang="en-US" altLang="zh-CN" sz="1400" dirty="0"/>
            </a:p>
            <a:p>
              <a:r>
                <a:rPr lang="zh-CN" altLang="en-US" sz="1400" dirty="0"/>
                <a:t>营销任务</a:t>
              </a:r>
              <a:r>
                <a:rPr lang="en-US" altLang="zh-CN" sz="1400" dirty="0"/>
                <a:t>ID,</a:t>
              </a:r>
            </a:p>
            <a:p>
              <a:r>
                <a:rPr lang="zh-CN" altLang="en-US" sz="1400" dirty="0"/>
                <a:t>问题标题，</a:t>
              </a:r>
              <a:endParaRPr lang="en-US" altLang="zh-CN" sz="1400" dirty="0"/>
            </a:p>
            <a:p>
              <a:r>
                <a:rPr lang="zh-CN" altLang="en-US" sz="1400" dirty="0"/>
                <a:t>问题描述，</a:t>
              </a:r>
              <a:endParaRPr lang="en-US" altLang="zh-CN" sz="1400" dirty="0"/>
            </a:p>
            <a:p>
              <a:r>
                <a:rPr lang="zh-CN" altLang="en-US" sz="1400" dirty="0"/>
                <a:t>问题状态，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被提问者，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最后期限，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创建者，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创建日期，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/>
                  </a:solidFill>
                  <a:sym typeface="Arial" panose="020B0604020202020204"/>
                </a:rPr>
                <a:t>修改日期，</a:t>
              </a:r>
              <a:endParaRPr lang="en-US" altLang="zh-CN" sz="1400" dirty="0">
                <a:solidFill>
                  <a:prstClr val="black"/>
                </a:solidFill>
                <a:sym typeface="Arial" panose="020B0604020202020204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7090" y="1255626"/>
              <a:ext cx="1415772" cy="177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j-ea"/>
                  <a:ea typeface="+mj-ea"/>
                </a:rPr>
                <a:t>任务问题表</a:t>
              </a:r>
              <a:r>
                <a:rPr lang="zh-CN" altLang="en-US" sz="1600" dirty="0">
                  <a:solidFill>
                    <a:srgbClr val="FF0000"/>
                  </a:solidFill>
                  <a:latin typeface="+mj-ea"/>
                </a:rPr>
                <a:t>：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RISFANGPPTTOOLSMARK" val="征求意见稿"/>
</p:tagLst>
</file>

<file path=ppt/theme/theme1.xml><?xml version="1.0" encoding="utf-8"?>
<a:theme xmlns:a="http://schemas.openxmlformats.org/drawingml/2006/main" name="2_(C) Nordri™ Corporation.">
  <a:themeElements>
    <a:clrScheme name="(C) Nordri™ Corporation. 1">
      <a:dk1>
        <a:srgbClr val="000000"/>
      </a:dk1>
      <a:lt1>
        <a:srgbClr val="FFFFFF"/>
      </a:lt1>
      <a:dk2>
        <a:srgbClr val="FFFFFF"/>
      </a:dk2>
      <a:lt2>
        <a:srgbClr val="A0A0A0"/>
      </a:lt2>
      <a:accent1>
        <a:srgbClr val="CC0000"/>
      </a:accent1>
      <a:accent2>
        <a:srgbClr val="E08E79"/>
      </a:accent2>
      <a:accent3>
        <a:srgbClr val="FFFFFF"/>
      </a:accent3>
      <a:accent4>
        <a:srgbClr val="000000"/>
      </a:accent4>
      <a:accent5>
        <a:srgbClr val="E2AAAA"/>
      </a:accent5>
      <a:accent6>
        <a:srgbClr val="CB806D"/>
      </a:accent6>
      <a:hlink>
        <a:srgbClr val="0F4B96"/>
      </a:hlink>
      <a:folHlink>
        <a:srgbClr val="FABE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wrap="none" anchor="ctr"/>
      <a:lstStyle>
        <a:defPPr algn="ctr" fontAlgn="base">
          <a:spcBef>
            <a:spcPct val="0"/>
          </a:spcBef>
          <a:spcAft>
            <a:spcPct val="0"/>
          </a:spcAft>
          <a:defRPr sz="1500" dirty="0" smtClean="0">
            <a:solidFill>
              <a:srgbClr val="FFFFFF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comWide">
  <a:themeElements>
    <a:clrScheme name="红黄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FFC000"/>
      </a:accent2>
      <a:accent3>
        <a:srgbClr val="00B0F0"/>
      </a:accent3>
      <a:accent4>
        <a:srgbClr val="C5E799"/>
      </a:accent4>
      <a:accent5>
        <a:srgbClr val="7F5F52"/>
      </a:accent5>
      <a:accent6>
        <a:srgbClr val="92D050"/>
      </a:accent6>
      <a:hlink>
        <a:srgbClr val="00B0F0"/>
      </a:hlink>
      <a:folHlink>
        <a:srgbClr val="C00000"/>
      </a:folHlink>
    </a:clrScheme>
    <a:fontScheme name="雅黑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855</Words>
  <Application>Microsoft Office PowerPoint</Application>
  <PresentationFormat>全屏显示(16:9)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华文细黑</vt:lpstr>
      <vt:lpstr>宋体</vt:lpstr>
      <vt:lpstr>微软雅黑</vt:lpstr>
      <vt:lpstr>Arial</vt:lpstr>
      <vt:lpstr>Calibri</vt:lpstr>
      <vt:lpstr>Segoe UI</vt:lpstr>
      <vt:lpstr>Verdana</vt:lpstr>
      <vt:lpstr>Wingdings</vt:lpstr>
      <vt:lpstr>2_(C) Nordri™ Corporation.</vt:lpstr>
      <vt:lpstr>UnicomWide</vt:lpstr>
      <vt:lpstr>实习工作汇报                                                               ------政企与行业研发事业部</vt:lpstr>
      <vt:lpstr>目 录</vt:lpstr>
      <vt:lpstr>目 录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一、主要工作内容</vt:lpstr>
      <vt:lpstr>目 录</vt:lpstr>
      <vt:lpstr>二、实习收获及下一步计划</vt:lpstr>
      <vt:lpstr>谢  谢 ！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中国联通IT投资体制改革思路</dc:title>
  <dc:creator>USER</dc:creator>
  <cp:lastModifiedBy>胡 冰城</cp:lastModifiedBy>
  <cp:revision>4974</cp:revision>
  <cp:lastPrinted>2015-02-06T08:43:00Z</cp:lastPrinted>
  <dcterms:created xsi:type="dcterms:W3CDTF">2014-04-23T07:15:00Z</dcterms:created>
  <dcterms:modified xsi:type="dcterms:W3CDTF">2021-02-09T08:45:20Z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