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Raleway"/>
      <p:regular r:id="rId23"/>
      <p:bold r:id="rId24"/>
      <p:italic r:id="rId25"/>
      <p:boldItalic r:id="rId26"/>
    </p:embeddedFont>
    <p:embeddedFont>
      <p:font typeface="Anybody"/>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31" roundtripDataSignature="AMtx7mixqwrfNaOS3cwJ9KsCJLs2gDw6K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aleway-bold.fntdata"/><Relationship Id="rId23" Type="http://schemas.openxmlformats.org/officeDocument/2006/relationships/font" Target="fonts/Raleway-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aleway-boldItalic.fntdata"/><Relationship Id="rId25" Type="http://schemas.openxmlformats.org/officeDocument/2006/relationships/font" Target="fonts/Raleway-italic.fntdata"/><Relationship Id="rId28" Type="http://schemas.openxmlformats.org/officeDocument/2006/relationships/font" Target="fonts/Anybody-bold.fntdata"/><Relationship Id="rId27" Type="http://schemas.openxmlformats.org/officeDocument/2006/relationships/font" Target="fonts/Anybody-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Anybody-italic.fntdata"/><Relationship Id="rId7" Type="http://schemas.openxmlformats.org/officeDocument/2006/relationships/slide" Target="slides/slide2.xml"/><Relationship Id="rId8" Type="http://schemas.openxmlformats.org/officeDocument/2006/relationships/slide" Target="slides/slide3.xml"/><Relationship Id="rId31" Type="http://customschemas.google.com/relationships/presentationmetadata" Target="metadata"/><Relationship Id="rId30" Type="http://schemas.openxmlformats.org/officeDocument/2006/relationships/font" Target="fonts/Anybody-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0" name="Google Shape;100;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8" name="Google Shape;168;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Next part of simulation, total customers, total pumpkin weight sold</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8" name="Google Shape;178;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5" name="Google Shape;185;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2" name="Google Shape;192;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7" name="Google Shape;197;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4" name="Google Shape;204;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Separated profit by ticket for the pumpkin patch and by pumpkin sold in lbs. Assessed 4 factors of income for each: pumpkin patch sales, pumpkin pie, fertilizer, and cost of labor</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1" name="Google Shape;211;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These two graphs represent data from how foot traffic and monthly harvest affects profit.</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1" name="Google Shape;221;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6" name="Google Shape;106;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7" name="Google Shape;117;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2" name="Google Shape;122;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72083"/>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To appreciate autumn’s bounty, we’re always on the hunt for immersive experiences in the heart of nature, with pumpkin patches offering a unique, hands-on journey from farm to table. Pumpkin patches are a wonderful place that offers visitors the opportunity to meet the farmers, explore the farms at their own pace, and gain firsthand knowledge of the cultivation, harvesting, and variety of pumpkins available. Pumpkin Patches offers its guests many activities and events including tractor hay bale rides, corn mazes, carnival games, and pumpkin picking. Furthermore, there are also many pumpkin-themed foods and ingredients such as pumpkin pie, pumpkin bread, pumpkin muffins, and pumpkin spice-flavored drinks and desserts. </a:t>
            </a:r>
            <a:endParaRPr>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8" name="Google Shape;128;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72083"/>
              </a:lnSpc>
              <a:spcBef>
                <a:spcPts val="0"/>
              </a:spcBef>
              <a:spcAft>
                <a:spcPts val="0"/>
              </a:spcAft>
              <a:buClr>
                <a:schemeClr val="dk1"/>
              </a:buClr>
              <a:buSzPts val="1100"/>
              <a:buFont typeface="Arial"/>
              <a:buNone/>
            </a:pPr>
            <a:r>
              <a:rPr lang="en">
                <a:solidFill>
                  <a:schemeClr val="dk1"/>
                </a:solidFill>
                <a:latin typeface="Times New Roman"/>
                <a:ea typeface="Times New Roman"/>
                <a:cs typeface="Times New Roman"/>
                <a:sym typeface="Times New Roman"/>
              </a:rPr>
              <a:t>Our Pumpkin patch is located in Southern California and occurs during autumn every year between September and October. Our sourced pumpkin patch produces 8500 pounds of pumpkins a year per acre. We have employees who are hired to harvest the pumpkins every day and move them to be displayed in the pumpkin patch. Besides our annual pumpkin patch activities, we gain profits by selling pumpkins wholesale and retail. The pumpkin patch is deciding between two methods of generating income. One way is to sell pumpkins charged by the pound and have any left-over pumpkins being sold to a food processing factory. Some pumpkins harvested will spoil due to improper handling and storage and they can be sold to a retailer that makes fertilizer for a reduced price. The other method is that they can charge people a flat fee to enter the pumpkin patch so that they can participate in the activities and hand-pick one pumpkin free of charge. Because of possible tampering any leftovers can only be sold to the fertilizer retailer for a reduced price.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4" name="Google Shape;134;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Clr>
                <a:schemeClr val="dk1"/>
              </a:buClr>
              <a:buSzPts val="1400"/>
              <a:buFont typeface="Times New Roman"/>
              <a:buAutoNum type="arabicPeriod"/>
            </a:pPr>
            <a:r>
              <a:rPr lang="en" sz="1400">
                <a:solidFill>
                  <a:schemeClr val="dk1"/>
                </a:solidFill>
                <a:latin typeface="Times New Roman"/>
                <a:ea typeface="Times New Roman"/>
                <a:cs typeface="Times New Roman"/>
                <a:sym typeface="Times New Roman"/>
              </a:rPr>
              <a:t>If there are leftover pumpkins after the season, regardless of the sales model chosen, these can be sold to a local retailer that makes fertilizer, albeit at a reduced price, ensuring no pumpkins are wasted.</a:t>
            </a:r>
            <a:endParaRPr sz="1400">
              <a:solidFill>
                <a:schemeClr val="dk1"/>
              </a:solidFill>
              <a:latin typeface="Times New Roman"/>
              <a:ea typeface="Times New Roman"/>
              <a:cs typeface="Times New Roman"/>
              <a:sym typeface="Times New Roman"/>
            </a:endParaRPr>
          </a:p>
          <a:p>
            <a:pPr indent="-317500" lvl="0" marL="457200" rtl="0" algn="l">
              <a:lnSpc>
                <a:spcPct val="100000"/>
              </a:lnSpc>
              <a:spcBef>
                <a:spcPts val="0"/>
              </a:spcBef>
              <a:spcAft>
                <a:spcPts val="0"/>
              </a:spcAft>
              <a:buClr>
                <a:schemeClr val="dk1"/>
              </a:buClr>
              <a:buSzPts val="1400"/>
              <a:buFont typeface="Arial"/>
              <a:buAutoNum type="arabicPeriod"/>
            </a:pPr>
            <a:r>
              <a:rPr lang="en" sz="1400">
                <a:solidFill>
                  <a:schemeClr val="dk1"/>
                </a:solidFill>
                <a:latin typeface="Times New Roman"/>
                <a:ea typeface="Times New Roman"/>
                <a:cs typeface="Times New Roman"/>
                <a:sym typeface="Times New Roman"/>
              </a:rPr>
              <a:t>If the pumpkin patch chooses to sell pumpkins by the pound, it can sell all of its pumpkins without any leftovers to a food processing factory at a predetermined price per pound. </a:t>
            </a:r>
            <a:endParaRPr sz="1400">
              <a:solidFill>
                <a:schemeClr val="dk1"/>
              </a:solidFill>
              <a:latin typeface="Times New Roman"/>
              <a:ea typeface="Times New Roman"/>
              <a:cs typeface="Times New Roman"/>
              <a:sym typeface="Times New Roman"/>
            </a:endParaRPr>
          </a:p>
          <a:p>
            <a:pPr indent="-317500" lvl="0" marL="457200" rtl="0" algn="l">
              <a:lnSpc>
                <a:spcPct val="100000"/>
              </a:lnSpc>
              <a:spcBef>
                <a:spcPts val="0"/>
              </a:spcBef>
              <a:spcAft>
                <a:spcPts val="0"/>
              </a:spcAft>
              <a:buClr>
                <a:schemeClr val="dk1"/>
              </a:buClr>
              <a:buSzPts val="1400"/>
              <a:buFont typeface="Times New Roman"/>
              <a:buAutoNum type="arabicPeriod"/>
            </a:pPr>
            <a:r>
              <a:rPr lang="en" sz="1400">
                <a:solidFill>
                  <a:schemeClr val="dk1"/>
                </a:solidFill>
                <a:latin typeface="Times New Roman"/>
                <a:ea typeface="Times New Roman"/>
                <a:cs typeface="Times New Roman"/>
                <a:sym typeface="Times New Roman"/>
              </a:rPr>
              <a:t>In the flat fee entry model, the number of pumpkins hand-picked by each visitor will also follow a normal distribution, reflecting a range of visitor preferences and capacities.</a:t>
            </a:r>
            <a:endParaRPr sz="14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1100"/>
              <a:buNone/>
            </a:pPr>
            <a:r>
              <a:t/>
            </a:r>
            <a:endParaRPr sz="14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b="1" lang="en" sz="1400">
                <a:solidFill>
                  <a:srgbClr val="33312E"/>
                </a:solidFill>
                <a:latin typeface="Times New Roman"/>
                <a:ea typeface="Times New Roman"/>
                <a:cs typeface="Times New Roman"/>
                <a:sym typeface="Times New Roman"/>
              </a:rPr>
              <a:t>GOAL: </a:t>
            </a:r>
            <a:r>
              <a:rPr lang="en" sz="1400">
                <a:solidFill>
                  <a:schemeClr val="dk1"/>
                </a:solidFill>
                <a:latin typeface="Times New Roman"/>
                <a:ea typeface="Times New Roman"/>
                <a:cs typeface="Times New Roman"/>
                <a:sym typeface="Times New Roman"/>
              </a:rPr>
              <a:t>Determine the most profitable revenue model for a pumpkin patch business. By comparing the financial outcomes of two potential approaches (charging by the pound for pumpkins vs. charging a flat fee for entry with a free pumpkin included), the simulation aims to identify which strategy yields higher profitability, considering factors such as pumpkin production, pricing, labor costs, spoilage rate, and alternative revenue streams. </a:t>
            </a:r>
            <a:endParaRPr sz="14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0" name="Google Shape;140;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5" name="Google Shape;145;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9" name="Google Shape;159;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g26efa59ff62_0_397"/>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g26efa59ff62_0_397"/>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g26efa59ff62_0_39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g26efa59ff62_0_432"/>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g26efa59ff62_0_432"/>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g26efa59ff62_0_43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g26efa59ff62_0_43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50" name="Shape 50"/>
        <p:cNvGrpSpPr/>
        <p:nvPr/>
      </p:nvGrpSpPr>
      <p:grpSpPr>
        <a:xfrm>
          <a:off x="0" y="0"/>
          <a:ext cx="0" cy="0"/>
          <a:chOff x="0" y="0"/>
          <a:chExt cx="0" cy="0"/>
        </a:xfrm>
      </p:grpSpPr>
      <p:sp>
        <p:nvSpPr>
          <p:cNvPr id="51" name="Google Shape;51;g26efa59ff62_0_438"/>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3000"/>
              <a:buNone/>
              <a:defRPr/>
            </a:lvl1pPr>
            <a:lvl2pPr lvl="1" rtl="0" algn="l">
              <a:lnSpc>
                <a:spcPct val="100000"/>
              </a:lnSpc>
              <a:spcBef>
                <a:spcPts val="0"/>
              </a:spcBef>
              <a:spcAft>
                <a:spcPts val="0"/>
              </a:spcAft>
              <a:buSzPts val="3000"/>
              <a:buNone/>
              <a:defRPr/>
            </a:lvl2pPr>
            <a:lvl3pPr lvl="2" rtl="0" algn="l">
              <a:lnSpc>
                <a:spcPct val="100000"/>
              </a:lnSpc>
              <a:spcBef>
                <a:spcPts val="0"/>
              </a:spcBef>
              <a:spcAft>
                <a:spcPts val="0"/>
              </a:spcAft>
              <a:buSzPts val="3000"/>
              <a:buNone/>
              <a:defRPr/>
            </a:lvl3pPr>
            <a:lvl4pPr lvl="3" rtl="0" algn="l">
              <a:lnSpc>
                <a:spcPct val="100000"/>
              </a:lnSpc>
              <a:spcBef>
                <a:spcPts val="0"/>
              </a:spcBef>
              <a:spcAft>
                <a:spcPts val="0"/>
              </a:spcAft>
              <a:buSzPts val="3000"/>
              <a:buNone/>
              <a:defRPr/>
            </a:lvl4pPr>
            <a:lvl5pPr lvl="4" rtl="0" algn="l">
              <a:lnSpc>
                <a:spcPct val="100000"/>
              </a:lnSpc>
              <a:spcBef>
                <a:spcPts val="0"/>
              </a:spcBef>
              <a:spcAft>
                <a:spcPts val="0"/>
              </a:spcAft>
              <a:buSzPts val="3000"/>
              <a:buNone/>
              <a:defRPr/>
            </a:lvl5pPr>
            <a:lvl6pPr lvl="5" rtl="0" algn="l">
              <a:lnSpc>
                <a:spcPct val="100000"/>
              </a:lnSpc>
              <a:spcBef>
                <a:spcPts val="0"/>
              </a:spcBef>
              <a:spcAft>
                <a:spcPts val="0"/>
              </a:spcAft>
              <a:buSzPts val="3000"/>
              <a:buNone/>
              <a:defRPr/>
            </a:lvl6pPr>
            <a:lvl7pPr lvl="6" rtl="0" algn="l">
              <a:lnSpc>
                <a:spcPct val="100000"/>
              </a:lnSpc>
              <a:spcBef>
                <a:spcPts val="0"/>
              </a:spcBef>
              <a:spcAft>
                <a:spcPts val="0"/>
              </a:spcAft>
              <a:buSzPts val="3000"/>
              <a:buNone/>
              <a:defRPr/>
            </a:lvl7pPr>
            <a:lvl8pPr lvl="7" rtl="0" algn="l">
              <a:lnSpc>
                <a:spcPct val="100000"/>
              </a:lnSpc>
              <a:spcBef>
                <a:spcPts val="0"/>
              </a:spcBef>
              <a:spcAft>
                <a:spcPts val="0"/>
              </a:spcAft>
              <a:buSzPts val="3000"/>
              <a:buNone/>
              <a:defRPr/>
            </a:lvl8pPr>
            <a:lvl9pPr lvl="8" rtl="0" algn="l">
              <a:lnSpc>
                <a:spcPct val="100000"/>
              </a:lnSpc>
              <a:spcBef>
                <a:spcPts val="0"/>
              </a:spcBef>
              <a:spcAft>
                <a:spcPts val="0"/>
              </a:spcAft>
              <a:buSzPts val="3000"/>
              <a:buNone/>
              <a:defRPr/>
            </a:lvl9pPr>
          </a:lstStyle>
          <a:p/>
        </p:txBody>
      </p:sp>
      <p:sp>
        <p:nvSpPr>
          <p:cNvPr id="52" name="Google Shape;52;g26efa59ff62_0_438"/>
          <p:cNvSpPr txBox="1"/>
          <p:nvPr>
            <p:ph idx="2" type="title"/>
          </p:nvPr>
        </p:nvSpPr>
        <p:spPr>
          <a:xfrm>
            <a:off x="720000" y="1884758"/>
            <a:ext cx="734700" cy="4476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3000"/>
              <a:buNone/>
              <a:defRPr sz="3000">
                <a:latin typeface="Anybody"/>
                <a:ea typeface="Anybody"/>
                <a:cs typeface="Anybody"/>
                <a:sym typeface="Anybody"/>
              </a:defRPr>
            </a:lvl1pPr>
            <a:lvl2pPr lvl="1" rtl="0" algn="l">
              <a:lnSpc>
                <a:spcPct val="100000"/>
              </a:lnSpc>
              <a:spcBef>
                <a:spcPts val="0"/>
              </a:spcBef>
              <a:spcAft>
                <a:spcPts val="0"/>
              </a:spcAft>
              <a:buSzPts val="3000"/>
              <a:buNone/>
              <a:defRPr sz="3000"/>
            </a:lvl2pPr>
            <a:lvl3pPr lvl="2" rtl="0" algn="l">
              <a:lnSpc>
                <a:spcPct val="100000"/>
              </a:lnSpc>
              <a:spcBef>
                <a:spcPts val="0"/>
              </a:spcBef>
              <a:spcAft>
                <a:spcPts val="0"/>
              </a:spcAft>
              <a:buSzPts val="3000"/>
              <a:buNone/>
              <a:defRPr sz="3000"/>
            </a:lvl3pPr>
            <a:lvl4pPr lvl="3" rtl="0" algn="l">
              <a:lnSpc>
                <a:spcPct val="100000"/>
              </a:lnSpc>
              <a:spcBef>
                <a:spcPts val="0"/>
              </a:spcBef>
              <a:spcAft>
                <a:spcPts val="0"/>
              </a:spcAft>
              <a:buSzPts val="3000"/>
              <a:buNone/>
              <a:defRPr sz="3000"/>
            </a:lvl4pPr>
            <a:lvl5pPr lvl="4" rtl="0" algn="l">
              <a:lnSpc>
                <a:spcPct val="100000"/>
              </a:lnSpc>
              <a:spcBef>
                <a:spcPts val="0"/>
              </a:spcBef>
              <a:spcAft>
                <a:spcPts val="0"/>
              </a:spcAft>
              <a:buSzPts val="3000"/>
              <a:buNone/>
              <a:defRPr sz="3000"/>
            </a:lvl5pPr>
            <a:lvl6pPr lvl="5" rtl="0" algn="l">
              <a:lnSpc>
                <a:spcPct val="100000"/>
              </a:lnSpc>
              <a:spcBef>
                <a:spcPts val="0"/>
              </a:spcBef>
              <a:spcAft>
                <a:spcPts val="0"/>
              </a:spcAft>
              <a:buSzPts val="3000"/>
              <a:buNone/>
              <a:defRPr sz="3000"/>
            </a:lvl6pPr>
            <a:lvl7pPr lvl="6" rtl="0" algn="l">
              <a:lnSpc>
                <a:spcPct val="100000"/>
              </a:lnSpc>
              <a:spcBef>
                <a:spcPts val="0"/>
              </a:spcBef>
              <a:spcAft>
                <a:spcPts val="0"/>
              </a:spcAft>
              <a:buSzPts val="3000"/>
              <a:buNone/>
              <a:defRPr sz="3000"/>
            </a:lvl7pPr>
            <a:lvl8pPr lvl="7" rtl="0" algn="l">
              <a:lnSpc>
                <a:spcPct val="100000"/>
              </a:lnSpc>
              <a:spcBef>
                <a:spcPts val="0"/>
              </a:spcBef>
              <a:spcAft>
                <a:spcPts val="0"/>
              </a:spcAft>
              <a:buSzPts val="3000"/>
              <a:buNone/>
              <a:defRPr sz="3000"/>
            </a:lvl8pPr>
            <a:lvl9pPr lvl="8" rtl="0" algn="l">
              <a:lnSpc>
                <a:spcPct val="100000"/>
              </a:lnSpc>
              <a:spcBef>
                <a:spcPts val="0"/>
              </a:spcBef>
              <a:spcAft>
                <a:spcPts val="0"/>
              </a:spcAft>
              <a:buSzPts val="3000"/>
              <a:buNone/>
              <a:defRPr sz="3000"/>
            </a:lvl9pPr>
          </a:lstStyle>
          <a:p/>
        </p:txBody>
      </p:sp>
      <p:sp>
        <p:nvSpPr>
          <p:cNvPr id="53" name="Google Shape;53;g26efa59ff62_0_438"/>
          <p:cNvSpPr txBox="1"/>
          <p:nvPr>
            <p:ph idx="3" type="title"/>
          </p:nvPr>
        </p:nvSpPr>
        <p:spPr>
          <a:xfrm>
            <a:off x="720000" y="3066691"/>
            <a:ext cx="734700" cy="4476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3000"/>
              <a:buNone/>
              <a:defRPr sz="3000">
                <a:latin typeface="Anybody"/>
                <a:ea typeface="Anybody"/>
                <a:cs typeface="Anybody"/>
                <a:sym typeface="Anybody"/>
              </a:defRPr>
            </a:lvl1pPr>
            <a:lvl2pPr lvl="1" rtl="0" algn="l">
              <a:lnSpc>
                <a:spcPct val="100000"/>
              </a:lnSpc>
              <a:spcBef>
                <a:spcPts val="0"/>
              </a:spcBef>
              <a:spcAft>
                <a:spcPts val="0"/>
              </a:spcAft>
              <a:buSzPts val="3000"/>
              <a:buNone/>
              <a:defRPr sz="3000"/>
            </a:lvl2pPr>
            <a:lvl3pPr lvl="2" rtl="0" algn="l">
              <a:lnSpc>
                <a:spcPct val="100000"/>
              </a:lnSpc>
              <a:spcBef>
                <a:spcPts val="0"/>
              </a:spcBef>
              <a:spcAft>
                <a:spcPts val="0"/>
              </a:spcAft>
              <a:buSzPts val="3000"/>
              <a:buNone/>
              <a:defRPr sz="3000"/>
            </a:lvl3pPr>
            <a:lvl4pPr lvl="3" rtl="0" algn="l">
              <a:lnSpc>
                <a:spcPct val="100000"/>
              </a:lnSpc>
              <a:spcBef>
                <a:spcPts val="0"/>
              </a:spcBef>
              <a:spcAft>
                <a:spcPts val="0"/>
              </a:spcAft>
              <a:buSzPts val="3000"/>
              <a:buNone/>
              <a:defRPr sz="3000"/>
            </a:lvl4pPr>
            <a:lvl5pPr lvl="4" rtl="0" algn="l">
              <a:lnSpc>
                <a:spcPct val="100000"/>
              </a:lnSpc>
              <a:spcBef>
                <a:spcPts val="0"/>
              </a:spcBef>
              <a:spcAft>
                <a:spcPts val="0"/>
              </a:spcAft>
              <a:buSzPts val="3000"/>
              <a:buNone/>
              <a:defRPr sz="3000"/>
            </a:lvl5pPr>
            <a:lvl6pPr lvl="5" rtl="0" algn="l">
              <a:lnSpc>
                <a:spcPct val="100000"/>
              </a:lnSpc>
              <a:spcBef>
                <a:spcPts val="0"/>
              </a:spcBef>
              <a:spcAft>
                <a:spcPts val="0"/>
              </a:spcAft>
              <a:buSzPts val="3000"/>
              <a:buNone/>
              <a:defRPr sz="3000"/>
            </a:lvl6pPr>
            <a:lvl7pPr lvl="6" rtl="0" algn="l">
              <a:lnSpc>
                <a:spcPct val="100000"/>
              </a:lnSpc>
              <a:spcBef>
                <a:spcPts val="0"/>
              </a:spcBef>
              <a:spcAft>
                <a:spcPts val="0"/>
              </a:spcAft>
              <a:buSzPts val="3000"/>
              <a:buNone/>
              <a:defRPr sz="3000"/>
            </a:lvl7pPr>
            <a:lvl8pPr lvl="7" rtl="0" algn="l">
              <a:lnSpc>
                <a:spcPct val="100000"/>
              </a:lnSpc>
              <a:spcBef>
                <a:spcPts val="0"/>
              </a:spcBef>
              <a:spcAft>
                <a:spcPts val="0"/>
              </a:spcAft>
              <a:buSzPts val="3000"/>
              <a:buNone/>
              <a:defRPr sz="3000"/>
            </a:lvl8pPr>
            <a:lvl9pPr lvl="8" rtl="0" algn="l">
              <a:lnSpc>
                <a:spcPct val="100000"/>
              </a:lnSpc>
              <a:spcBef>
                <a:spcPts val="0"/>
              </a:spcBef>
              <a:spcAft>
                <a:spcPts val="0"/>
              </a:spcAft>
              <a:buSzPts val="3000"/>
              <a:buNone/>
              <a:defRPr sz="3000"/>
            </a:lvl9pPr>
          </a:lstStyle>
          <a:p/>
        </p:txBody>
      </p:sp>
      <p:sp>
        <p:nvSpPr>
          <p:cNvPr id="54" name="Google Shape;54;g26efa59ff62_0_438"/>
          <p:cNvSpPr txBox="1"/>
          <p:nvPr>
            <p:ph idx="4" type="title"/>
          </p:nvPr>
        </p:nvSpPr>
        <p:spPr>
          <a:xfrm>
            <a:off x="3419275" y="1884758"/>
            <a:ext cx="734700" cy="4476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3000"/>
              <a:buNone/>
              <a:defRPr sz="3000">
                <a:latin typeface="Anybody"/>
                <a:ea typeface="Anybody"/>
                <a:cs typeface="Anybody"/>
                <a:sym typeface="Anybody"/>
              </a:defRPr>
            </a:lvl1pPr>
            <a:lvl2pPr lvl="1" rtl="0" algn="l">
              <a:lnSpc>
                <a:spcPct val="100000"/>
              </a:lnSpc>
              <a:spcBef>
                <a:spcPts val="0"/>
              </a:spcBef>
              <a:spcAft>
                <a:spcPts val="0"/>
              </a:spcAft>
              <a:buSzPts val="3000"/>
              <a:buNone/>
              <a:defRPr sz="3000"/>
            </a:lvl2pPr>
            <a:lvl3pPr lvl="2" rtl="0" algn="l">
              <a:lnSpc>
                <a:spcPct val="100000"/>
              </a:lnSpc>
              <a:spcBef>
                <a:spcPts val="0"/>
              </a:spcBef>
              <a:spcAft>
                <a:spcPts val="0"/>
              </a:spcAft>
              <a:buSzPts val="3000"/>
              <a:buNone/>
              <a:defRPr sz="3000"/>
            </a:lvl3pPr>
            <a:lvl4pPr lvl="3" rtl="0" algn="l">
              <a:lnSpc>
                <a:spcPct val="100000"/>
              </a:lnSpc>
              <a:spcBef>
                <a:spcPts val="0"/>
              </a:spcBef>
              <a:spcAft>
                <a:spcPts val="0"/>
              </a:spcAft>
              <a:buSzPts val="3000"/>
              <a:buNone/>
              <a:defRPr sz="3000"/>
            </a:lvl4pPr>
            <a:lvl5pPr lvl="4" rtl="0" algn="l">
              <a:lnSpc>
                <a:spcPct val="100000"/>
              </a:lnSpc>
              <a:spcBef>
                <a:spcPts val="0"/>
              </a:spcBef>
              <a:spcAft>
                <a:spcPts val="0"/>
              </a:spcAft>
              <a:buSzPts val="3000"/>
              <a:buNone/>
              <a:defRPr sz="3000"/>
            </a:lvl5pPr>
            <a:lvl6pPr lvl="5" rtl="0" algn="l">
              <a:lnSpc>
                <a:spcPct val="100000"/>
              </a:lnSpc>
              <a:spcBef>
                <a:spcPts val="0"/>
              </a:spcBef>
              <a:spcAft>
                <a:spcPts val="0"/>
              </a:spcAft>
              <a:buSzPts val="3000"/>
              <a:buNone/>
              <a:defRPr sz="3000"/>
            </a:lvl6pPr>
            <a:lvl7pPr lvl="6" rtl="0" algn="l">
              <a:lnSpc>
                <a:spcPct val="100000"/>
              </a:lnSpc>
              <a:spcBef>
                <a:spcPts val="0"/>
              </a:spcBef>
              <a:spcAft>
                <a:spcPts val="0"/>
              </a:spcAft>
              <a:buSzPts val="3000"/>
              <a:buNone/>
              <a:defRPr sz="3000"/>
            </a:lvl7pPr>
            <a:lvl8pPr lvl="7" rtl="0" algn="l">
              <a:lnSpc>
                <a:spcPct val="100000"/>
              </a:lnSpc>
              <a:spcBef>
                <a:spcPts val="0"/>
              </a:spcBef>
              <a:spcAft>
                <a:spcPts val="0"/>
              </a:spcAft>
              <a:buSzPts val="3000"/>
              <a:buNone/>
              <a:defRPr sz="3000"/>
            </a:lvl8pPr>
            <a:lvl9pPr lvl="8" rtl="0" algn="l">
              <a:lnSpc>
                <a:spcPct val="100000"/>
              </a:lnSpc>
              <a:spcBef>
                <a:spcPts val="0"/>
              </a:spcBef>
              <a:spcAft>
                <a:spcPts val="0"/>
              </a:spcAft>
              <a:buSzPts val="3000"/>
              <a:buNone/>
              <a:defRPr sz="3000"/>
            </a:lvl9pPr>
          </a:lstStyle>
          <a:p/>
        </p:txBody>
      </p:sp>
      <p:sp>
        <p:nvSpPr>
          <p:cNvPr id="55" name="Google Shape;55;g26efa59ff62_0_438"/>
          <p:cNvSpPr txBox="1"/>
          <p:nvPr>
            <p:ph idx="5" type="title"/>
          </p:nvPr>
        </p:nvSpPr>
        <p:spPr>
          <a:xfrm>
            <a:off x="3419275" y="3066691"/>
            <a:ext cx="734700" cy="4476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3000"/>
              <a:buNone/>
              <a:defRPr sz="3000">
                <a:latin typeface="Anybody"/>
                <a:ea typeface="Anybody"/>
                <a:cs typeface="Anybody"/>
                <a:sym typeface="Anybody"/>
              </a:defRPr>
            </a:lvl1pPr>
            <a:lvl2pPr lvl="1" rtl="0" algn="l">
              <a:lnSpc>
                <a:spcPct val="100000"/>
              </a:lnSpc>
              <a:spcBef>
                <a:spcPts val="0"/>
              </a:spcBef>
              <a:spcAft>
                <a:spcPts val="0"/>
              </a:spcAft>
              <a:buSzPts val="3000"/>
              <a:buNone/>
              <a:defRPr sz="3000"/>
            </a:lvl2pPr>
            <a:lvl3pPr lvl="2" rtl="0" algn="l">
              <a:lnSpc>
                <a:spcPct val="100000"/>
              </a:lnSpc>
              <a:spcBef>
                <a:spcPts val="0"/>
              </a:spcBef>
              <a:spcAft>
                <a:spcPts val="0"/>
              </a:spcAft>
              <a:buSzPts val="3000"/>
              <a:buNone/>
              <a:defRPr sz="3000"/>
            </a:lvl3pPr>
            <a:lvl4pPr lvl="3" rtl="0" algn="l">
              <a:lnSpc>
                <a:spcPct val="100000"/>
              </a:lnSpc>
              <a:spcBef>
                <a:spcPts val="0"/>
              </a:spcBef>
              <a:spcAft>
                <a:spcPts val="0"/>
              </a:spcAft>
              <a:buSzPts val="3000"/>
              <a:buNone/>
              <a:defRPr sz="3000"/>
            </a:lvl4pPr>
            <a:lvl5pPr lvl="4" rtl="0" algn="l">
              <a:lnSpc>
                <a:spcPct val="100000"/>
              </a:lnSpc>
              <a:spcBef>
                <a:spcPts val="0"/>
              </a:spcBef>
              <a:spcAft>
                <a:spcPts val="0"/>
              </a:spcAft>
              <a:buSzPts val="3000"/>
              <a:buNone/>
              <a:defRPr sz="3000"/>
            </a:lvl5pPr>
            <a:lvl6pPr lvl="5" rtl="0" algn="l">
              <a:lnSpc>
                <a:spcPct val="100000"/>
              </a:lnSpc>
              <a:spcBef>
                <a:spcPts val="0"/>
              </a:spcBef>
              <a:spcAft>
                <a:spcPts val="0"/>
              </a:spcAft>
              <a:buSzPts val="3000"/>
              <a:buNone/>
              <a:defRPr sz="3000"/>
            </a:lvl6pPr>
            <a:lvl7pPr lvl="6" rtl="0" algn="l">
              <a:lnSpc>
                <a:spcPct val="100000"/>
              </a:lnSpc>
              <a:spcBef>
                <a:spcPts val="0"/>
              </a:spcBef>
              <a:spcAft>
                <a:spcPts val="0"/>
              </a:spcAft>
              <a:buSzPts val="3000"/>
              <a:buNone/>
              <a:defRPr sz="3000"/>
            </a:lvl7pPr>
            <a:lvl8pPr lvl="7" rtl="0" algn="l">
              <a:lnSpc>
                <a:spcPct val="100000"/>
              </a:lnSpc>
              <a:spcBef>
                <a:spcPts val="0"/>
              </a:spcBef>
              <a:spcAft>
                <a:spcPts val="0"/>
              </a:spcAft>
              <a:buSzPts val="3000"/>
              <a:buNone/>
              <a:defRPr sz="3000"/>
            </a:lvl8pPr>
            <a:lvl9pPr lvl="8" rtl="0" algn="l">
              <a:lnSpc>
                <a:spcPct val="100000"/>
              </a:lnSpc>
              <a:spcBef>
                <a:spcPts val="0"/>
              </a:spcBef>
              <a:spcAft>
                <a:spcPts val="0"/>
              </a:spcAft>
              <a:buSzPts val="3000"/>
              <a:buNone/>
              <a:defRPr sz="3000"/>
            </a:lvl9pPr>
          </a:lstStyle>
          <a:p/>
        </p:txBody>
      </p:sp>
      <p:sp>
        <p:nvSpPr>
          <p:cNvPr id="56" name="Google Shape;56;g26efa59ff62_0_438"/>
          <p:cNvSpPr txBox="1"/>
          <p:nvPr>
            <p:ph idx="6" type="title"/>
          </p:nvPr>
        </p:nvSpPr>
        <p:spPr>
          <a:xfrm>
            <a:off x="6118550" y="1884758"/>
            <a:ext cx="734700" cy="4476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3000"/>
              <a:buNone/>
              <a:defRPr sz="3000">
                <a:latin typeface="Anybody"/>
                <a:ea typeface="Anybody"/>
                <a:cs typeface="Anybody"/>
                <a:sym typeface="Anybody"/>
              </a:defRPr>
            </a:lvl1pPr>
            <a:lvl2pPr lvl="1" rtl="0" algn="l">
              <a:lnSpc>
                <a:spcPct val="100000"/>
              </a:lnSpc>
              <a:spcBef>
                <a:spcPts val="0"/>
              </a:spcBef>
              <a:spcAft>
                <a:spcPts val="0"/>
              </a:spcAft>
              <a:buSzPts val="3000"/>
              <a:buNone/>
              <a:defRPr sz="3000"/>
            </a:lvl2pPr>
            <a:lvl3pPr lvl="2" rtl="0" algn="l">
              <a:lnSpc>
                <a:spcPct val="100000"/>
              </a:lnSpc>
              <a:spcBef>
                <a:spcPts val="0"/>
              </a:spcBef>
              <a:spcAft>
                <a:spcPts val="0"/>
              </a:spcAft>
              <a:buSzPts val="3000"/>
              <a:buNone/>
              <a:defRPr sz="3000"/>
            </a:lvl3pPr>
            <a:lvl4pPr lvl="3" rtl="0" algn="l">
              <a:lnSpc>
                <a:spcPct val="100000"/>
              </a:lnSpc>
              <a:spcBef>
                <a:spcPts val="0"/>
              </a:spcBef>
              <a:spcAft>
                <a:spcPts val="0"/>
              </a:spcAft>
              <a:buSzPts val="3000"/>
              <a:buNone/>
              <a:defRPr sz="3000"/>
            </a:lvl4pPr>
            <a:lvl5pPr lvl="4" rtl="0" algn="l">
              <a:lnSpc>
                <a:spcPct val="100000"/>
              </a:lnSpc>
              <a:spcBef>
                <a:spcPts val="0"/>
              </a:spcBef>
              <a:spcAft>
                <a:spcPts val="0"/>
              </a:spcAft>
              <a:buSzPts val="3000"/>
              <a:buNone/>
              <a:defRPr sz="3000"/>
            </a:lvl5pPr>
            <a:lvl6pPr lvl="5" rtl="0" algn="l">
              <a:lnSpc>
                <a:spcPct val="100000"/>
              </a:lnSpc>
              <a:spcBef>
                <a:spcPts val="0"/>
              </a:spcBef>
              <a:spcAft>
                <a:spcPts val="0"/>
              </a:spcAft>
              <a:buSzPts val="3000"/>
              <a:buNone/>
              <a:defRPr sz="3000"/>
            </a:lvl6pPr>
            <a:lvl7pPr lvl="6" rtl="0" algn="l">
              <a:lnSpc>
                <a:spcPct val="100000"/>
              </a:lnSpc>
              <a:spcBef>
                <a:spcPts val="0"/>
              </a:spcBef>
              <a:spcAft>
                <a:spcPts val="0"/>
              </a:spcAft>
              <a:buSzPts val="3000"/>
              <a:buNone/>
              <a:defRPr sz="3000"/>
            </a:lvl7pPr>
            <a:lvl8pPr lvl="7" rtl="0" algn="l">
              <a:lnSpc>
                <a:spcPct val="100000"/>
              </a:lnSpc>
              <a:spcBef>
                <a:spcPts val="0"/>
              </a:spcBef>
              <a:spcAft>
                <a:spcPts val="0"/>
              </a:spcAft>
              <a:buSzPts val="3000"/>
              <a:buNone/>
              <a:defRPr sz="3000"/>
            </a:lvl8pPr>
            <a:lvl9pPr lvl="8" rtl="0" algn="l">
              <a:lnSpc>
                <a:spcPct val="100000"/>
              </a:lnSpc>
              <a:spcBef>
                <a:spcPts val="0"/>
              </a:spcBef>
              <a:spcAft>
                <a:spcPts val="0"/>
              </a:spcAft>
              <a:buSzPts val="3000"/>
              <a:buNone/>
              <a:defRPr sz="3000"/>
            </a:lvl9pPr>
          </a:lstStyle>
          <a:p/>
        </p:txBody>
      </p:sp>
      <p:sp>
        <p:nvSpPr>
          <p:cNvPr id="57" name="Google Shape;57;g26efa59ff62_0_438"/>
          <p:cNvSpPr txBox="1"/>
          <p:nvPr>
            <p:ph idx="7" type="title"/>
          </p:nvPr>
        </p:nvSpPr>
        <p:spPr>
          <a:xfrm>
            <a:off x="6118550" y="3066691"/>
            <a:ext cx="734700" cy="4476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3000"/>
              <a:buNone/>
              <a:defRPr sz="3000">
                <a:latin typeface="Anybody"/>
                <a:ea typeface="Anybody"/>
                <a:cs typeface="Anybody"/>
                <a:sym typeface="Anybody"/>
              </a:defRPr>
            </a:lvl1pPr>
            <a:lvl2pPr lvl="1" rtl="0" algn="l">
              <a:lnSpc>
                <a:spcPct val="100000"/>
              </a:lnSpc>
              <a:spcBef>
                <a:spcPts val="0"/>
              </a:spcBef>
              <a:spcAft>
                <a:spcPts val="0"/>
              </a:spcAft>
              <a:buSzPts val="3000"/>
              <a:buNone/>
              <a:defRPr sz="3000"/>
            </a:lvl2pPr>
            <a:lvl3pPr lvl="2" rtl="0" algn="l">
              <a:lnSpc>
                <a:spcPct val="100000"/>
              </a:lnSpc>
              <a:spcBef>
                <a:spcPts val="0"/>
              </a:spcBef>
              <a:spcAft>
                <a:spcPts val="0"/>
              </a:spcAft>
              <a:buSzPts val="3000"/>
              <a:buNone/>
              <a:defRPr sz="3000"/>
            </a:lvl3pPr>
            <a:lvl4pPr lvl="3" rtl="0" algn="l">
              <a:lnSpc>
                <a:spcPct val="100000"/>
              </a:lnSpc>
              <a:spcBef>
                <a:spcPts val="0"/>
              </a:spcBef>
              <a:spcAft>
                <a:spcPts val="0"/>
              </a:spcAft>
              <a:buSzPts val="3000"/>
              <a:buNone/>
              <a:defRPr sz="3000"/>
            </a:lvl4pPr>
            <a:lvl5pPr lvl="4" rtl="0" algn="l">
              <a:lnSpc>
                <a:spcPct val="100000"/>
              </a:lnSpc>
              <a:spcBef>
                <a:spcPts val="0"/>
              </a:spcBef>
              <a:spcAft>
                <a:spcPts val="0"/>
              </a:spcAft>
              <a:buSzPts val="3000"/>
              <a:buNone/>
              <a:defRPr sz="3000"/>
            </a:lvl5pPr>
            <a:lvl6pPr lvl="5" rtl="0" algn="l">
              <a:lnSpc>
                <a:spcPct val="100000"/>
              </a:lnSpc>
              <a:spcBef>
                <a:spcPts val="0"/>
              </a:spcBef>
              <a:spcAft>
                <a:spcPts val="0"/>
              </a:spcAft>
              <a:buSzPts val="3000"/>
              <a:buNone/>
              <a:defRPr sz="3000"/>
            </a:lvl6pPr>
            <a:lvl7pPr lvl="6" rtl="0" algn="l">
              <a:lnSpc>
                <a:spcPct val="100000"/>
              </a:lnSpc>
              <a:spcBef>
                <a:spcPts val="0"/>
              </a:spcBef>
              <a:spcAft>
                <a:spcPts val="0"/>
              </a:spcAft>
              <a:buSzPts val="3000"/>
              <a:buNone/>
              <a:defRPr sz="3000"/>
            </a:lvl7pPr>
            <a:lvl8pPr lvl="7" rtl="0" algn="l">
              <a:lnSpc>
                <a:spcPct val="100000"/>
              </a:lnSpc>
              <a:spcBef>
                <a:spcPts val="0"/>
              </a:spcBef>
              <a:spcAft>
                <a:spcPts val="0"/>
              </a:spcAft>
              <a:buSzPts val="3000"/>
              <a:buNone/>
              <a:defRPr sz="3000"/>
            </a:lvl8pPr>
            <a:lvl9pPr lvl="8" rtl="0" algn="l">
              <a:lnSpc>
                <a:spcPct val="100000"/>
              </a:lnSpc>
              <a:spcBef>
                <a:spcPts val="0"/>
              </a:spcBef>
              <a:spcAft>
                <a:spcPts val="0"/>
              </a:spcAft>
              <a:buSzPts val="3000"/>
              <a:buNone/>
              <a:defRPr sz="3000"/>
            </a:lvl9pPr>
          </a:lstStyle>
          <a:p/>
        </p:txBody>
      </p:sp>
      <p:sp>
        <p:nvSpPr>
          <p:cNvPr id="58" name="Google Shape;58;g26efa59ff62_0_438"/>
          <p:cNvSpPr txBox="1"/>
          <p:nvPr>
            <p:ph idx="1" type="subTitle"/>
          </p:nvPr>
        </p:nvSpPr>
        <p:spPr>
          <a:xfrm>
            <a:off x="720000" y="2207250"/>
            <a:ext cx="2305500" cy="572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400"/>
              <a:buFont typeface="Raleway"/>
              <a:buNone/>
              <a:defRPr sz="1800">
                <a:solidFill>
                  <a:schemeClr val="dk1"/>
                </a:solidFill>
              </a:defRPr>
            </a:lvl1pPr>
            <a:lvl2pPr lvl="1" rtl="0" algn="l">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l">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l">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l">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l">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l">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l">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l">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59" name="Google Shape;59;g26efa59ff62_0_438"/>
          <p:cNvSpPr txBox="1"/>
          <p:nvPr>
            <p:ph idx="8" type="subTitle"/>
          </p:nvPr>
        </p:nvSpPr>
        <p:spPr>
          <a:xfrm>
            <a:off x="3419275" y="2207250"/>
            <a:ext cx="2305500" cy="572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400"/>
              <a:buFont typeface="Raleway"/>
              <a:buNone/>
              <a:defRPr sz="1800">
                <a:solidFill>
                  <a:schemeClr val="dk1"/>
                </a:solidFill>
              </a:defRPr>
            </a:lvl1pPr>
            <a:lvl2pPr lvl="1" rtl="0" algn="l">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l">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l">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l">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l">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l">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l">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l">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60" name="Google Shape;60;g26efa59ff62_0_438"/>
          <p:cNvSpPr txBox="1"/>
          <p:nvPr>
            <p:ph idx="9" type="subTitle"/>
          </p:nvPr>
        </p:nvSpPr>
        <p:spPr>
          <a:xfrm>
            <a:off x="6118550" y="2207250"/>
            <a:ext cx="2305500" cy="572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400"/>
              <a:buFont typeface="Raleway"/>
              <a:buNone/>
              <a:defRPr sz="1800">
                <a:solidFill>
                  <a:schemeClr val="dk1"/>
                </a:solidFill>
              </a:defRPr>
            </a:lvl1pPr>
            <a:lvl2pPr lvl="1" rtl="0" algn="l">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l">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l">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l">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l">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l">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l">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l">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61" name="Google Shape;61;g26efa59ff62_0_438"/>
          <p:cNvSpPr txBox="1"/>
          <p:nvPr>
            <p:ph idx="13" type="subTitle"/>
          </p:nvPr>
        </p:nvSpPr>
        <p:spPr>
          <a:xfrm>
            <a:off x="720000" y="3389250"/>
            <a:ext cx="2305500" cy="572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400"/>
              <a:buFont typeface="Raleway"/>
              <a:buNone/>
              <a:defRPr sz="1800">
                <a:solidFill>
                  <a:schemeClr val="dk1"/>
                </a:solidFill>
              </a:defRPr>
            </a:lvl1pPr>
            <a:lvl2pPr lvl="1" rtl="0" algn="l">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l">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l">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l">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l">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l">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l">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l">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62" name="Google Shape;62;g26efa59ff62_0_438"/>
          <p:cNvSpPr txBox="1"/>
          <p:nvPr>
            <p:ph idx="14" type="subTitle"/>
          </p:nvPr>
        </p:nvSpPr>
        <p:spPr>
          <a:xfrm>
            <a:off x="3419275" y="3389250"/>
            <a:ext cx="2305500" cy="572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400"/>
              <a:buFont typeface="Raleway"/>
              <a:buNone/>
              <a:defRPr sz="1800">
                <a:solidFill>
                  <a:schemeClr val="dk1"/>
                </a:solidFill>
              </a:defRPr>
            </a:lvl1pPr>
            <a:lvl2pPr lvl="1" rtl="0" algn="l">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l">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l">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l">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l">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l">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l">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l">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63" name="Google Shape;63;g26efa59ff62_0_438"/>
          <p:cNvSpPr txBox="1"/>
          <p:nvPr>
            <p:ph idx="15" type="subTitle"/>
          </p:nvPr>
        </p:nvSpPr>
        <p:spPr>
          <a:xfrm>
            <a:off x="6118550" y="3389250"/>
            <a:ext cx="2305500" cy="572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400"/>
              <a:buFont typeface="Raleway"/>
              <a:buNone/>
              <a:defRPr sz="1800">
                <a:solidFill>
                  <a:schemeClr val="dk1"/>
                </a:solidFill>
              </a:defRPr>
            </a:lvl1pPr>
            <a:lvl2pPr lvl="1" rtl="0" algn="l">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l">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l">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l">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l">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l">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l">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l">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grpSp>
        <p:nvGrpSpPr>
          <p:cNvPr id="64" name="Google Shape;64;g26efa59ff62_0_438"/>
          <p:cNvGrpSpPr/>
          <p:nvPr/>
        </p:nvGrpSpPr>
        <p:grpSpPr>
          <a:xfrm>
            <a:off x="6118559" y="4118200"/>
            <a:ext cx="4336741" cy="2585700"/>
            <a:chOff x="6118559" y="4118200"/>
            <a:chExt cx="4336741" cy="2585700"/>
          </a:xfrm>
        </p:grpSpPr>
        <p:sp>
          <p:nvSpPr>
            <p:cNvPr id="65" name="Google Shape;65;g26efa59ff62_0_438"/>
            <p:cNvSpPr/>
            <p:nvPr/>
          </p:nvSpPr>
          <p:spPr>
            <a:xfrm rot="5400000">
              <a:off x="7137359" y="3623021"/>
              <a:ext cx="1399500" cy="3437100"/>
            </a:xfrm>
            <a:prstGeom prst="roundRect">
              <a:avLst>
                <a:gd fmla="val 50000" name="adj"/>
              </a:avLst>
            </a:prstGeom>
            <a:solidFill>
              <a:schemeClr val="lt2"/>
            </a:solidFill>
            <a:ln>
              <a:noFill/>
            </a:ln>
            <a:effectLst>
              <a:outerShdw blurRad="185738" rotWithShape="0" algn="bl" dir="9000000" dist="76200">
                <a:schemeClr val="dk1">
                  <a:alpha val="7490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nybody"/>
                <a:ea typeface="Anybody"/>
                <a:cs typeface="Anybody"/>
                <a:sym typeface="Anybody"/>
              </a:endParaRPr>
            </a:p>
          </p:txBody>
        </p:sp>
        <p:sp>
          <p:nvSpPr>
            <p:cNvPr id="66" name="Google Shape;66;g26efa59ff62_0_438"/>
            <p:cNvSpPr/>
            <p:nvPr/>
          </p:nvSpPr>
          <p:spPr>
            <a:xfrm>
              <a:off x="7869600" y="4118200"/>
              <a:ext cx="2585700" cy="2585700"/>
            </a:xfrm>
            <a:prstGeom prst="donut">
              <a:avLst>
                <a:gd fmla="val 25000" name="adj"/>
              </a:avLst>
            </a:prstGeom>
            <a:solidFill>
              <a:schemeClr val="accent1"/>
            </a:solidFill>
            <a:ln>
              <a:noFill/>
            </a:ln>
            <a:effectLst>
              <a:outerShdw blurRad="185738" rotWithShape="0" algn="bl" dir="9000000" dist="76200">
                <a:schemeClr val="dk1">
                  <a:alpha val="7490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nybody"/>
                <a:ea typeface="Anybody"/>
                <a:cs typeface="Anybody"/>
                <a:sym typeface="Anybody"/>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TITLE_AND_BODY_1">
    <p:spTree>
      <p:nvGrpSpPr>
        <p:cNvPr id="67" name="Shape 67"/>
        <p:cNvGrpSpPr/>
        <p:nvPr/>
      </p:nvGrpSpPr>
      <p:grpSpPr>
        <a:xfrm>
          <a:off x="0" y="0"/>
          <a:ext cx="0" cy="0"/>
          <a:chOff x="0" y="0"/>
          <a:chExt cx="0" cy="0"/>
        </a:xfrm>
      </p:grpSpPr>
      <p:sp>
        <p:nvSpPr>
          <p:cNvPr id="68" name="Google Shape;68;g26efa59ff62_0_455"/>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3000"/>
              <a:buNone/>
              <a:defRPr/>
            </a:lvl1pPr>
            <a:lvl2pPr lvl="1" rtl="0" algn="l">
              <a:lnSpc>
                <a:spcPct val="100000"/>
              </a:lnSpc>
              <a:spcBef>
                <a:spcPts val="0"/>
              </a:spcBef>
              <a:spcAft>
                <a:spcPts val="0"/>
              </a:spcAft>
              <a:buSzPts val="3000"/>
              <a:buNone/>
              <a:defRPr/>
            </a:lvl2pPr>
            <a:lvl3pPr lvl="2" rtl="0" algn="l">
              <a:lnSpc>
                <a:spcPct val="100000"/>
              </a:lnSpc>
              <a:spcBef>
                <a:spcPts val="0"/>
              </a:spcBef>
              <a:spcAft>
                <a:spcPts val="0"/>
              </a:spcAft>
              <a:buSzPts val="3000"/>
              <a:buNone/>
              <a:defRPr/>
            </a:lvl3pPr>
            <a:lvl4pPr lvl="3" rtl="0" algn="l">
              <a:lnSpc>
                <a:spcPct val="100000"/>
              </a:lnSpc>
              <a:spcBef>
                <a:spcPts val="0"/>
              </a:spcBef>
              <a:spcAft>
                <a:spcPts val="0"/>
              </a:spcAft>
              <a:buSzPts val="3000"/>
              <a:buNone/>
              <a:defRPr/>
            </a:lvl4pPr>
            <a:lvl5pPr lvl="4" rtl="0" algn="l">
              <a:lnSpc>
                <a:spcPct val="100000"/>
              </a:lnSpc>
              <a:spcBef>
                <a:spcPts val="0"/>
              </a:spcBef>
              <a:spcAft>
                <a:spcPts val="0"/>
              </a:spcAft>
              <a:buSzPts val="3000"/>
              <a:buNone/>
              <a:defRPr/>
            </a:lvl5pPr>
            <a:lvl6pPr lvl="5" rtl="0" algn="l">
              <a:lnSpc>
                <a:spcPct val="100000"/>
              </a:lnSpc>
              <a:spcBef>
                <a:spcPts val="0"/>
              </a:spcBef>
              <a:spcAft>
                <a:spcPts val="0"/>
              </a:spcAft>
              <a:buSzPts val="3000"/>
              <a:buNone/>
              <a:defRPr/>
            </a:lvl6pPr>
            <a:lvl7pPr lvl="6" rtl="0" algn="l">
              <a:lnSpc>
                <a:spcPct val="100000"/>
              </a:lnSpc>
              <a:spcBef>
                <a:spcPts val="0"/>
              </a:spcBef>
              <a:spcAft>
                <a:spcPts val="0"/>
              </a:spcAft>
              <a:buSzPts val="3000"/>
              <a:buNone/>
              <a:defRPr/>
            </a:lvl7pPr>
            <a:lvl8pPr lvl="7" rtl="0" algn="l">
              <a:lnSpc>
                <a:spcPct val="100000"/>
              </a:lnSpc>
              <a:spcBef>
                <a:spcPts val="0"/>
              </a:spcBef>
              <a:spcAft>
                <a:spcPts val="0"/>
              </a:spcAft>
              <a:buSzPts val="3000"/>
              <a:buNone/>
              <a:defRPr/>
            </a:lvl8pPr>
            <a:lvl9pPr lvl="8" rtl="0" algn="l">
              <a:lnSpc>
                <a:spcPct val="100000"/>
              </a:lnSpc>
              <a:spcBef>
                <a:spcPts val="0"/>
              </a:spcBef>
              <a:spcAft>
                <a:spcPts val="0"/>
              </a:spcAft>
              <a:buSzPts val="3000"/>
              <a:buNone/>
              <a:defRPr/>
            </a:lvl9pPr>
          </a:lstStyle>
          <a:p/>
        </p:txBody>
      </p:sp>
      <p:sp>
        <p:nvSpPr>
          <p:cNvPr id="69" name="Google Shape;69;g26efa59ff62_0_455"/>
          <p:cNvSpPr txBox="1"/>
          <p:nvPr>
            <p:ph idx="1" type="body"/>
          </p:nvPr>
        </p:nvSpPr>
        <p:spPr>
          <a:xfrm>
            <a:off x="720000" y="1215750"/>
            <a:ext cx="7704000" cy="2119200"/>
          </a:xfrm>
          <a:prstGeom prst="rect">
            <a:avLst/>
          </a:prstGeom>
          <a:noFill/>
          <a:ln>
            <a:noFill/>
          </a:ln>
        </p:spPr>
        <p:txBody>
          <a:bodyPr anchorCtr="0" anchor="t" bIns="91425" lIns="91425" spcFirstLastPara="1" rIns="91425" wrap="square" tIns="91425">
            <a:noAutofit/>
          </a:bodyPr>
          <a:lstStyle>
            <a:lvl1pPr indent="-304800" lvl="0" marL="457200" rtl="0" algn="l">
              <a:lnSpc>
                <a:spcPct val="100000"/>
              </a:lnSpc>
              <a:spcBef>
                <a:spcPts val="0"/>
              </a:spcBef>
              <a:spcAft>
                <a:spcPts val="0"/>
              </a:spcAft>
              <a:buSzPts val="1200"/>
              <a:buFont typeface="Nunito Light"/>
              <a:buChar char="●"/>
              <a:defRPr/>
            </a:lvl1pPr>
            <a:lvl2pPr indent="-304800" lvl="1" marL="914400" rtl="0" algn="l">
              <a:lnSpc>
                <a:spcPct val="100000"/>
              </a:lnSpc>
              <a:spcBef>
                <a:spcPts val="0"/>
              </a:spcBef>
              <a:spcAft>
                <a:spcPts val="0"/>
              </a:spcAft>
              <a:buSzPts val="1200"/>
              <a:buFont typeface="Nunito Light"/>
              <a:buChar char="○"/>
              <a:defRPr/>
            </a:lvl2pPr>
            <a:lvl3pPr indent="-304800" lvl="2" marL="1371600" rtl="0" algn="l">
              <a:lnSpc>
                <a:spcPct val="100000"/>
              </a:lnSpc>
              <a:spcBef>
                <a:spcPts val="0"/>
              </a:spcBef>
              <a:spcAft>
                <a:spcPts val="0"/>
              </a:spcAft>
              <a:buSzPts val="1200"/>
              <a:buFont typeface="Nunito Light"/>
              <a:buChar char="■"/>
              <a:defRPr/>
            </a:lvl3pPr>
            <a:lvl4pPr indent="-304800" lvl="3" marL="1828800" rtl="0" algn="l">
              <a:lnSpc>
                <a:spcPct val="100000"/>
              </a:lnSpc>
              <a:spcBef>
                <a:spcPts val="0"/>
              </a:spcBef>
              <a:spcAft>
                <a:spcPts val="0"/>
              </a:spcAft>
              <a:buSzPts val="1200"/>
              <a:buFont typeface="Nunito Light"/>
              <a:buChar char="●"/>
              <a:defRPr/>
            </a:lvl4pPr>
            <a:lvl5pPr indent="-304800" lvl="4" marL="2286000" rtl="0" algn="l">
              <a:lnSpc>
                <a:spcPct val="100000"/>
              </a:lnSpc>
              <a:spcBef>
                <a:spcPts val="0"/>
              </a:spcBef>
              <a:spcAft>
                <a:spcPts val="0"/>
              </a:spcAft>
              <a:buSzPts val="1200"/>
              <a:buFont typeface="Nunito Light"/>
              <a:buChar char="○"/>
              <a:defRPr/>
            </a:lvl5pPr>
            <a:lvl6pPr indent="-304800" lvl="5" marL="2743200" rtl="0" algn="l">
              <a:lnSpc>
                <a:spcPct val="100000"/>
              </a:lnSpc>
              <a:spcBef>
                <a:spcPts val="0"/>
              </a:spcBef>
              <a:spcAft>
                <a:spcPts val="0"/>
              </a:spcAft>
              <a:buSzPts val="1200"/>
              <a:buFont typeface="Nunito Light"/>
              <a:buChar char="■"/>
              <a:defRPr/>
            </a:lvl6pPr>
            <a:lvl7pPr indent="-304800" lvl="6" marL="3200400" rtl="0" algn="l">
              <a:lnSpc>
                <a:spcPct val="100000"/>
              </a:lnSpc>
              <a:spcBef>
                <a:spcPts val="0"/>
              </a:spcBef>
              <a:spcAft>
                <a:spcPts val="0"/>
              </a:spcAft>
              <a:buSzPts val="1200"/>
              <a:buFont typeface="Nunito Light"/>
              <a:buChar char="●"/>
              <a:defRPr/>
            </a:lvl7pPr>
            <a:lvl8pPr indent="-304800" lvl="7" marL="3657600" rtl="0" algn="l">
              <a:lnSpc>
                <a:spcPct val="100000"/>
              </a:lnSpc>
              <a:spcBef>
                <a:spcPts val="0"/>
              </a:spcBef>
              <a:spcAft>
                <a:spcPts val="0"/>
              </a:spcAft>
              <a:buSzPts val="1200"/>
              <a:buFont typeface="Nunito Light"/>
              <a:buChar char="○"/>
              <a:defRPr/>
            </a:lvl8pPr>
            <a:lvl9pPr indent="-304800" lvl="8" marL="4114800" rtl="0" algn="l">
              <a:lnSpc>
                <a:spcPct val="100000"/>
              </a:lnSpc>
              <a:spcBef>
                <a:spcPts val="0"/>
              </a:spcBef>
              <a:spcAft>
                <a:spcPts val="0"/>
              </a:spcAft>
              <a:buSzPts val="1200"/>
              <a:buFont typeface="Nunito Light"/>
              <a:buChar char="■"/>
              <a:defRPr/>
            </a:lvl9pPr>
          </a:lstStyle>
          <a:p/>
        </p:txBody>
      </p:sp>
      <p:sp>
        <p:nvSpPr>
          <p:cNvPr id="70" name="Google Shape;70;g26efa59ff62_0_455"/>
          <p:cNvSpPr/>
          <p:nvPr/>
        </p:nvSpPr>
        <p:spPr>
          <a:xfrm rot="-9069609">
            <a:off x="9001262" y="853205"/>
            <a:ext cx="1399361" cy="3437036"/>
          </a:xfrm>
          <a:prstGeom prst="roundRect">
            <a:avLst>
              <a:gd fmla="val 50000" name="adj"/>
            </a:avLst>
          </a:prstGeom>
          <a:solidFill>
            <a:schemeClr val="dk2"/>
          </a:solidFill>
          <a:ln>
            <a:noFill/>
          </a:ln>
          <a:effectLst>
            <a:outerShdw blurRad="185738" rotWithShape="0" algn="bl" dir="9000000" dist="76200">
              <a:schemeClr val="dk1">
                <a:alpha val="7490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nybody"/>
              <a:ea typeface="Anybody"/>
              <a:cs typeface="Anybody"/>
              <a:sym typeface="Anybody"/>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71" name="Shape 71"/>
        <p:cNvGrpSpPr/>
        <p:nvPr/>
      </p:nvGrpSpPr>
      <p:grpSpPr>
        <a:xfrm>
          <a:off x="0" y="0"/>
          <a:ext cx="0" cy="0"/>
          <a:chOff x="0" y="0"/>
          <a:chExt cx="0" cy="0"/>
        </a:xfrm>
      </p:grpSpPr>
      <p:grpSp>
        <p:nvGrpSpPr>
          <p:cNvPr id="72" name="Google Shape;72;g26efa59ff62_0_459"/>
          <p:cNvGrpSpPr/>
          <p:nvPr/>
        </p:nvGrpSpPr>
        <p:grpSpPr>
          <a:xfrm>
            <a:off x="-1173550" y="-827454"/>
            <a:ext cx="11789923" cy="7734815"/>
            <a:chOff x="-1173550" y="-827454"/>
            <a:chExt cx="11789923" cy="7734815"/>
          </a:xfrm>
        </p:grpSpPr>
        <p:grpSp>
          <p:nvGrpSpPr>
            <p:cNvPr id="73" name="Google Shape;73;g26efa59ff62_0_459"/>
            <p:cNvGrpSpPr/>
            <p:nvPr/>
          </p:nvGrpSpPr>
          <p:grpSpPr>
            <a:xfrm>
              <a:off x="6260342" y="1986565"/>
              <a:ext cx="4356031" cy="4920796"/>
              <a:chOff x="6526367" y="2003715"/>
              <a:chExt cx="4356031" cy="4920796"/>
            </a:xfrm>
          </p:grpSpPr>
          <p:sp>
            <p:nvSpPr>
              <p:cNvPr id="74" name="Google Shape;74;g26efa59ff62_0_459"/>
              <p:cNvSpPr/>
              <p:nvPr/>
            </p:nvSpPr>
            <p:spPr>
              <a:xfrm rot="10800000">
                <a:off x="8260698" y="2003715"/>
                <a:ext cx="2621700" cy="2621700"/>
              </a:xfrm>
              <a:prstGeom prst="ellipse">
                <a:avLst/>
              </a:prstGeom>
              <a:solidFill>
                <a:schemeClr val="accent3"/>
              </a:solidFill>
              <a:ln>
                <a:noFill/>
              </a:ln>
              <a:effectLst>
                <a:outerShdw blurRad="185738" rotWithShape="0" algn="bl" dir="9000000" dist="76200">
                  <a:schemeClr val="dk1">
                    <a:alpha val="7490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nybody"/>
                  <a:ea typeface="Anybody"/>
                  <a:cs typeface="Anybody"/>
                  <a:sym typeface="Anybody"/>
                </a:endParaRPr>
              </a:p>
            </p:txBody>
          </p:sp>
          <p:sp>
            <p:nvSpPr>
              <p:cNvPr id="75" name="Google Shape;75;g26efa59ff62_0_459"/>
              <p:cNvSpPr/>
              <p:nvPr/>
            </p:nvSpPr>
            <p:spPr>
              <a:xfrm rot="-9069609">
                <a:off x="7268487" y="3363093"/>
                <a:ext cx="1399361" cy="3437036"/>
              </a:xfrm>
              <a:prstGeom prst="roundRect">
                <a:avLst>
                  <a:gd fmla="val 50000" name="adj"/>
                </a:avLst>
              </a:prstGeom>
              <a:solidFill>
                <a:schemeClr val="accent1"/>
              </a:solidFill>
              <a:ln>
                <a:noFill/>
              </a:ln>
              <a:effectLst>
                <a:outerShdw blurRad="185738" rotWithShape="0" algn="bl" dir="9000000" dist="76200">
                  <a:schemeClr val="dk1">
                    <a:alpha val="7490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nybody"/>
                  <a:ea typeface="Anybody"/>
                  <a:cs typeface="Anybody"/>
                  <a:sym typeface="Anybody"/>
                </a:endParaRPr>
              </a:p>
            </p:txBody>
          </p:sp>
        </p:grpSp>
        <p:grpSp>
          <p:nvGrpSpPr>
            <p:cNvPr id="76" name="Google Shape;76;g26efa59ff62_0_459"/>
            <p:cNvGrpSpPr/>
            <p:nvPr/>
          </p:nvGrpSpPr>
          <p:grpSpPr>
            <a:xfrm>
              <a:off x="-1173550" y="-827454"/>
              <a:ext cx="4781234" cy="2655529"/>
              <a:chOff x="-1173550" y="-827454"/>
              <a:chExt cx="4781234" cy="2655529"/>
            </a:xfrm>
          </p:grpSpPr>
          <p:sp>
            <p:nvSpPr>
              <p:cNvPr id="77" name="Google Shape;77;g26efa59ff62_0_459"/>
              <p:cNvSpPr/>
              <p:nvPr/>
            </p:nvSpPr>
            <p:spPr>
              <a:xfrm rot="5400000">
                <a:off x="1189384" y="-1846254"/>
                <a:ext cx="1399500" cy="3437100"/>
              </a:xfrm>
              <a:prstGeom prst="roundRect">
                <a:avLst>
                  <a:gd fmla="val 50000" name="adj"/>
                </a:avLst>
              </a:prstGeom>
              <a:solidFill>
                <a:schemeClr val="dk2"/>
              </a:solidFill>
              <a:ln>
                <a:noFill/>
              </a:ln>
              <a:effectLst>
                <a:outerShdw blurRad="185738" rotWithShape="0" algn="bl" dir="9000000" dist="76200">
                  <a:schemeClr val="dk1">
                    <a:alpha val="7490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nybody"/>
                  <a:ea typeface="Anybody"/>
                  <a:cs typeface="Anybody"/>
                  <a:sym typeface="Anybody"/>
                </a:endParaRPr>
              </a:p>
            </p:txBody>
          </p:sp>
          <p:sp>
            <p:nvSpPr>
              <p:cNvPr id="78" name="Google Shape;78;g26efa59ff62_0_459"/>
              <p:cNvSpPr/>
              <p:nvPr/>
            </p:nvSpPr>
            <p:spPr>
              <a:xfrm>
                <a:off x="-1173550" y="-757625"/>
                <a:ext cx="2585700" cy="2585700"/>
              </a:xfrm>
              <a:prstGeom prst="donut">
                <a:avLst>
                  <a:gd fmla="val 25000" name="adj"/>
                </a:avLst>
              </a:prstGeom>
              <a:solidFill>
                <a:schemeClr val="accent2"/>
              </a:solidFill>
              <a:ln>
                <a:noFill/>
              </a:ln>
              <a:effectLst>
                <a:outerShdw blurRad="185738" rotWithShape="0" algn="bl" dir="9000000" dist="76200">
                  <a:schemeClr val="dk1">
                    <a:alpha val="7490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nybody"/>
                  <a:ea typeface="Anybody"/>
                  <a:cs typeface="Anybody"/>
                  <a:sym typeface="Anybody"/>
                </a:endParaRPr>
              </a:p>
            </p:txBody>
          </p:sp>
        </p:gr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TITLE_ONLY_2">
    <p:spTree>
      <p:nvGrpSpPr>
        <p:cNvPr id="79" name="Shape 79"/>
        <p:cNvGrpSpPr/>
        <p:nvPr/>
      </p:nvGrpSpPr>
      <p:grpSpPr>
        <a:xfrm>
          <a:off x="0" y="0"/>
          <a:ext cx="0" cy="0"/>
          <a:chOff x="0" y="0"/>
          <a:chExt cx="0" cy="0"/>
        </a:xfrm>
      </p:grpSpPr>
      <p:sp>
        <p:nvSpPr>
          <p:cNvPr id="80" name="Google Shape;80;g26efa59ff62_0_467"/>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3000"/>
              <a:buNone/>
              <a:defRPr/>
            </a:lvl1pPr>
            <a:lvl2pPr lvl="1" rtl="0" algn="l">
              <a:lnSpc>
                <a:spcPct val="100000"/>
              </a:lnSpc>
              <a:spcBef>
                <a:spcPts val="0"/>
              </a:spcBef>
              <a:spcAft>
                <a:spcPts val="0"/>
              </a:spcAft>
              <a:buSzPts val="3000"/>
              <a:buNone/>
              <a:defRPr/>
            </a:lvl2pPr>
            <a:lvl3pPr lvl="2" rtl="0" algn="l">
              <a:lnSpc>
                <a:spcPct val="100000"/>
              </a:lnSpc>
              <a:spcBef>
                <a:spcPts val="0"/>
              </a:spcBef>
              <a:spcAft>
                <a:spcPts val="0"/>
              </a:spcAft>
              <a:buSzPts val="3000"/>
              <a:buNone/>
              <a:defRPr/>
            </a:lvl3pPr>
            <a:lvl4pPr lvl="3" rtl="0" algn="l">
              <a:lnSpc>
                <a:spcPct val="100000"/>
              </a:lnSpc>
              <a:spcBef>
                <a:spcPts val="0"/>
              </a:spcBef>
              <a:spcAft>
                <a:spcPts val="0"/>
              </a:spcAft>
              <a:buSzPts val="3000"/>
              <a:buNone/>
              <a:defRPr/>
            </a:lvl4pPr>
            <a:lvl5pPr lvl="4" rtl="0" algn="l">
              <a:lnSpc>
                <a:spcPct val="100000"/>
              </a:lnSpc>
              <a:spcBef>
                <a:spcPts val="0"/>
              </a:spcBef>
              <a:spcAft>
                <a:spcPts val="0"/>
              </a:spcAft>
              <a:buSzPts val="3000"/>
              <a:buNone/>
              <a:defRPr/>
            </a:lvl5pPr>
            <a:lvl6pPr lvl="5" rtl="0" algn="l">
              <a:lnSpc>
                <a:spcPct val="100000"/>
              </a:lnSpc>
              <a:spcBef>
                <a:spcPts val="0"/>
              </a:spcBef>
              <a:spcAft>
                <a:spcPts val="0"/>
              </a:spcAft>
              <a:buSzPts val="3000"/>
              <a:buNone/>
              <a:defRPr/>
            </a:lvl6pPr>
            <a:lvl7pPr lvl="6" rtl="0" algn="l">
              <a:lnSpc>
                <a:spcPct val="100000"/>
              </a:lnSpc>
              <a:spcBef>
                <a:spcPts val="0"/>
              </a:spcBef>
              <a:spcAft>
                <a:spcPts val="0"/>
              </a:spcAft>
              <a:buSzPts val="3000"/>
              <a:buNone/>
              <a:defRPr/>
            </a:lvl7pPr>
            <a:lvl8pPr lvl="7" rtl="0" algn="l">
              <a:lnSpc>
                <a:spcPct val="100000"/>
              </a:lnSpc>
              <a:spcBef>
                <a:spcPts val="0"/>
              </a:spcBef>
              <a:spcAft>
                <a:spcPts val="0"/>
              </a:spcAft>
              <a:buSzPts val="3000"/>
              <a:buNone/>
              <a:defRPr/>
            </a:lvl8pPr>
            <a:lvl9pPr lvl="8" rtl="0" algn="l">
              <a:lnSpc>
                <a:spcPct val="100000"/>
              </a:lnSpc>
              <a:spcBef>
                <a:spcPts val="0"/>
              </a:spcBef>
              <a:spcAft>
                <a:spcPts val="0"/>
              </a:spcAft>
              <a:buSzPts val="3000"/>
              <a:buNone/>
              <a:defRPr/>
            </a:lvl9pPr>
          </a:lstStyle>
          <a:p/>
        </p:txBody>
      </p:sp>
      <p:grpSp>
        <p:nvGrpSpPr>
          <p:cNvPr id="81" name="Google Shape;81;g26efa59ff62_0_467"/>
          <p:cNvGrpSpPr/>
          <p:nvPr/>
        </p:nvGrpSpPr>
        <p:grpSpPr>
          <a:xfrm>
            <a:off x="-1265900" y="1477860"/>
            <a:ext cx="2585700" cy="5071415"/>
            <a:chOff x="5236200" y="1562285"/>
            <a:chExt cx="2585700" cy="5071415"/>
          </a:xfrm>
        </p:grpSpPr>
        <p:sp>
          <p:nvSpPr>
            <p:cNvPr id="82" name="Google Shape;82;g26efa59ff62_0_467"/>
            <p:cNvSpPr/>
            <p:nvPr/>
          </p:nvSpPr>
          <p:spPr>
            <a:xfrm>
              <a:off x="5676888" y="1562285"/>
              <a:ext cx="1399500" cy="3437100"/>
            </a:xfrm>
            <a:prstGeom prst="roundRect">
              <a:avLst>
                <a:gd fmla="val 50000" name="adj"/>
              </a:avLst>
            </a:prstGeom>
            <a:solidFill>
              <a:schemeClr val="lt2"/>
            </a:solidFill>
            <a:ln>
              <a:noFill/>
            </a:ln>
            <a:effectLst>
              <a:outerShdw blurRad="185738" rotWithShape="0" algn="bl" dir="9000000" dist="76200">
                <a:schemeClr val="dk1">
                  <a:alpha val="7490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nybody"/>
                <a:ea typeface="Anybody"/>
                <a:cs typeface="Anybody"/>
                <a:sym typeface="Anybody"/>
              </a:endParaRPr>
            </a:p>
          </p:txBody>
        </p:sp>
        <p:sp>
          <p:nvSpPr>
            <p:cNvPr id="83" name="Google Shape;83;g26efa59ff62_0_467"/>
            <p:cNvSpPr/>
            <p:nvPr/>
          </p:nvSpPr>
          <p:spPr>
            <a:xfrm>
              <a:off x="5236200" y="4048000"/>
              <a:ext cx="2585700" cy="2585700"/>
            </a:xfrm>
            <a:prstGeom prst="donut">
              <a:avLst>
                <a:gd fmla="val 25000" name="adj"/>
              </a:avLst>
            </a:prstGeom>
            <a:solidFill>
              <a:schemeClr val="accent2"/>
            </a:solidFill>
            <a:ln>
              <a:noFill/>
            </a:ln>
            <a:effectLst>
              <a:outerShdw blurRad="185738" rotWithShape="0" algn="bl" dir="9000000" dist="76200">
                <a:schemeClr val="dk1">
                  <a:alpha val="7490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nybody"/>
                <a:ea typeface="Anybody"/>
                <a:cs typeface="Anybody"/>
                <a:sym typeface="Anybody"/>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_2">
    <p:spTree>
      <p:nvGrpSpPr>
        <p:cNvPr id="84" name="Shape 84"/>
        <p:cNvGrpSpPr/>
        <p:nvPr/>
      </p:nvGrpSpPr>
      <p:grpSpPr>
        <a:xfrm>
          <a:off x="0" y="0"/>
          <a:ext cx="0" cy="0"/>
          <a:chOff x="0" y="0"/>
          <a:chExt cx="0" cy="0"/>
        </a:xfrm>
      </p:grpSpPr>
      <p:grpSp>
        <p:nvGrpSpPr>
          <p:cNvPr id="85" name="Google Shape;85;g26efa59ff62_0_472"/>
          <p:cNvGrpSpPr/>
          <p:nvPr/>
        </p:nvGrpSpPr>
        <p:grpSpPr>
          <a:xfrm>
            <a:off x="7119873" y="-1358001"/>
            <a:ext cx="2710349" cy="5330336"/>
            <a:chOff x="5696723" y="-1974326"/>
            <a:chExt cx="2710349" cy="5330336"/>
          </a:xfrm>
        </p:grpSpPr>
        <p:sp>
          <p:nvSpPr>
            <p:cNvPr id="86" name="Google Shape;86;g26efa59ff62_0_472"/>
            <p:cNvSpPr/>
            <p:nvPr/>
          </p:nvSpPr>
          <p:spPr>
            <a:xfrm flipH="1">
              <a:off x="5696723" y="-1974326"/>
              <a:ext cx="2621700" cy="2621700"/>
            </a:xfrm>
            <a:prstGeom prst="ellipse">
              <a:avLst/>
            </a:prstGeom>
            <a:solidFill>
              <a:schemeClr val="accent3"/>
            </a:solidFill>
            <a:ln>
              <a:noFill/>
            </a:ln>
            <a:effectLst>
              <a:outerShdw blurRad="185738" rotWithShape="0" algn="bl" dir="9000000" dist="76200">
                <a:schemeClr val="dk1">
                  <a:alpha val="7490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nybody"/>
                <a:ea typeface="Anybody"/>
                <a:cs typeface="Anybody"/>
                <a:sym typeface="Anybody"/>
              </a:endParaRPr>
            </a:p>
          </p:txBody>
        </p:sp>
        <p:sp>
          <p:nvSpPr>
            <p:cNvPr id="87" name="Google Shape;87;g26efa59ff62_0_472"/>
            <p:cNvSpPr/>
            <p:nvPr/>
          </p:nvSpPr>
          <p:spPr>
            <a:xfrm flipH="1">
              <a:off x="7007572" y="-81090"/>
              <a:ext cx="1399500" cy="3437100"/>
            </a:xfrm>
            <a:prstGeom prst="roundRect">
              <a:avLst>
                <a:gd fmla="val 50000" name="adj"/>
              </a:avLst>
            </a:prstGeom>
            <a:solidFill>
              <a:schemeClr val="lt2"/>
            </a:solidFill>
            <a:ln>
              <a:noFill/>
            </a:ln>
            <a:effectLst>
              <a:outerShdw blurRad="185738" rotWithShape="0" algn="bl" dir="9000000" dist="76200">
                <a:schemeClr val="dk1">
                  <a:alpha val="7490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nybody"/>
                <a:ea typeface="Anybody"/>
                <a:cs typeface="Anybody"/>
                <a:sym typeface="Anybody"/>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1">
  <p:cSld name="SECTION_TITLE_AND_DESCRIPTION_1">
    <p:spTree>
      <p:nvGrpSpPr>
        <p:cNvPr id="88" name="Shape 88"/>
        <p:cNvGrpSpPr/>
        <p:nvPr/>
      </p:nvGrpSpPr>
      <p:grpSpPr>
        <a:xfrm>
          <a:off x="0" y="0"/>
          <a:ext cx="0" cy="0"/>
          <a:chOff x="0" y="0"/>
          <a:chExt cx="0" cy="0"/>
        </a:xfrm>
      </p:grpSpPr>
      <p:sp>
        <p:nvSpPr>
          <p:cNvPr id="89" name="Google Shape;89;g26efa59ff62_0_476"/>
          <p:cNvSpPr txBox="1"/>
          <p:nvPr>
            <p:ph type="title"/>
          </p:nvPr>
        </p:nvSpPr>
        <p:spPr>
          <a:xfrm>
            <a:off x="2135550" y="1189100"/>
            <a:ext cx="4872900" cy="19644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6000"/>
              <a:buNone/>
              <a:defRPr sz="6000"/>
            </a:lvl1pPr>
            <a:lvl2pPr lvl="1" rtl="0" algn="ctr">
              <a:lnSpc>
                <a:spcPct val="100000"/>
              </a:lnSpc>
              <a:spcBef>
                <a:spcPts val="0"/>
              </a:spcBef>
              <a:spcAft>
                <a:spcPts val="0"/>
              </a:spcAft>
              <a:buSzPts val="3000"/>
              <a:buNone/>
              <a:defRPr/>
            </a:lvl2pPr>
            <a:lvl3pPr lvl="2" rtl="0" algn="ctr">
              <a:lnSpc>
                <a:spcPct val="100000"/>
              </a:lnSpc>
              <a:spcBef>
                <a:spcPts val="0"/>
              </a:spcBef>
              <a:spcAft>
                <a:spcPts val="0"/>
              </a:spcAft>
              <a:buSzPts val="3000"/>
              <a:buNone/>
              <a:defRPr/>
            </a:lvl3pPr>
            <a:lvl4pPr lvl="3" rtl="0" algn="ctr">
              <a:lnSpc>
                <a:spcPct val="100000"/>
              </a:lnSpc>
              <a:spcBef>
                <a:spcPts val="0"/>
              </a:spcBef>
              <a:spcAft>
                <a:spcPts val="0"/>
              </a:spcAft>
              <a:buSzPts val="3000"/>
              <a:buNone/>
              <a:defRPr/>
            </a:lvl4pPr>
            <a:lvl5pPr lvl="4" rtl="0" algn="ctr">
              <a:lnSpc>
                <a:spcPct val="100000"/>
              </a:lnSpc>
              <a:spcBef>
                <a:spcPts val="0"/>
              </a:spcBef>
              <a:spcAft>
                <a:spcPts val="0"/>
              </a:spcAft>
              <a:buSzPts val="3000"/>
              <a:buNone/>
              <a:defRPr/>
            </a:lvl5pPr>
            <a:lvl6pPr lvl="5" rtl="0" algn="ctr">
              <a:lnSpc>
                <a:spcPct val="100000"/>
              </a:lnSpc>
              <a:spcBef>
                <a:spcPts val="0"/>
              </a:spcBef>
              <a:spcAft>
                <a:spcPts val="0"/>
              </a:spcAft>
              <a:buSzPts val="3000"/>
              <a:buNone/>
              <a:defRPr/>
            </a:lvl6pPr>
            <a:lvl7pPr lvl="6" rtl="0" algn="ctr">
              <a:lnSpc>
                <a:spcPct val="100000"/>
              </a:lnSpc>
              <a:spcBef>
                <a:spcPts val="0"/>
              </a:spcBef>
              <a:spcAft>
                <a:spcPts val="0"/>
              </a:spcAft>
              <a:buSzPts val="3000"/>
              <a:buNone/>
              <a:defRPr/>
            </a:lvl7pPr>
            <a:lvl8pPr lvl="7" rtl="0" algn="ctr">
              <a:lnSpc>
                <a:spcPct val="100000"/>
              </a:lnSpc>
              <a:spcBef>
                <a:spcPts val="0"/>
              </a:spcBef>
              <a:spcAft>
                <a:spcPts val="0"/>
              </a:spcAft>
              <a:buSzPts val="3000"/>
              <a:buNone/>
              <a:defRPr/>
            </a:lvl8pPr>
            <a:lvl9pPr lvl="8" rtl="0" algn="ctr">
              <a:lnSpc>
                <a:spcPct val="100000"/>
              </a:lnSpc>
              <a:spcBef>
                <a:spcPts val="0"/>
              </a:spcBef>
              <a:spcAft>
                <a:spcPts val="0"/>
              </a:spcAft>
              <a:buSzPts val="3000"/>
              <a:buNone/>
              <a:defRPr/>
            </a:lvl9pPr>
          </a:lstStyle>
          <a:p/>
        </p:txBody>
      </p:sp>
      <p:sp>
        <p:nvSpPr>
          <p:cNvPr id="90" name="Google Shape;90;g26efa59ff62_0_476"/>
          <p:cNvSpPr txBox="1"/>
          <p:nvPr>
            <p:ph idx="1" type="subTitle"/>
          </p:nvPr>
        </p:nvSpPr>
        <p:spPr>
          <a:xfrm>
            <a:off x="2135550" y="3153500"/>
            <a:ext cx="4872900" cy="6711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600"/>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grpSp>
        <p:nvGrpSpPr>
          <p:cNvPr id="91" name="Google Shape;91;g26efa59ff62_0_476"/>
          <p:cNvGrpSpPr/>
          <p:nvPr/>
        </p:nvGrpSpPr>
        <p:grpSpPr>
          <a:xfrm>
            <a:off x="-1181035" y="-2142151"/>
            <a:ext cx="11920177" cy="9403138"/>
            <a:chOff x="-1181035" y="-2142151"/>
            <a:chExt cx="11920177" cy="9403138"/>
          </a:xfrm>
        </p:grpSpPr>
        <p:grpSp>
          <p:nvGrpSpPr>
            <p:cNvPr id="92" name="Google Shape;92;g26efa59ff62_0_476"/>
            <p:cNvGrpSpPr/>
            <p:nvPr/>
          </p:nvGrpSpPr>
          <p:grpSpPr>
            <a:xfrm flipH="1" rot="10800000">
              <a:off x="-1181035" y="2410182"/>
              <a:ext cx="4254778" cy="4850805"/>
              <a:chOff x="-1344060" y="-2333922"/>
              <a:chExt cx="4254778" cy="4850805"/>
            </a:xfrm>
          </p:grpSpPr>
          <p:sp>
            <p:nvSpPr>
              <p:cNvPr id="93" name="Google Shape;93;g26efa59ff62_0_476"/>
              <p:cNvSpPr/>
              <p:nvPr/>
            </p:nvSpPr>
            <p:spPr>
              <a:xfrm rot="1730560">
                <a:off x="-610285" y="-1077607"/>
                <a:ext cx="1536051" cy="3437181"/>
              </a:xfrm>
              <a:prstGeom prst="roundRect">
                <a:avLst>
                  <a:gd fmla="val 50000" name="adj"/>
                </a:avLst>
              </a:prstGeom>
              <a:solidFill>
                <a:schemeClr val="accent3"/>
              </a:solidFill>
              <a:ln>
                <a:noFill/>
              </a:ln>
              <a:effectLst>
                <a:outerShdw blurRad="185738" rotWithShape="0" algn="bl" dir="9000000" dist="76200">
                  <a:schemeClr val="dk1">
                    <a:alpha val="7490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nybody"/>
                  <a:ea typeface="Anybody"/>
                  <a:cs typeface="Anybody"/>
                  <a:sym typeface="Anybody"/>
                </a:endParaRPr>
              </a:p>
            </p:txBody>
          </p:sp>
          <p:sp>
            <p:nvSpPr>
              <p:cNvPr id="94" name="Google Shape;94;g26efa59ff62_0_476"/>
              <p:cNvSpPr/>
              <p:nvPr/>
            </p:nvSpPr>
            <p:spPr>
              <a:xfrm rot="1730391">
                <a:off x="769238" y="-2209540"/>
                <a:ext cx="1399361" cy="3437036"/>
              </a:xfrm>
              <a:prstGeom prst="roundRect">
                <a:avLst>
                  <a:gd fmla="val 50000" name="adj"/>
                </a:avLst>
              </a:prstGeom>
              <a:solidFill>
                <a:schemeClr val="dk2"/>
              </a:solidFill>
              <a:ln>
                <a:noFill/>
              </a:ln>
              <a:effectLst>
                <a:outerShdw blurRad="185738" rotWithShape="0" algn="bl" dir="9000000" dist="76200">
                  <a:schemeClr val="dk1">
                    <a:alpha val="7490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nybody"/>
                  <a:ea typeface="Anybody"/>
                  <a:cs typeface="Anybody"/>
                  <a:sym typeface="Anybody"/>
                </a:endParaRPr>
              </a:p>
            </p:txBody>
          </p:sp>
        </p:grpSp>
        <p:grpSp>
          <p:nvGrpSpPr>
            <p:cNvPr id="95" name="Google Shape;95;g26efa59ff62_0_476"/>
            <p:cNvGrpSpPr/>
            <p:nvPr/>
          </p:nvGrpSpPr>
          <p:grpSpPr>
            <a:xfrm flipH="1" rot="10800000">
              <a:off x="6661148" y="-2142151"/>
              <a:ext cx="4077994" cy="6069879"/>
              <a:chOff x="6927173" y="1351161"/>
              <a:chExt cx="4077994" cy="6069879"/>
            </a:xfrm>
          </p:grpSpPr>
          <p:sp>
            <p:nvSpPr>
              <p:cNvPr id="96" name="Google Shape;96;g26efa59ff62_0_476"/>
              <p:cNvSpPr/>
              <p:nvPr/>
            </p:nvSpPr>
            <p:spPr>
              <a:xfrm rot="10800000">
                <a:off x="6927173" y="4799340"/>
                <a:ext cx="2621700" cy="2621700"/>
              </a:xfrm>
              <a:prstGeom prst="ellipse">
                <a:avLst/>
              </a:prstGeom>
              <a:solidFill>
                <a:schemeClr val="dk2"/>
              </a:solidFill>
              <a:ln>
                <a:noFill/>
              </a:ln>
              <a:effectLst>
                <a:outerShdw blurRad="185738" rotWithShape="0" algn="bl" dir="9000000" dist="76200">
                  <a:schemeClr val="dk1">
                    <a:alpha val="7490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nybody"/>
                  <a:ea typeface="Anybody"/>
                  <a:cs typeface="Anybody"/>
                  <a:sym typeface="Anybody"/>
                </a:endParaRPr>
              </a:p>
            </p:txBody>
          </p:sp>
          <p:sp>
            <p:nvSpPr>
              <p:cNvPr id="97" name="Google Shape;97;g26efa59ff62_0_476"/>
              <p:cNvSpPr/>
              <p:nvPr/>
            </p:nvSpPr>
            <p:spPr>
              <a:xfrm rot="-9069609">
                <a:off x="8863687" y="1475543"/>
                <a:ext cx="1399361" cy="3437036"/>
              </a:xfrm>
              <a:prstGeom prst="roundRect">
                <a:avLst>
                  <a:gd fmla="val 50000" name="adj"/>
                </a:avLst>
              </a:prstGeom>
              <a:solidFill>
                <a:schemeClr val="accent1"/>
              </a:solidFill>
              <a:ln>
                <a:noFill/>
              </a:ln>
              <a:effectLst>
                <a:outerShdw blurRad="185738" rotWithShape="0" algn="bl" dir="9000000" dist="76200">
                  <a:schemeClr val="dk1">
                    <a:alpha val="7490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nybody"/>
                  <a:ea typeface="Anybody"/>
                  <a:cs typeface="Anybody"/>
                  <a:sym typeface="Anybody"/>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g26efa59ff62_0_401"/>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g26efa59ff62_0_40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g26efa59ff62_0_40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g26efa59ff62_0_40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g26efa59ff62_0_40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g26efa59ff62_0_40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g26efa59ff62_0_408"/>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g26efa59ff62_0_408"/>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g26efa59ff62_0_40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g26efa59ff62_0_413"/>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g26efa59ff62_0_41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g26efa59ff62_0_416"/>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g26efa59ff62_0_416"/>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g26efa59ff62_0_4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g26efa59ff62_0_420"/>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g26efa59ff62_0_4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g26efa59ff62_0_423"/>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g26efa59ff62_0_423"/>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g26efa59ff62_0_423"/>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g26efa59ff62_0_423"/>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g26efa59ff62_0_4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g26efa59ff62_0_429"/>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g26efa59ff62_0_4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18" Type="http://schemas.openxmlformats.org/officeDocument/2006/relationships/theme" Target="../theme/theme1.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g26efa59ff62_0_39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g26efa59ff62_0_39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g26efa59ff62_0_39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image" Target="../media/image16.png"/><Relationship Id="rId5" Type="http://schemas.openxmlformats.org/officeDocument/2006/relationships/image" Target="../media/image14.png"/><Relationship Id="rId6"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13.png"/><Relationship Id="rId4" Type="http://schemas.openxmlformats.org/officeDocument/2006/relationships/image" Target="../media/image10.png"/><Relationship Id="rId5" Type="http://schemas.openxmlformats.org/officeDocument/2006/relationships/image" Target="../media/image9.png"/><Relationship Id="rId6"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01" name="Shape 101"/>
        <p:cNvGrpSpPr/>
        <p:nvPr/>
      </p:nvGrpSpPr>
      <p:grpSpPr>
        <a:xfrm>
          <a:off x="0" y="0"/>
          <a:ext cx="0" cy="0"/>
          <a:chOff x="0" y="0"/>
          <a:chExt cx="0" cy="0"/>
        </a:xfrm>
      </p:grpSpPr>
      <p:sp>
        <p:nvSpPr>
          <p:cNvPr id="102" name="Google Shape;102;p1"/>
          <p:cNvSpPr txBox="1"/>
          <p:nvPr>
            <p:ph idx="4294967295" type="ctrTitle"/>
          </p:nvPr>
        </p:nvSpPr>
        <p:spPr>
          <a:xfrm>
            <a:off x="1947750" y="427350"/>
            <a:ext cx="5248500" cy="21444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rPr lang="en"/>
              <a:t>Pumpkin Patch</a:t>
            </a:r>
            <a:endParaRPr/>
          </a:p>
        </p:txBody>
      </p:sp>
      <p:sp>
        <p:nvSpPr>
          <p:cNvPr id="103" name="Google Shape;103;p1"/>
          <p:cNvSpPr txBox="1"/>
          <p:nvPr>
            <p:ph idx="4294967295" type="subTitle"/>
          </p:nvPr>
        </p:nvSpPr>
        <p:spPr>
          <a:xfrm>
            <a:off x="1947750" y="3034325"/>
            <a:ext cx="5248500" cy="475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200"/>
              <a:buNone/>
            </a:pPr>
            <a:r>
              <a:rPr lang="en" sz="1800"/>
              <a:t>Presented by: Corbin Zabinski</a:t>
            </a:r>
            <a:endParaRPr sz="1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69" name="Shape 169"/>
        <p:cNvGrpSpPr/>
        <p:nvPr/>
      </p:nvGrpSpPr>
      <p:grpSpPr>
        <a:xfrm>
          <a:off x="0" y="0"/>
          <a:ext cx="0" cy="0"/>
          <a:chOff x="0" y="0"/>
          <a:chExt cx="0" cy="0"/>
        </a:xfrm>
      </p:grpSpPr>
      <p:sp>
        <p:nvSpPr>
          <p:cNvPr id="170" name="Google Shape;170;p10"/>
          <p:cNvSpPr txBox="1"/>
          <p:nvPr>
            <p:ph idx="4294967295" type="title"/>
          </p:nvPr>
        </p:nvSpPr>
        <p:spPr>
          <a:xfrm>
            <a:off x="681000" y="445025"/>
            <a:ext cx="7704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Simulation</a:t>
            </a:r>
            <a:endParaRPr/>
          </a:p>
        </p:txBody>
      </p:sp>
      <p:pic>
        <p:nvPicPr>
          <p:cNvPr id="171" name="Google Shape;171;p10"/>
          <p:cNvPicPr preferRelativeResize="0"/>
          <p:nvPr/>
        </p:nvPicPr>
        <p:blipFill rotWithShape="1">
          <a:blip r:embed="rId3">
            <a:alphaModFix/>
          </a:blip>
          <a:srcRect b="0" l="0" r="0" t="0"/>
          <a:stretch/>
        </p:blipFill>
        <p:spPr>
          <a:xfrm>
            <a:off x="5592125" y="1017725"/>
            <a:ext cx="3484049" cy="1504350"/>
          </a:xfrm>
          <a:prstGeom prst="rect">
            <a:avLst/>
          </a:prstGeom>
          <a:noFill/>
          <a:ln>
            <a:noFill/>
          </a:ln>
        </p:spPr>
      </p:pic>
      <p:pic>
        <p:nvPicPr>
          <p:cNvPr id="172" name="Google Shape;172;p10"/>
          <p:cNvPicPr preferRelativeResize="0"/>
          <p:nvPr/>
        </p:nvPicPr>
        <p:blipFill rotWithShape="1">
          <a:blip r:embed="rId4">
            <a:alphaModFix/>
          </a:blip>
          <a:srcRect b="0" l="0" r="0" t="0"/>
          <a:stretch/>
        </p:blipFill>
        <p:spPr>
          <a:xfrm>
            <a:off x="5592125" y="2533648"/>
            <a:ext cx="3484050" cy="1501576"/>
          </a:xfrm>
          <a:prstGeom prst="rect">
            <a:avLst/>
          </a:prstGeom>
          <a:noFill/>
          <a:ln>
            <a:noFill/>
          </a:ln>
        </p:spPr>
      </p:pic>
      <p:sp>
        <p:nvSpPr>
          <p:cNvPr id="173" name="Google Shape;173;p10"/>
          <p:cNvSpPr txBox="1"/>
          <p:nvPr>
            <p:ph idx="4294967295" type="body"/>
          </p:nvPr>
        </p:nvSpPr>
        <p:spPr>
          <a:xfrm>
            <a:off x="766950" y="1152375"/>
            <a:ext cx="4709700" cy="18837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Simulation for september and october </a:t>
            </a:r>
            <a:endParaRPr sz="1400">
              <a:solidFill>
                <a:srgbClr val="000000"/>
              </a:solidFill>
              <a:latin typeface="Times New Roman"/>
              <a:ea typeface="Times New Roman"/>
              <a:cs typeface="Times New Roman"/>
              <a:sym typeface="Times New Roman"/>
            </a:endParaRPr>
          </a:p>
          <a:p>
            <a:pPr indent="-317500" lvl="1" marL="914400" rtl="0" algn="l">
              <a:lnSpc>
                <a:spcPct val="115000"/>
              </a:lnSpc>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Paying =IF(September&lt;T3,0,1)</a:t>
            </a:r>
            <a:endParaRPr sz="1400">
              <a:solidFill>
                <a:srgbClr val="000000"/>
              </a:solidFill>
              <a:latin typeface="Times New Roman"/>
              <a:ea typeface="Times New Roman"/>
              <a:cs typeface="Times New Roman"/>
              <a:sym typeface="Times New Roman"/>
            </a:endParaRPr>
          </a:p>
          <a:p>
            <a:pPr indent="-317500" lvl="2" marL="1371600" rtl="0" algn="l">
              <a:lnSpc>
                <a:spcPct val="115000"/>
              </a:lnSpc>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September = September Customers</a:t>
            </a:r>
            <a:endParaRPr sz="1400">
              <a:solidFill>
                <a:srgbClr val="000000"/>
              </a:solidFill>
              <a:latin typeface="Times New Roman"/>
              <a:ea typeface="Times New Roman"/>
              <a:cs typeface="Times New Roman"/>
              <a:sym typeface="Times New Roman"/>
            </a:endParaRPr>
          </a:p>
          <a:p>
            <a:pPr indent="-317500" lvl="2" marL="1371600" rtl="0" algn="l">
              <a:lnSpc>
                <a:spcPct val="115000"/>
              </a:lnSpc>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T3 (customer 1)</a:t>
            </a:r>
            <a:endParaRPr sz="1400">
              <a:solidFill>
                <a:srgbClr val="000000"/>
              </a:solidFill>
              <a:latin typeface="Times New Roman"/>
              <a:ea typeface="Times New Roman"/>
              <a:cs typeface="Times New Roman"/>
              <a:sym typeface="Times New Roman"/>
            </a:endParaRPr>
          </a:p>
          <a:p>
            <a:pPr indent="0" lvl="0" marL="0" rtl="0" algn="l">
              <a:lnSpc>
                <a:spcPct val="115000"/>
              </a:lnSpc>
              <a:spcBef>
                <a:spcPts val="0"/>
              </a:spcBef>
              <a:spcAft>
                <a:spcPts val="0"/>
              </a:spcAft>
              <a:buSzPts val="1200"/>
              <a:buNone/>
            </a:pPr>
            <a:r>
              <a:t/>
            </a:r>
            <a:endParaRPr sz="1400">
              <a:solidFill>
                <a:srgbClr val="000000"/>
              </a:solidFill>
              <a:latin typeface="Times New Roman"/>
              <a:ea typeface="Times New Roman"/>
              <a:cs typeface="Times New Roman"/>
              <a:sym typeface="Times New Roman"/>
            </a:endParaRPr>
          </a:p>
          <a:p>
            <a:pPr indent="0" lvl="0" marL="0" rtl="0" algn="l">
              <a:lnSpc>
                <a:spcPct val="115000"/>
              </a:lnSpc>
              <a:spcBef>
                <a:spcPts val="0"/>
              </a:spcBef>
              <a:spcAft>
                <a:spcPts val="0"/>
              </a:spcAft>
              <a:buSzPts val="1200"/>
              <a:buNone/>
            </a:pPr>
            <a:r>
              <a:t/>
            </a:r>
            <a:endParaRPr sz="1400">
              <a:solidFill>
                <a:srgbClr val="000000"/>
              </a:solidFill>
              <a:latin typeface="Times New Roman"/>
              <a:ea typeface="Times New Roman"/>
              <a:cs typeface="Times New Roman"/>
              <a:sym typeface="Times New Roman"/>
            </a:endParaRPr>
          </a:p>
          <a:p>
            <a:pPr indent="0" lvl="0" marL="0" rtl="0" algn="l">
              <a:lnSpc>
                <a:spcPct val="115000"/>
              </a:lnSpc>
              <a:spcBef>
                <a:spcPts val="0"/>
              </a:spcBef>
              <a:spcAft>
                <a:spcPts val="0"/>
              </a:spcAft>
              <a:buSzPts val="1200"/>
              <a:buNone/>
            </a:pPr>
            <a:r>
              <a:t/>
            </a:r>
            <a:endParaRPr sz="1400">
              <a:solidFill>
                <a:srgbClr val="000000"/>
              </a:solidFill>
              <a:latin typeface="Times New Roman"/>
              <a:ea typeface="Times New Roman"/>
              <a:cs typeface="Times New Roman"/>
              <a:sym typeface="Times New Roman"/>
            </a:endParaRPr>
          </a:p>
          <a:p>
            <a:pPr indent="0" lvl="0" marL="0" rtl="0" algn="l">
              <a:lnSpc>
                <a:spcPct val="115000"/>
              </a:lnSpc>
              <a:spcBef>
                <a:spcPts val="0"/>
              </a:spcBef>
              <a:spcAft>
                <a:spcPts val="0"/>
              </a:spcAft>
              <a:buSzPts val="1200"/>
              <a:buNone/>
            </a:pPr>
            <a:r>
              <a:t/>
            </a:r>
            <a:endParaRPr sz="1400">
              <a:solidFill>
                <a:srgbClr val="000000"/>
              </a:solidFill>
              <a:latin typeface="Times New Roman"/>
              <a:ea typeface="Times New Roman"/>
              <a:cs typeface="Times New Roman"/>
              <a:sym typeface="Times New Roman"/>
            </a:endParaRPr>
          </a:p>
          <a:p>
            <a:pPr indent="0" lvl="0" marL="0" rtl="0" algn="l">
              <a:lnSpc>
                <a:spcPct val="115000"/>
              </a:lnSpc>
              <a:spcBef>
                <a:spcPts val="0"/>
              </a:spcBef>
              <a:spcAft>
                <a:spcPts val="0"/>
              </a:spcAft>
              <a:buSzPts val="1200"/>
              <a:buNone/>
            </a:pPr>
            <a:r>
              <a:t/>
            </a:r>
            <a:endParaRPr sz="1400">
              <a:solidFill>
                <a:srgbClr val="000000"/>
              </a:solidFill>
              <a:latin typeface="Times New Roman"/>
              <a:ea typeface="Times New Roman"/>
              <a:cs typeface="Times New Roman"/>
              <a:sym typeface="Times New Roman"/>
            </a:endParaRPr>
          </a:p>
          <a:p>
            <a:pPr indent="0" lvl="0" marL="0" rtl="0" algn="l">
              <a:lnSpc>
                <a:spcPct val="115000"/>
              </a:lnSpc>
              <a:spcBef>
                <a:spcPts val="0"/>
              </a:spcBef>
              <a:spcAft>
                <a:spcPts val="0"/>
              </a:spcAft>
              <a:buSzPts val="1200"/>
              <a:buNone/>
            </a:pPr>
            <a:r>
              <a:t/>
            </a:r>
            <a:endParaRPr sz="1400">
              <a:solidFill>
                <a:srgbClr val="000000"/>
              </a:solidFill>
              <a:latin typeface="Times New Roman"/>
              <a:ea typeface="Times New Roman"/>
              <a:cs typeface="Times New Roman"/>
              <a:sym typeface="Times New Roman"/>
            </a:endParaRPr>
          </a:p>
          <a:p>
            <a:pPr indent="-317500" lvl="1" marL="914400" rtl="0" algn="l">
              <a:lnSpc>
                <a:spcPct val="115000"/>
              </a:lnSpc>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Pumpkin weight =RANDBETWEEN(5,10)</a:t>
            </a:r>
            <a:endParaRPr sz="1400">
              <a:solidFill>
                <a:srgbClr val="000000"/>
              </a:solidFill>
              <a:latin typeface="Times New Roman"/>
              <a:ea typeface="Times New Roman"/>
              <a:cs typeface="Times New Roman"/>
              <a:sym typeface="Times New Roman"/>
            </a:endParaRPr>
          </a:p>
          <a:p>
            <a:pPr indent="-317500" lvl="1" marL="914400" rtl="0" algn="l">
              <a:lnSpc>
                <a:spcPct val="115000"/>
              </a:lnSpc>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Pumpkin weight sold = pumpkin weight * paying</a:t>
            </a:r>
            <a:endParaRPr sz="1400">
              <a:solidFill>
                <a:srgbClr val="000000"/>
              </a:solidFill>
              <a:latin typeface="Times New Roman"/>
              <a:ea typeface="Times New Roman"/>
              <a:cs typeface="Times New Roman"/>
              <a:sym typeface="Times New Roman"/>
            </a:endParaRPr>
          </a:p>
          <a:p>
            <a:pPr indent="-317500" lvl="1" marL="914400" rtl="0" algn="l">
              <a:lnSpc>
                <a:spcPct val="115000"/>
              </a:lnSpc>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Total weight sold = sum of Pumpkin weight sold</a:t>
            </a:r>
            <a:endParaRPr sz="1400">
              <a:solidFill>
                <a:srgbClr val="000000"/>
              </a:solidFill>
              <a:latin typeface="Times New Roman"/>
              <a:ea typeface="Times New Roman"/>
              <a:cs typeface="Times New Roman"/>
              <a:sym typeface="Times New Roman"/>
            </a:endParaRPr>
          </a:p>
          <a:p>
            <a:pPr indent="0" lvl="0" marL="0" rtl="0" algn="l">
              <a:lnSpc>
                <a:spcPct val="150000"/>
              </a:lnSpc>
              <a:spcBef>
                <a:spcPts val="0"/>
              </a:spcBef>
              <a:spcAft>
                <a:spcPts val="0"/>
              </a:spcAft>
              <a:buSzPts val="1200"/>
              <a:buNone/>
            </a:pPr>
            <a:r>
              <a:t/>
            </a:r>
            <a:endParaRPr sz="14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1200"/>
              <a:buNone/>
            </a:pPr>
            <a:r>
              <a:t/>
            </a:r>
            <a:endParaRPr sz="1400">
              <a:solidFill>
                <a:srgbClr val="000000"/>
              </a:solidFill>
              <a:latin typeface="Times New Roman"/>
              <a:ea typeface="Times New Roman"/>
              <a:cs typeface="Times New Roman"/>
              <a:sym typeface="Times New Roman"/>
            </a:endParaRPr>
          </a:p>
          <a:p>
            <a:pPr indent="0" lvl="0" marL="0" rtl="0" algn="l">
              <a:lnSpc>
                <a:spcPct val="172083"/>
              </a:lnSpc>
              <a:spcBef>
                <a:spcPts val="0"/>
              </a:spcBef>
              <a:spcAft>
                <a:spcPts val="0"/>
              </a:spcAft>
              <a:buSzPts val="1200"/>
              <a:buNone/>
            </a:pPr>
            <a:r>
              <a:t/>
            </a:r>
            <a:endParaRPr b="1" sz="1100">
              <a:latin typeface="Times New Roman"/>
              <a:ea typeface="Times New Roman"/>
              <a:cs typeface="Times New Roman"/>
              <a:sym typeface="Times New Roman"/>
            </a:endParaRPr>
          </a:p>
          <a:p>
            <a:pPr indent="0" lvl="0" marL="0" rtl="0" algn="l">
              <a:lnSpc>
                <a:spcPct val="100000"/>
              </a:lnSpc>
              <a:spcBef>
                <a:spcPts val="0"/>
              </a:spcBef>
              <a:spcAft>
                <a:spcPts val="0"/>
              </a:spcAft>
              <a:buSzPts val="1200"/>
              <a:buNone/>
            </a:pPr>
            <a:r>
              <a:t/>
            </a:r>
            <a:endParaRPr sz="10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1200"/>
              <a:buNone/>
            </a:pPr>
            <a:r>
              <a:t/>
            </a:r>
            <a:endParaRPr sz="1000">
              <a:solidFill>
                <a:srgbClr val="000000"/>
              </a:solidFill>
              <a:latin typeface="Times New Roman"/>
              <a:ea typeface="Times New Roman"/>
              <a:cs typeface="Times New Roman"/>
              <a:sym typeface="Times New Roman"/>
            </a:endParaRPr>
          </a:p>
          <a:p>
            <a:pPr indent="0" lvl="0" marL="0" rtl="0" algn="l">
              <a:lnSpc>
                <a:spcPct val="172083"/>
              </a:lnSpc>
              <a:spcBef>
                <a:spcPts val="0"/>
              </a:spcBef>
              <a:spcAft>
                <a:spcPts val="0"/>
              </a:spcAft>
              <a:buSzPts val="1200"/>
              <a:buNone/>
            </a:pPr>
            <a:r>
              <a:t/>
            </a:r>
            <a:endParaRPr sz="1100"/>
          </a:p>
        </p:txBody>
      </p:sp>
      <p:pic>
        <p:nvPicPr>
          <p:cNvPr id="174" name="Google Shape;174;p10"/>
          <p:cNvPicPr preferRelativeResize="0"/>
          <p:nvPr/>
        </p:nvPicPr>
        <p:blipFill rotWithShape="1">
          <a:blip r:embed="rId5">
            <a:alphaModFix/>
          </a:blip>
          <a:srcRect b="54737" l="12475" r="59049" t="41392"/>
          <a:stretch/>
        </p:blipFill>
        <p:spPr>
          <a:xfrm>
            <a:off x="414300" y="2253350"/>
            <a:ext cx="4825175" cy="424592"/>
          </a:xfrm>
          <a:prstGeom prst="rect">
            <a:avLst/>
          </a:prstGeom>
          <a:noFill/>
          <a:ln>
            <a:noFill/>
          </a:ln>
        </p:spPr>
      </p:pic>
      <p:pic>
        <p:nvPicPr>
          <p:cNvPr id="175" name="Google Shape;175;p10"/>
          <p:cNvPicPr preferRelativeResize="0"/>
          <p:nvPr/>
        </p:nvPicPr>
        <p:blipFill rotWithShape="1">
          <a:blip r:embed="rId6">
            <a:alphaModFix/>
          </a:blip>
          <a:srcRect b="65456" l="45560" r="36357" t="27017"/>
          <a:stretch/>
        </p:blipFill>
        <p:spPr>
          <a:xfrm>
            <a:off x="1523813" y="2838375"/>
            <a:ext cx="2606152" cy="7022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79" name="Shape 179"/>
        <p:cNvGrpSpPr/>
        <p:nvPr/>
      </p:nvGrpSpPr>
      <p:grpSpPr>
        <a:xfrm>
          <a:off x="0" y="0"/>
          <a:ext cx="0" cy="0"/>
          <a:chOff x="0" y="0"/>
          <a:chExt cx="0" cy="0"/>
        </a:xfrm>
      </p:grpSpPr>
      <p:sp>
        <p:nvSpPr>
          <p:cNvPr id="180" name="Google Shape;180;p11"/>
          <p:cNvSpPr txBox="1"/>
          <p:nvPr>
            <p:ph idx="4294967295"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Customer and Harvest Data</a:t>
            </a:r>
            <a:endParaRPr/>
          </a:p>
        </p:txBody>
      </p:sp>
      <p:pic>
        <p:nvPicPr>
          <p:cNvPr id="181" name="Google Shape;181;p11"/>
          <p:cNvPicPr preferRelativeResize="0"/>
          <p:nvPr/>
        </p:nvPicPr>
        <p:blipFill rotWithShape="1">
          <a:blip r:embed="rId3">
            <a:alphaModFix/>
          </a:blip>
          <a:srcRect b="0" l="0" r="0" t="0"/>
          <a:stretch/>
        </p:blipFill>
        <p:spPr>
          <a:xfrm>
            <a:off x="1954263" y="3387300"/>
            <a:ext cx="4624074" cy="771675"/>
          </a:xfrm>
          <a:prstGeom prst="rect">
            <a:avLst/>
          </a:prstGeom>
          <a:noFill/>
          <a:ln>
            <a:noFill/>
          </a:ln>
        </p:spPr>
      </p:pic>
      <p:sp>
        <p:nvSpPr>
          <p:cNvPr id="182" name="Google Shape;182;p11"/>
          <p:cNvSpPr txBox="1"/>
          <p:nvPr>
            <p:ph idx="4294967295" type="body"/>
          </p:nvPr>
        </p:nvSpPr>
        <p:spPr>
          <a:xfrm>
            <a:off x="766950" y="1152375"/>
            <a:ext cx="6998700" cy="18837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Customers (September &amp; October =BINOM.INV(ft,cr,RAND()) </a:t>
            </a:r>
            <a:endParaRPr sz="1400">
              <a:solidFill>
                <a:srgbClr val="000000"/>
              </a:solidFill>
              <a:latin typeface="Times New Roman"/>
              <a:ea typeface="Times New Roman"/>
              <a:cs typeface="Times New Roman"/>
              <a:sym typeface="Times New Roman"/>
            </a:endParaRPr>
          </a:p>
          <a:p>
            <a:pPr indent="-317500" lvl="1" marL="914400" rtl="0" algn="l">
              <a:lnSpc>
                <a:spcPct val="115000"/>
              </a:lnSpc>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Distribution of foot traffic and conversion rate</a:t>
            </a:r>
            <a:endParaRPr sz="1400">
              <a:solidFill>
                <a:srgbClr val="000000"/>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Lbs of pumpkins sold is the total pumpkin weight sold </a:t>
            </a:r>
            <a:endParaRPr sz="1400">
              <a:solidFill>
                <a:srgbClr val="000000"/>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Spoiled pumpkins  =BINOM.INV(mp,cs,RAND())</a:t>
            </a:r>
            <a:endParaRPr sz="1400">
              <a:solidFill>
                <a:srgbClr val="000000"/>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Harvest hours =MATCH(0,total_harvested.S,0) &amp; =MATCH(0,total_harvested.O,0)</a:t>
            </a:r>
            <a:endParaRPr sz="1400">
              <a:solidFill>
                <a:srgbClr val="000000"/>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Total lbs of pumpkins sold =MIN((H3+H4),mp*2-S.p)</a:t>
            </a:r>
            <a:endParaRPr sz="1400">
              <a:solidFill>
                <a:srgbClr val="000000"/>
              </a:solidFill>
              <a:latin typeface="Times New Roman"/>
              <a:ea typeface="Times New Roman"/>
              <a:cs typeface="Times New Roman"/>
              <a:sym typeface="Times New Roman"/>
            </a:endParaRPr>
          </a:p>
          <a:p>
            <a:pPr indent="-317500" lvl="1" marL="914400" rtl="0" algn="l">
              <a:lnSpc>
                <a:spcPct val="115000"/>
              </a:lnSpc>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H3+H4 (lbs of pumpkins sold between September &amp; October)</a:t>
            </a:r>
            <a:endParaRPr sz="1400">
              <a:solidFill>
                <a:srgbClr val="000000"/>
              </a:solidFill>
              <a:latin typeface="Times New Roman"/>
              <a:ea typeface="Times New Roman"/>
              <a:cs typeface="Times New Roman"/>
              <a:sym typeface="Times New Roman"/>
            </a:endParaRPr>
          </a:p>
          <a:p>
            <a:pPr indent="-317500" lvl="1" marL="914400" rtl="0" algn="l">
              <a:lnSpc>
                <a:spcPct val="115000"/>
              </a:lnSpc>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Monthly production (mp) * 2- total spoiled pumpkins</a:t>
            </a:r>
            <a:endParaRPr sz="14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1200"/>
              <a:buNone/>
            </a:pPr>
            <a:r>
              <a:t/>
            </a:r>
            <a:endParaRPr sz="14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1200"/>
              <a:buNone/>
            </a:pPr>
            <a:r>
              <a:t/>
            </a:r>
            <a:endParaRPr sz="1400">
              <a:solidFill>
                <a:srgbClr val="000000"/>
              </a:solidFill>
              <a:latin typeface="Times New Roman"/>
              <a:ea typeface="Times New Roman"/>
              <a:cs typeface="Times New Roman"/>
              <a:sym typeface="Times New Roman"/>
            </a:endParaRPr>
          </a:p>
          <a:p>
            <a:pPr indent="0" lvl="0" marL="0" rtl="0" algn="l">
              <a:lnSpc>
                <a:spcPct val="172083"/>
              </a:lnSpc>
              <a:spcBef>
                <a:spcPts val="0"/>
              </a:spcBef>
              <a:spcAft>
                <a:spcPts val="0"/>
              </a:spcAft>
              <a:buSzPts val="1200"/>
              <a:buNone/>
            </a:pPr>
            <a:r>
              <a:t/>
            </a:r>
            <a:endParaRPr b="1" sz="1100">
              <a:latin typeface="Times New Roman"/>
              <a:ea typeface="Times New Roman"/>
              <a:cs typeface="Times New Roman"/>
              <a:sym typeface="Times New Roman"/>
            </a:endParaRPr>
          </a:p>
          <a:p>
            <a:pPr indent="0" lvl="0" marL="0" rtl="0" algn="l">
              <a:lnSpc>
                <a:spcPct val="100000"/>
              </a:lnSpc>
              <a:spcBef>
                <a:spcPts val="0"/>
              </a:spcBef>
              <a:spcAft>
                <a:spcPts val="0"/>
              </a:spcAft>
              <a:buSzPts val="1200"/>
              <a:buNone/>
            </a:pPr>
            <a:r>
              <a:t/>
            </a:r>
            <a:endParaRPr sz="10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1200"/>
              <a:buNone/>
            </a:pPr>
            <a:r>
              <a:t/>
            </a:r>
            <a:endParaRPr sz="1000">
              <a:solidFill>
                <a:srgbClr val="000000"/>
              </a:solidFill>
              <a:latin typeface="Times New Roman"/>
              <a:ea typeface="Times New Roman"/>
              <a:cs typeface="Times New Roman"/>
              <a:sym typeface="Times New Roman"/>
            </a:endParaRPr>
          </a:p>
          <a:p>
            <a:pPr indent="0" lvl="0" marL="0" rtl="0" algn="l">
              <a:lnSpc>
                <a:spcPct val="172083"/>
              </a:lnSpc>
              <a:spcBef>
                <a:spcPts val="0"/>
              </a:spcBef>
              <a:spcAft>
                <a:spcPts val="0"/>
              </a:spcAft>
              <a:buSzPts val="1200"/>
              <a:buNone/>
            </a:pPr>
            <a:r>
              <a:t/>
            </a:r>
            <a:endParaRPr sz="11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86" name="Shape 186"/>
        <p:cNvGrpSpPr/>
        <p:nvPr/>
      </p:nvGrpSpPr>
      <p:grpSpPr>
        <a:xfrm>
          <a:off x="0" y="0"/>
          <a:ext cx="0" cy="0"/>
          <a:chOff x="0" y="0"/>
          <a:chExt cx="0" cy="0"/>
        </a:xfrm>
      </p:grpSpPr>
      <p:pic>
        <p:nvPicPr>
          <p:cNvPr id="187" name="Google Shape;187;p12"/>
          <p:cNvPicPr preferRelativeResize="0"/>
          <p:nvPr/>
        </p:nvPicPr>
        <p:blipFill rotWithShape="1">
          <a:blip r:embed="rId3">
            <a:alphaModFix/>
          </a:blip>
          <a:srcRect b="0" l="0" r="0" t="0"/>
          <a:stretch/>
        </p:blipFill>
        <p:spPr>
          <a:xfrm>
            <a:off x="5263225" y="668262"/>
            <a:ext cx="3223751" cy="3806975"/>
          </a:xfrm>
          <a:prstGeom prst="rect">
            <a:avLst/>
          </a:prstGeom>
          <a:noFill/>
          <a:ln>
            <a:noFill/>
          </a:ln>
        </p:spPr>
      </p:pic>
      <p:sp>
        <p:nvSpPr>
          <p:cNvPr id="188" name="Google Shape;188;p12"/>
          <p:cNvSpPr txBox="1"/>
          <p:nvPr>
            <p:ph idx="4294967295" type="title"/>
          </p:nvPr>
        </p:nvSpPr>
        <p:spPr>
          <a:xfrm>
            <a:off x="681000" y="445025"/>
            <a:ext cx="7704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Simulation Cont.</a:t>
            </a:r>
            <a:endParaRPr/>
          </a:p>
        </p:txBody>
      </p:sp>
      <p:sp>
        <p:nvSpPr>
          <p:cNvPr id="189" name="Google Shape;189;p12"/>
          <p:cNvSpPr txBox="1"/>
          <p:nvPr>
            <p:ph idx="4294967295" type="body"/>
          </p:nvPr>
        </p:nvSpPr>
        <p:spPr>
          <a:xfrm>
            <a:off x="766950" y="1152375"/>
            <a:ext cx="4709700" cy="188370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Simulation for 1000 sample</a:t>
            </a:r>
            <a:endParaRPr sz="1400">
              <a:solidFill>
                <a:srgbClr val="000000"/>
              </a:solidFill>
              <a:latin typeface="Times New Roman"/>
              <a:ea typeface="Times New Roman"/>
              <a:cs typeface="Times New Roman"/>
              <a:sym typeface="Times New Roman"/>
            </a:endParaRPr>
          </a:p>
          <a:p>
            <a:pPr indent="-317500" lvl="1" marL="914400" rtl="0" algn="l">
              <a:lnSpc>
                <a:spcPct val="100000"/>
              </a:lnSpc>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What-if analysis → data table</a:t>
            </a:r>
            <a:endParaRPr sz="1400">
              <a:solidFill>
                <a:srgbClr val="000000"/>
              </a:solidFill>
              <a:latin typeface="Times New Roman"/>
              <a:ea typeface="Times New Roman"/>
              <a:cs typeface="Times New Roman"/>
              <a:sym typeface="Times New Roman"/>
            </a:endParaRPr>
          </a:p>
          <a:p>
            <a:pPr indent="-317500" lvl="1" marL="914400" rtl="0" algn="l">
              <a:lnSpc>
                <a:spcPct val="100000"/>
              </a:lnSpc>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For customers, lbs of pumpkins sold, spoiled pumpkins, and harvest hours</a:t>
            </a:r>
            <a:endParaRPr sz="14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1200"/>
              <a:buNone/>
            </a:pPr>
            <a:r>
              <a:t/>
            </a:r>
            <a:endParaRPr sz="14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1200"/>
              <a:buNone/>
            </a:pPr>
            <a:r>
              <a:t/>
            </a:r>
            <a:endParaRPr sz="14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1200"/>
              <a:buNone/>
            </a:pPr>
            <a:r>
              <a:t/>
            </a:r>
            <a:endParaRPr sz="1400">
              <a:solidFill>
                <a:srgbClr val="000000"/>
              </a:solidFill>
              <a:latin typeface="Times New Roman"/>
              <a:ea typeface="Times New Roman"/>
              <a:cs typeface="Times New Roman"/>
              <a:sym typeface="Times New Roman"/>
            </a:endParaRPr>
          </a:p>
          <a:p>
            <a:pPr indent="0" lvl="0" marL="0" rtl="0" algn="l">
              <a:lnSpc>
                <a:spcPct val="172083"/>
              </a:lnSpc>
              <a:spcBef>
                <a:spcPts val="0"/>
              </a:spcBef>
              <a:spcAft>
                <a:spcPts val="0"/>
              </a:spcAft>
              <a:buSzPts val="1200"/>
              <a:buNone/>
            </a:pPr>
            <a:r>
              <a:t/>
            </a:r>
            <a:endParaRPr b="1" sz="1100">
              <a:latin typeface="Times New Roman"/>
              <a:ea typeface="Times New Roman"/>
              <a:cs typeface="Times New Roman"/>
              <a:sym typeface="Times New Roman"/>
            </a:endParaRPr>
          </a:p>
          <a:p>
            <a:pPr indent="0" lvl="0" marL="0" rtl="0" algn="l">
              <a:lnSpc>
                <a:spcPct val="100000"/>
              </a:lnSpc>
              <a:spcBef>
                <a:spcPts val="0"/>
              </a:spcBef>
              <a:spcAft>
                <a:spcPts val="0"/>
              </a:spcAft>
              <a:buSzPts val="1200"/>
              <a:buNone/>
            </a:pPr>
            <a:r>
              <a:t/>
            </a:r>
            <a:endParaRPr sz="10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1200"/>
              <a:buNone/>
            </a:pPr>
            <a:r>
              <a:t/>
            </a:r>
            <a:endParaRPr sz="1000">
              <a:solidFill>
                <a:srgbClr val="000000"/>
              </a:solidFill>
              <a:latin typeface="Times New Roman"/>
              <a:ea typeface="Times New Roman"/>
              <a:cs typeface="Times New Roman"/>
              <a:sym typeface="Times New Roman"/>
            </a:endParaRPr>
          </a:p>
          <a:p>
            <a:pPr indent="0" lvl="0" marL="0" rtl="0" algn="l">
              <a:lnSpc>
                <a:spcPct val="172083"/>
              </a:lnSpc>
              <a:spcBef>
                <a:spcPts val="0"/>
              </a:spcBef>
              <a:spcAft>
                <a:spcPts val="0"/>
              </a:spcAft>
              <a:buSzPts val="1200"/>
              <a:buNone/>
            </a:pPr>
            <a:r>
              <a:t/>
            </a:r>
            <a:endParaRPr sz="11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93" name="Shape 193"/>
        <p:cNvGrpSpPr/>
        <p:nvPr/>
      </p:nvGrpSpPr>
      <p:grpSpPr>
        <a:xfrm>
          <a:off x="0" y="0"/>
          <a:ext cx="0" cy="0"/>
          <a:chOff x="0" y="0"/>
          <a:chExt cx="0" cy="0"/>
        </a:xfrm>
      </p:grpSpPr>
      <p:sp>
        <p:nvSpPr>
          <p:cNvPr id="194" name="Google Shape;194;p13"/>
          <p:cNvSpPr txBox="1"/>
          <p:nvPr>
            <p:ph idx="4294967295"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p>
            <a:pPr indent="0" lvl="0" marL="0" rtl="0" algn="ctr">
              <a:lnSpc>
                <a:spcPct val="80000"/>
              </a:lnSpc>
              <a:spcBef>
                <a:spcPts val="0"/>
              </a:spcBef>
              <a:spcAft>
                <a:spcPts val="0"/>
              </a:spcAft>
              <a:buSzPts val="4800"/>
              <a:buNone/>
            </a:pPr>
            <a:r>
              <a:rPr lang="en" sz="5000"/>
              <a:t>03 Outputs &amp; Takeaways</a:t>
            </a:r>
            <a:endParaRPr sz="50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98" name="Shape 198"/>
        <p:cNvGrpSpPr/>
        <p:nvPr/>
      </p:nvGrpSpPr>
      <p:grpSpPr>
        <a:xfrm>
          <a:off x="0" y="0"/>
          <a:ext cx="0" cy="0"/>
          <a:chOff x="0" y="0"/>
          <a:chExt cx="0" cy="0"/>
        </a:xfrm>
      </p:grpSpPr>
      <p:sp>
        <p:nvSpPr>
          <p:cNvPr id="199" name="Google Shape;199;p14"/>
          <p:cNvSpPr txBox="1"/>
          <p:nvPr>
            <p:ph idx="4294967295"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Output/Results</a:t>
            </a:r>
            <a:endParaRPr/>
          </a:p>
        </p:txBody>
      </p:sp>
      <p:sp>
        <p:nvSpPr>
          <p:cNvPr id="200" name="Google Shape;200;p14"/>
          <p:cNvSpPr txBox="1"/>
          <p:nvPr>
            <p:ph idx="4294967295" type="body"/>
          </p:nvPr>
        </p:nvSpPr>
        <p:spPr>
          <a:xfrm>
            <a:off x="766950" y="1152375"/>
            <a:ext cx="7552800" cy="188370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Calculated the mean of customers, pumpkin lbs, spoiled pumpkins, and harvest</a:t>
            </a:r>
            <a:endParaRPr sz="1400">
              <a:solidFill>
                <a:srgbClr val="000000"/>
              </a:solidFill>
              <a:latin typeface="Times New Roman"/>
              <a:ea typeface="Times New Roman"/>
              <a:cs typeface="Times New Roman"/>
              <a:sym typeface="Times New Roman"/>
            </a:endParaRPr>
          </a:p>
          <a:p>
            <a:pPr indent="-317500" lvl="0" marL="457200" rtl="0" algn="l">
              <a:lnSpc>
                <a:spcPct val="100000"/>
              </a:lnSpc>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Calculated the 95% Confidence Interval for each</a:t>
            </a:r>
            <a:endParaRPr sz="1400">
              <a:solidFill>
                <a:srgbClr val="000000"/>
              </a:solidFill>
              <a:latin typeface="Times New Roman"/>
              <a:ea typeface="Times New Roman"/>
              <a:cs typeface="Times New Roman"/>
              <a:sym typeface="Times New Roman"/>
            </a:endParaRPr>
          </a:p>
          <a:p>
            <a:pPr indent="0" lvl="0" marL="457200" rtl="0" algn="l">
              <a:lnSpc>
                <a:spcPct val="100000"/>
              </a:lnSpc>
              <a:spcBef>
                <a:spcPts val="0"/>
              </a:spcBef>
              <a:spcAft>
                <a:spcPts val="0"/>
              </a:spcAft>
              <a:buSzPts val="1200"/>
              <a:buNone/>
            </a:pPr>
            <a:r>
              <a:rPr lang="en" sz="1400">
                <a:solidFill>
                  <a:srgbClr val="000000"/>
                </a:solidFill>
                <a:latin typeface="Times New Roman"/>
                <a:ea typeface="Times New Roman"/>
                <a:cs typeface="Times New Roman"/>
                <a:sym typeface="Times New Roman"/>
              </a:rPr>
              <a:t>For example 95% CI for harvest</a:t>
            </a:r>
            <a:endParaRPr sz="1400">
              <a:solidFill>
                <a:srgbClr val="000000"/>
              </a:solidFill>
              <a:latin typeface="Times New Roman"/>
              <a:ea typeface="Times New Roman"/>
              <a:cs typeface="Times New Roman"/>
              <a:sym typeface="Times New Roman"/>
            </a:endParaRPr>
          </a:p>
          <a:p>
            <a:pPr indent="-317500" lvl="1" marL="914400" rtl="0" algn="l">
              <a:lnSpc>
                <a:spcPct val="100000"/>
              </a:lnSpc>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=mean.harvest-1.96*(STDEV(harvest.hours.sim)/SQRT(N)) </a:t>
            </a:r>
            <a:endParaRPr sz="1400">
              <a:solidFill>
                <a:srgbClr val="000000"/>
              </a:solidFill>
              <a:latin typeface="Times New Roman"/>
              <a:ea typeface="Times New Roman"/>
              <a:cs typeface="Times New Roman"/>
              <a:sym typeface="Times New Roman"/>
            </a:endParaRPr>
          </a:p>
          <a:p>
            <a:pPr indent="-317500" lvl="1" marL="914400" rtl="0" algn="l">
              <a:lnSpc>
                <a:spcPct val="100000"/>
              </a:lnSpc>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=mean.harvest+1.96*(STDEV(harvest.hours.sim)/SQRT(N))</a:t>
            </a:r>
            <a:endParaRPr sz="1400">
              <a:solidFill>
                <a:srgbClr val="000000"/>
              </a:solidFill>
              <a:latin typeface="Times New Roman"/>
              <a:ea typeface="Times New Roman"/>
              <a:cs typeface="Times New Roman"/>
              <a:sym typeface="Times New Roman"/>
            </a:endParaRPr>
          </a:p>
          <a:p>
            <a:pPr indent="0" lvl="0" marL="457200" rtl="0" algn="l">
              <a:lnSpc>
                <a:spcPct val="100000"/>
              </a:lnSpc>
              <a:spcBef>
                <a:spcPts val="0"/>
              </a:spcBef>
              <a:spcAft>
                <a:spcPts val="0"/>
              </a:spcAft>
              <a:buSzPts val="1200"/>
              <a:buNone/>
            </a:pPr>
            <a:r>
              <a:t/>
            </a:r>
            <a:endParaRPr sz="14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1200"/>
              <a:buNone/>
            </a:pPr>
            <a:r>
              <a:t/>
            </a:r>
            <a:endParaRPr sz="14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1200"/>
              <a:buNone/>
            </a:pPr>
            <a:r>
              <a:t/>
            </a:r>
            <a:endParaRPr sz="14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1200"/>
              <a:buNone/>
            </a:pPr>
            <a:r>
              <a:t/>
            </a:r>
            <a:endParaRPr sz="1400">
              <a:solidFill>
                <a:srgbClr val="000000"/>
              </a:solidFill>
              <a:latin typeface="Times New Roman"/>
              <a:ea typeface="Times New Roman"/>
              <a:cs typeface="Times New Roman"/>
              <a:sym typeface="Times New Roman"/>
            </a:endParaRPr>
          </a:p>
          <a:p>
            <a:pPr indent="0" lvl="0" marL="0" rtl="0" algn="l">
              <a:lnSpc>
                <a:spcPct val="172083"/>
              </a:lnSpc>
              <a:spcBef>
                <a:spcPts val="0"/>
              </a:spcBef>
              <a:spcAft>
                <a:spcPts val="0"/>
              </a:spcAft>
              <a:buSzPts val="1200"/>
              <a:buNone/>
            </a:pPr>
            <a:r>
              <a:t/>
            </a:r>
            <a:endParaRPr b="1" sz="1100">
              <a:latin typeface="Times New Roman"/>
              <a:ea typeface="Times New Roman"/>
              <a:cs typeface="Times New Roman"/>
              <a:sym typeface="Times New Roman"/>
            </a:endParaRPr>
          </a:p>
          <a:p>
            <a:pPr indent="0" lvl="0" marL="0" rtl="0" algn="l">
              <a:lnSpc>
                <a:spcPct val="100000"/>
              </a:lnSpc>
              <a:spcBef>
                <a:spcPts val="0"/>
              </a:spcBef>
              <a:spcAft>
                <a:spcPts val="0"/>
              </a:spcAft>
              <a:buSzPts val="1200"/>
              <a:buNone/>
            </a:pPr>
            <a:r>
              <a:t/>
            </a:r>
            <a:endParaRPr sz="10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1200"/>
              <a:buNone/>
            </a:pPr>
            <a:r>
              <a:t/>
            </a:r>
            <a:endParaRPr sz="1000">
              <a:solidFill>
                <a:srgbClr val="000000"/>
              </a:solidFill>
              <a:latin typeface="Times New Roman"/>
              <a:ea typeface="Times New Roman"/>
              <a:cs typeface="Times New Roman"/>
              <a:sym typeface="Times New Roman"/>
            </a:endParaRPr>
          </a:p>
          <a:p>
            <a:pPr indent="0" lvl="0" marL="0" rtl="0" algn="l">
              <a:lnSpc>
                <a:spcPct val="172083"/>
              </a:lnSpc>
              <a:spcBef>
                <a:spcPts val="0"/>
              </a:spcBef>
              <a:spcAft>
                <a:spcPts val="0"/>
              </a:spcAft>
              <a:buSzPts val="1200"/>
              <a:buNone/>
            </a:pPr>
            <a:r>
              <a:t/>
            </a:r>
            <a:endParaRPr sz="1100"/>
          </a:p>
        </p:txBody>
      </p:sp>
      <p:pic>
        <p:nvPicPr>
          <p:cNvPr id="201" name="Google Shape;201;p14"/>
          <p:cNvPicPr preferRelativeResize="0"/>
          <p:nvPr/>
        </p:nvPicPr>
        <p:blipFill rotWithShape="1">
          <a:blip r:embed="rId3">
            <a:alphaModFix/>
          </a:blip>
          <a:srcRect b="0" l="0" r="0" t="0"/>
          <a:stretch/>
        </p:blipFill>
        <p:spPr>
          <a:xfrm>
            <a:off x="2304300" y="2865600"/>
            <a:ext cx="4478099" cy="13151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205" name="Shape 205"/>
        <p:cNvGrpSpPr/>
        <p:nvPr/>
      </p:nvGrpSpPr>
      <p:grpSpPr>
        <a:xfrm>
          <a:off x="0" y="0"/>
          <a:ext cx="0" cy="0"/>
          <a:chOff x="0" y="0"/>
          <a:chExt cx="0" cy="0"/>
        </a:xfrm>
      </p:grpSpPr>
      <p:sp>
        <p:nvSpPr>
          <p:cNvPr id="206" name="Google Shape;206;p15"/>
          <p:cNvSpPr txBox="1"/>
          <p:nvPr>
            <p:ph idx="4294967295" type="title"/>
          </p:nvPr>
        </p:nvSpPr>
        <p:spPr>
          <a:xfrm>
            <a:off x="720000" y="403675"/>
            <a:ext cx="7704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Output/Results</a:t>
            </a:r>
            <a:endParaRPr/>
          </a:p>
        </p:txBody>
      </p:sp>
      <p:sp>
        <p:nvSpPr>
          <p:cNvPr id="207" name="Google Shape;207;p15"/>
          <p:cNvSpPr txBox="1"/>
          <p:nvPr>
            <p:ph idx="4294967295" type="body"/>
          </p:nvPr>
        </p:nvSpPr>
        <p:spPr>
          <a:xfrm>
            <a:off x="766950" y="1111025"/>
            <a:ext cx="7552800" cy="255420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Pumpkin patch sales (lbs) = </a:t>
            </a:r>
            <a:r>
              <a:rPr i="1" lang="en" sz="1400">
                <a:solidFill>
                  <a:srgbClr val="000000"/>
                </a:solidFill>
                <a:latin typeface="Times New Roman"/>
                <a:ea typeface="Times New Roman"/>
                <a:cs typeface="Times New Roman"/>
                <a:sym typeface="Times New Roman"/>
              </a:rPr>
              <a:t>(avg pumpkin price*pumpkin pounds)</a:t>
            </a:r>
            <a:endParaRPr i="1" sz="1400">
              <a:solidFill>
                <a:srgbClr val="000000"/>
              </a:solidFill>
              <a:latin typeface="Times New Roman"/>
              <a:ea typeface="Times New Roman"/>
              <a:cs typeface="Times New Roman"/>
              <a:sym typeface="Times New Roman"/>
            </a:endParaRPr>
          </a:p>
          <a:p>
            <a:pPr indent="-317500" lvl="0" marL="457200" rtl="0" algn="l">
              <a:lnSpc>
                <a:spcPct val="100000"/>
              </a:lnSpc>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Pumpkin patch sales (ticket) = </a:t>
            </a:r>
            <a:r>
              <a:rPr i="1" lang="en" sz="1400">
                <a:solidFill>
                  <a:srgbClr val="000000"/>
                </a:solidFill>
                <a:latin typeface="Times New Roman"/>
                <a:ea typeface="Times New Roman"/>
                <a:cs typeface="Times New Roman"/>
                <a:sym typeface="Times New Roman"/>
              </a:rPr>
              <a:t>(avg customer*pumpkin patch ticket)</a:t>
            </a:r>
            <a:endParaRPr i="1" sz="1400">
              <a:solidFill>
                <a:srgbClr val="000000"/>
              </a:solidFill>
              <a:latin typeface="Times New Roman"/>
              <a:ea typeface="Times New Roman"/>
              <a:cs typeface="Times New Roman"/>
              <a:sym typeface="Times New Roman"/>
            </a:endParaRPr>
          </a:p>
          <a:p>
            <a:pPr indent="-317500" lvl="0" marL="457200" rtl="0" algn="l">
              <a:lnSpc>
                <a:spcPct val="100000"/>
              </a:lnSpc>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Pumpkin pie (lbs) = 0</a:t>
            </a:r>
            <a:endParaRPr sz="1400">
              <a:solidFill>
                <a:srgbClr val="000000"/>
              </a:solidFill>
              <a:latin typeface="Times New Roman"/>
              <a:ea typeface="Times New Roman"/>
              <a:cs typeface="Times New Roman"/>
              <a:sym typeface="Times New Roman"/>
            </a:endParaRPr>
          </a:p>
          <a:p>
            <a:pPr indent="-317500" lvl="0" marL="457200" rtl="0" algn="l">
              <a:lnSpc>
                <a:spcPct val="100000"/>
              </a:lnSpc>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Pumpkin pie (ticket) = (</a:t>
            </a:r>
            <a:r>
              <a:rPr i="1" lang="en" sz="1400">
                <a:solidFill>
                  <a:srgbClr val="000000"/>
                </a:solidFill>
                <a:latin typeface="Times New Roman"/>
                <a:ea typeface="Times New Roman"/>
                <a:cs typeface="Times New Roman"/>
                <a:sym typeface="Times New Roman"/>
              </a:rPr>
              <a:t>pumpkin monthly production*2 avg spoiled pumpkins - avg pumpkin lbs)*unsold pumpkins</a:t>
            </a:r>
            <a:endParaRPr i="1" sz="1400">
              <a:solidFill>
                <a:srgbClr val="000000"/>
              </a:solidFill>
              <a:latin typeface="Times New Roman"/>
              <a:ea typeface="Times New Roman"/>
              <a:cs typeface="Times New Roman"/>
              <a:sym typeface="Times New Roman"/>
            </a:endParaRPr>
          </a:p>
          <a:p>
            <a:pPr indent="-317500" lvl="0" marL="457200" rtl="0" algn="l">
              <a:lnSpc>
                <a:spcPct val="100000"/>
              </a:lnSpc>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Fertilizer (lbs) =MAX((mp*2-mean.p.lb)*sp,0) </a:t>
            </a:r>
            <a:endParaRPr sz="1400">
              <a:solidFill>
                <a:srgbClr val="000000"/>
              </a:solidFill>
              <a:latin typeface="Times New Roman"/>
              <a:ea typeface="Times New Roman"/>
              <a:cs typeface="Times New Roman"/>
              <a:sym typeface="Times New Roman"/>
            </a:endParaRPr>
          </a:p>
          <a:p>
            <a:pPr indent="-317500" lvl="0" marL="457200" rtl="0" algn="l">
              <a:lnSpc>
                <a:spcPct val="100000"/>
              </a:lnSpc>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Fertilizer (ticket) =mean.sp*sp</a:t>
            </a:r>
            <a:endParaRPr sz="1400">
              <a:solidFill>
                <a:srgbClr val="000000"/>
              </a:solidFill>
              <a:latin typeface="Times New Roman"/>
              <a:ea typeface="Times New Roman"/>
              <a:cs typeface="Times New Roman"/>
              <a:sym typeface="Times New Roman"/>
            </a:endParaRPr>
          </a:p>
          <a:p>
            <a:pPr indent="-317500" lvl="0" marL="457200" rtl="0" algn="l">
              <a:lnSpc>
                <a:spcPct val="100000"/>
              </a:lnSpc>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Cost of labor (lbs) =-mean.harvest*labor cost</a:t>
            </a:r>
            <a:endParaRPr sz="1400">
              <a:solidFill>
                <a:srgbClr val="000000"/>
              </a:solidFill>
              <a:latin typeface="Times New Roman"/>
              <a:ea typeface="Times New Roman"/>
              <a:cs typeface="Times New Roman"/>
              <a:sym typeface="Times New Roman"/>
            </a:endParaRPr>
          </a:p>
          <a:p>
            <a:pPr indent="-317500" lvl="0" marL="457200" rtl="0" algn="l">
              <a:lnSpc>
                <a:spcPct val="100000"/>
              </a:lnSpc>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Cost of labor (ticket) =-mean.harvest*labor cost</a:t>
            </a:r>
            <a:endParaRPr sz="1400">
              <a:solidFill>
                <a:srgbClr val="000000"/>
              </a:solidFill>
              <a:latin typeface="Times New Roman"/>
              <a:ea typeface="Times New Roman"/>
              <a:cs typeface="Times New Roman"/>
              <a:sym typeface="Times New Roman"/>
            </a:endParaRPr>
          </a:p>
          <a:p>
            <a:pPr indent="-317500" lvl="0" marL="457200" rtl="0" algn="l">
              <a:lnSpc>
                <a:spcPct val="100000"/>
              </a:lnSpc>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Calculate total profit by summing up profits</a:t>
            </a:r>
            <a:endParaRPr sz="1400">
              <a:solidFill>
                <a:srgbClr val="000000"/>
              </a:solidFill>
              <a:latin typeface="Times New Roman"/>
              <a:ea typeface="Times New Roman"/>
              <a:cs typeface="Times New Roman"/>
              <a:sym typeface="Times New Roman"/>
            </a:endParaRPr>
          </a:p>
          <a:p>
            <a:pPr indent="0" lvl="0" marL="457200" rtl="0" algn="l">
              <a:lnSpc>
                <a:spcPct val="100000"/>
              </a:lnSpc>
              <a:spcBef>
                <a:spcPts val="0"/>
              </a:spcBef>
              <a:spcAft>
                <a:spcPts val="0"/>
              </a:spcAft>
              <a:buSzPts val="1200"/>
              <a:buNone/>
            </a:pPr>
            <a:r>
              <a:t/>
            </a:r>
            <a:endParaRPr sz="14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1200"/>
              <a:buNone/>
            </a:pPr>
            <a:r>
              <a:t/>
            </a:r>
            <a:endParaRPr sz="14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1200"/>
              <a:buNone/>
            </a:pPr>
            <a:r>
              <a:t/>
            </a:r>
            <a:endParaRPr sz="14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1200"/>
              <a:buNone/>
            </a:pPr>
            <a:r>
              <a:t/>
            </a:r>
            <a:endParaRPr sz="1400">
              <a:solidFill>
                <a:srgbClr val="000000"/>
              </a:solidFill>
              <a:latin typeface="Times New Roman"/>
              <a:ea typeface="Times New Roman"/>
              <a:cs typeface="Times New Roman"/>
              <a:sym typeface="Times New Roman"/>
            </a:endParaRPr>
          </a:p>
          <a:p>
            <a:pPr indent="0" lvl="0" marL="0" rtl="0" algn="l">
              <a:lnSpc>
                <a:spcPct val="172083"/>
              </a:lnSpc>
              <a:spcBef>
                <a:spcPts val="0"/>
              </a:spcBef>
              <a:spcAft>
                <a:spcPts val="0"/>
              </a:spcAft>
              <a:buSzPts val="1200"/>
              <a:buNone/>
            </a:pPr>
            <a:r>
              <a:t/>
            </a:r>
            <a:endParaRPr b="1" sz="1100">
              <a:latin typeface="Times New Roman"/>
              <a:ea typeface="Times New Roman"/>
              <a:cs typeface="Times New Roman"/>
              <a:sym typeface="Times New Roman"/>
            </a:endParaRPr>
          </a:p>
          <a:p>
            <a:pPr indent="0" lvl="0" marL="0" rtl="0" algn="l">
              <a:lnSpc>
                <a:spcPct val="100000"/>
              </a:lnSpc>
              <a:spcBef>
                <a:spcPts val="0"/>
              </a:spcBef>
              <a:spcAft>
                <a:spcPts val="0"/>
              </a:spcAft>
              <a:buSzPts val="1200"/>
              <a:buNone/>
            </a:pPr>
            <a:r>
              <a:t/>
            </a:r>
            <a:endParaRPr sz="10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1200"/>
              <a:buNone/>
            </a:pPr>
            <a:r>
              <a:t/>
            </a:r>
            <a:endParaRPr sz="1000">
              <a:solidFill>
                <a:srgbClr val="000000"/>
              </a:solidFill>
              <a:latin typeface="Times New Roman"/>
              <a:ea typeface="Times New Roman"/>
              <a:cs typeface="Times New Roman"/>
              <a:sym typeface="Times New Roman"/>
            </a:endParaRPr>
          </a:p>
          <a:p>
            <a:pPr indent="0" lvl="0" marL="0" rtl="0" algn="l">
              <a:lnSpc>
                <a:spcPct val="172083"/>
              </a:lnSpc>
              <a:spcBef>
                <a:spcPts val="0"/>
              </a:spcBef>
              <a:spcAft>
                <a:spcPts val="0"/>
              </a:spcAft>
              <a:buSzPts val="1200"/>
              <a:buNone/>
            </a:pPr>
            <a:r>
              <a:t/>
            </a:r>
            <a:endParaRPr sz="1100"/>
          </a:p>
        </p:txBody>
      </p:sp>
      <p:pic>
        <p:nvPicPr>
          <p:cNvPr id="208" name="Google Shape;208;p15"/>
          <p:cNvPicPr preferRelativeResize="0"/>
          <p:nvPr/>
        </p:nvPicPr>
        <p:blipFill rotWithShape="1">
          <a:blip r:embed="rId3">
            <a:alphaModFix/>
          </a:blip>
          <a:srcRect b="-37979" l="0" r="0" t="37980"/>
          <a:stretch/>
        </p:blipFill>
        <p:spPr>
          <a:xfrm>
            <a:off x="919088" y="3717725"/>
            <a:ext cx="7248525" cy="7620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212" name="Shape 212"/>
        <p:cNvGrpSpPr/>
        <p:nvPr/>
      </p:nvGrpSpPr>
      <p:grpSpPr>
        <a:xfrm>
          <a:off x="0" y="0"/>
          <a:ext cx="0" cy="0"/>
          <a:chOff x="0" y="0"/>
          <a:chExt cx="0" cy="0"/>
        </a:xfrm>
      </p:grpSpPr>
      <p:sp>
        <p:nvSpPr>
          <p:cNvPr id="213" name="Google Shape;213;p16"/>
          <p:cNvSpPr txBox="1"/>
          <p:nvPr>
            <p:ph idx="4294967295"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Key Takeaways</a:t>
            </a:r>
            <a:endParaRPr/>
          </a:p>
        </p:txBody>
      </p:sp>
      <p:pic>
        <p:nvPicPr>
          <p:cNvPr id="214" name="Google Shape;214;p16"/>
          <p:cNvPicPr preferRelativeResize="0"/>
          <p:nvPr/>
        </p:nvPicPr>
        <p:blipFill rotWithShape="1">
          <a:blip r:embed="rId3">
            <a:alphaModFix/>
          </a:blip>
          <a:srcRect b="0" l="0" r="0" t="0"/>
          <a:stretch/>
        </p:blipFill>
        <p:spPr>
          <a:xfrm>
            <a:off x="3695750" y="3482575"/>
            <a:ext cx="2699175" cy="1483125"/>
          </a:xfrm>
          <a:prstGeom prst="rect">
            <a:avLst/>
          </a:prstGeom>
          <a:noFill/>
          <a:ln>
            <a:noFill/>
          </a:ln>
        </p:spPr>
      </p:pic>
      <p:pic>
        <p:nvPicPr>
          <p:cNvPr id="215" name="Google Shape;215;p16"/>
          <p:cNvPicPr preferRelativeResize="0"/>
          <p:nvPr/>
        </p:nvPicPr>
        <p:blipFill rotWithShape="1">
          <a:blip r:embed="rId4">
            <a:alphaModFix/>
          </a:blip>
          <a:srcRect b="0" l="0" r="0" t="0"/>
          <a:stretch/>
        </p:blipFill>
        <p:spPr>
          <a:xfrm>
            <a:off x="4799901" y="59450"/>
            <a:ext cx="1226850" cy="3292899"/>
          </a:xfrm>
          <a:prstGeom prst="rect">
            <a:avLst/>
          </a:prstGeom>
          <a:noFill/>
          <a:ln>
            <a:noFill/>
          </a:ln>
        </p:spPr>
      </p:pic>
      <p:sp>
        <p:nvSpPr>
          <p:cNvPr id="216" name="Google Shape;216;p16"/>
          <p:cNvSpPr txBox="1"/>
          <p:nvPr>
            <p:ph idx="4294967295" type="body"/>
          </p:nvPr>
        </p:nvSpPr>
        <p:spPr>
          <a:xfrm>
            <a:off x="766950" y="1152375"/>
            <a:ext cx="4032900" cy="188370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Determined how foot traffic affects profits from varying demand</a:t>
            </a:r>
            <a:endParaRPr sz="1400">
              <a:solidFill>
                <a:srgbClr val="000000"/>
              </a:solidFill>
              <a:latin typeface="Times New Roman"/>
              <a:ea typeface="Times New Roman"/>
              <a:cs typeface="Times New Roman"/>
              <a:sym typeface="Times New Roman"/>
            </a:endParaRPr>
          </a:p>
          <a:p>
            <a:pPr indent="-317500" lvl="1" marL="914400" rtl="0" algn="l">
              <a:lnSpc>
                <a:spcPct val="100000"/>
              </a:lnSpc>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What-if analysis → data table </a:t>
            </a:r>
            <a:endParaRPr sz="1400">
              <a:solidFill>
                <a:srgbClr val="000000"/>
              </a:solidFill>
              <a:latin typeface="Times New Roman"/>
              <a:ea typeface="Times New Roman"/>
              <a:cs typeface="Times New Roman"/>
              <a:sym typeface="Times New Roman"/>
            </a:endParaRPr>
          </a:p>
          <a:p>
            <a:pPr indent="-317500" lvl="2" marL="1371600" rtl="0" algn="l">
              <a:lnSpc>
                <a:spcPct val="100000"/>
              </a:lnSpc>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Input foot traffic = 25000</a:t>
            </a:r>
            <a:endParaRPr sz="14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1200"/>
              <a:buNone/>
            </a:pPr>
            <a:r>
              <a:t/>
            </a:r>
            <a:endParaRPr sz="1400">
              <a:solidFill>
                <a:srgbClr val="000000"/>
              </a:solidFill>
              <a:latin typeface="Times New Roman"/>
              <a:ea typeface="Times New Roman"/>
              <a:cs typeface="Times New Roman"/>
              <a:sym typeface="Times New Roman"/>
            </a:endParaRPr>
          </a:p>
          <a:p>
            <a:pPr indent="-317500" lvl="0" marL="457200" rtl="0" algn="l">
              <a:lnSpc>
                <a:spcPct val="100000"/>
              </a:lnSpc>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Determined how monthly harvest affects profits from varying production</a:t>
            </a:r>
            <a:endParaRPr sz="1400">
              <a:solidFill>
                <a:srgbClr val="000000"/>
              </a:solidFill>
              <a:latin typeface="Times New Roman"/>
              <a:ea typeface="Times New Roman"/>
              <a:cs typeface="Times New Roman"/>
              <a:sym typeface="Times New Roman"/>
            </a:endParaRPr>
          </a:p>
          <a:p>
            <a:pPr indent="-317500" lvl="1" marL="914400" rtl="0" algn="l">
              <a:lnSpc>
                <a:spcPct val="100000"/>
              </a:lnSpc>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What-if analysis → data table</a:t>
            </a:r>
            <a:endParaRPr sz="1400">
              <a:solidFill>
                <a:srgbClr val="000000"/>
              </a:solidFill>
              <a:latin typeface="Times New Roman"/>
              <a:ea typeface="Times New Roman"/>
              <a:cs typeface="Times New Roman"/>
              <a:sym typeface="Times New Roman"/>
            </a:endParaRPr>
          </a:p>
          <a:p>
            <a:pPr indent="-317500" lvl="2" marL="1371600" rtl="0" algn="l">
              <a:lnSpc>
                <a:spcPct val="100000"/>
              </a:lnSpc>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Input pumpkin monthly production = 8500</a:t>
            </a:r>
            <a:endParaRPr sz="14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1200"/>
              <a:buNone/>
            </a:pPr>
            <a:r>
              <a:t/>
            </a:r>
            <a:endParaRPr sz="1400">
              <a:solidFill>
                <a:srgbClr val="000000"/>
              </a:solidFill>
              <a:latin typeface="Times New Roman"/>
              <a:ea typeface="Times New Roman"/>
              <a:cs typeface="Times New Roman"/>
              <a:sym typeface="Times New Roman"/>
            </a:endParaRPr>
          </a:p>
          <a:p>
            <a:pPr indent="0" lvl="0" marL="0" rtl="0" algn="l">
              <a:lnSpc>
                <a:spcPct val="172083"/>
              </a:lnSpc>
              <a:spcBef>
                <a:spcPts val="0"/>
              </a:spcBef>
              <a:spcAft>
                <a:spcPts val="0"/>
              </a:spcAft>
              <a:buSzPts val="1200"/>
              <a:buNone/>
            </a:pPr>
            <a:r>
              <a:t/>
            </a:r>
            <a:endParaRPr b="1" sz="1100">
              <a:latin typeface="Times New Roman"/>
              <a:ea typeface="Times New Roman"/>
              <a:cs typeface="Times New Roman"/>
              <a:sym typeface="Times New Roman"/>
            </a:endParaRPr>
          </a:p>
          <a:p>
            <a:pPr indent="0" lvl="0" marL="0" rtl="0" algn="l">
              <a:lnSpc>
                <a:spcPct val="100000"/>
              </a:lnSpc>
              <a:spcBef>
                <a:spcPts val="0"/>
              </a:spcBef>
              <a:spcAft>
                <a:spcPts val="0"/>
              </a:spcAft>
              <a:buSzPts val="1200"/>
              <a:buNone/>
            </a:pPr>
            <a:r>
              <a:t/>
            </a:r>
            <a:endParaRPr sz="10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1200"/>
              <a:buNone/>
            </a:pPr>
            <a:r>
              <a:t/>
            </a:r>
            <a:endParaRPr sz="1000">
              <a:solidFill>
                <a:srgbClr val="000000"/>
              </a:solidFill>
              <a:latin typeface="Times New Roman"/>
              <a:ea typeface="Times New Roman"/>
              <a:cs typeface="Times New Roman"/>
              <a:sym typeface="Times New Roman"/>
            </a:endParaRPr>
          </a:p>
          <a:p>
            <a:pPr indent="0" lvl="0" marL="0" rtl="0" algn="l">
              <a:lnSpc>
                <a:spcPct val="172083"/>
              </a:lnSpc>
              <a:spcBef>
                <a:spcPts val="0"/>
              </a:spcBef>
              <a:spcAft>
                <a:spcPts val="0"/>
              </a:spcAft>
              <a:buSzPts val="1200"/>
              <a:buNone/>
            </a:pPr>
            <a:r>
              <a:t/>
            </a:r>
            <a:endParaRPr sz="1100"/>
          </a:p>
        </p:txBody>
      </p:sp>
      <p:pic>
        <p:nvPicPr>
          <p:cNvPr id="217" name="Google Shape;217;p16"/>
          <p:cNvPicPr preferRelativeResize="0"/>
          <p:nvPr/>
        </p:nvPicPr>
        <p:blipFill rotWithShape="1">
          <a:blip r:embed="rId5">
            <a:alphaModFix/>
          </a:blip>
          <a:srcRect b="0" l="0" r="0" t="0"/>
          <a:stretch/>
        </p:blipFill>
        <p:spPr>
          <a:xfrm>
            <a:off x="6937675" y="59450"/>
            <a:ext cx="1449758" cy="3292900"/>
          </a:xfrm>
          <a:prstGeom prst="rect">
            <a:avLst/>
          </a:prstGeom>
          <a:noFill/>
          <a:ln>
            <a:noFill/>
          </a:ln>
        </p:spPr>
      </p:pic>
      <p:pic>
        <p:nvPicPr>
          <p:cNvPr id="218" name="Google Shape;218;p16"/>
          <p:cNvPicPr preferRelativeResize="0"/>
          <p:nvPr/>
        </p:nvPicPr>
        <p:blipFill rotWithShape="1">
          <a:blip r:embed="rId6">
            <a:alphaModFix/>
          </a:blip>
          <a:srcRect b="0" l="0" r="0" t="0"/>
          <a:stretch/>
        </p:blipFill>
        <p:spPr>
          <a:xfrm>
            <a:off x="6461525" y="3482563"/>
            <a:ext cx="2617050" cy="14831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222" name="Shape 222"/>
        <p:cNvGrpSpPr/>
        <p:nvPr/>
      </p:nvGrpSpPr>
      <p:grpSpPr>
        <a:xfrm>
          <a:off x="0" y="0"/>
          <a:ext cx="0" cy="0"/>
          <a:chOff x="0" y="0"/>
          <a:chExt cx="0" cy="0"/>
        </a:xfrm>
      </p:grpSpPr>
      <p:sp>
        <p:nvSpPr>
          <p:cNvPr id="223" name="Google Shape;223;p17"/>
          <p:cNvSpPr txBox="1"/>
          <p:nvPr>
            <p:ph idx="4294967295" type="title"/>
          </p:nvPr>
        </p:nvSpPr>
        <p:spPr>
          <a:xfrm>
            <a:off x="2135550" y="1189100"/>
            <a:ext cx="4872900" cy="19644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6000"/>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07" name="Shape 107"/>
        <p:cNvGrpSpPr/>
        <p:nvPr/>
      </p:nvGrpSpPr>
      <p:grpSpPr>
        <a:xfrm>
          <a:off x="0" y="0"/>
          <a:ext cx="0" cy="0"/>
          <a:chOff x="0" y="0"/>
          <a:chExt cx="0" cy="0"/>
        </a:xfrm>
      </p:grpSpPr>
      <p:sp>
        <p:nvSpPr>
          <p:cNvPr id="108" name="Google Shape;108;p2"/>
          <p:cNvSpPr txBox="1"/>
          <p:nvPr>
            <p:ph idx="4294967295"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Agenda</a:t>
            </a:r>
            <a:endParaRPr/>
          </a:p>
        </p:txBody>
      </p:sp>
      <p:sp>
        <p:nvSpPr>
          <p:cNvPr id="109" name="Google Shape;109;p2"/>
          <p:cNvSpPr txBox="1"/>
          <p:nvPr>
            <p:ph idx="4294967295" type="title"/>
          </p:nvPr>
        </p:nvSpPr>
        <p:spPr>
          <a:xfrm>
            <a:off x="720000" y="1884758"/>
            <a:ext cx="734700" cy="447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a:t>01</a:t>
            </a:r>
            <a:endParaRPr/>
          </a:p>
        </p:txBody>
      </p:sp>
      <p:sp>
        <p:nvSpPr>
          <p:cNvPr id="110" name="Google Shape;110;p2"/>
          <p:cNvSpPr txBox="1"/>
          <p:nvPr>
            <p:ph idx="4294967295" type="title"/>
          </p:nvPr>
        </p:nvSpPr>
        <p:spPr>
          <a:xfrm>
            <a:off x="3419275" y="1884758"/>
            <a:ext cx="734700" cy="447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a:t>02</a:t>
            </a:r>
            <a:endParaRPr/>
          </a:p>
        </p:txBody>
      </p:sp>
      <p:sp>
        <p:nvSpPr>
          <p:cNvPr id="111" name="Google Shape;111;p2"/>
          <p:cNvSpPr txBox="1"/>
          <p:nvPr>
            <p:ph idx="4294967295" type="title"/>
          </p:nvPr>
        </p:nvSpPr>
        <p:spPr>
          <a:xfrm>
            <a:off x="6118550" y="1884758"/>
            <a:ext cx="734700" cy="447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a:t>03</a:t>
            </a:r>
            <a:endParaRPr/>
          </a:p>
        </p:txBody>
      </p:sp>
      <p:sp>
        <p:nvSpPr>
          <p:cNvPr id="112" name="Google Shape;112;p2"/>
          <p:cNvSpPr txBox="1"/>
          <p:nvPr>
            <p:ph idx="4294967295" type="subTitle"/>
          </p:nvPr>
        </p:nvSpPr>
        <p:spPr>
          <a:xfrm>
            <a:off x="720000" y="2207250"/>
            <a:ext cx="23055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a:t>Storyline &amp; Background</a:t>
            </a:r>
            <a:endParaRPr/>
          </a:p>
        </p:txBody>
      </p:sp>
      <p:sp>
        <p:nvSpPr>
          <p:cNvPr id="113" name="Google Shape;113;p2"/>
          <p:cNvSpPr txBox="1"/>
          <p:nvPr>
            <p:ph idx="4294967295" type="subTitle"/>
          </p:nvPr>
        </p:nvSpPr>
        <p:spPr>
          <a:xfrm>
            <a:off x="3419275" y="2207250"/>
            <a:ext cx="23055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a:t>Excel Simulation</a:t>
            </a:r>
            <a:endParaRPr/>
          </a:p>
        </p:txBody>
      </p:sp>
      <p:sp>
        <p:nvSpPr>
          <p:cNvPr id="114" name="Google Shape;114;p2"/>
          <p:cNvSpPr txBox="1"/>
          <p:nvPr>
            <p:ph idx="4294967295" type="subTitle"/>
          </p:nvPr>
        </p:nvSpPr>
        <p:spPr>
          <a:xfrm>
            <a:off x="6118550" y="2207250"/>
            <a:ext cx="23055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a:t>Outputs &amp; Takeaways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18" name="Shape 118"/>
        <p:cNvGrpSpPr/>
        <p:nvPr/>
      </p:nvGrpSpPr>
      <p:grpSpPr>
        <a:xfrm>
          <a:off x="0" y="0"/>
          <a:ext cx="0" cy="0"/>
          <a:chOff x="0" y="0"/>
          <a:chExt cx="0" cy="0"/>
        </a:xfrm>
      </p:grpSpPr>
      <p:sp>
        <p:nvSpPr>
          <p:cNvPr id="119" name="Google Shape;119;p3"/>
          <p:cNvSpPr txBox="1"/>
          <p:nvPr>
            <p:ph idx="4294967295"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p>
            <a:pPr indent="0" lvl="0" marL="0" rtl="0" algn="ctr">
              <a:lnSpc>
                <a:spcPct val="80000"/>
              </a:lnSpc>
              <a:spcBef>
                <a:spcPts val="0"/>
              </a:spcBef>
              <a:spcAft>
                <a:spcPts val="0"/>
              </a:spcAft>
              <a:buSzPts val="4800"/>
              <a:buNone/>
            </a:pPr>
            <a:r>
              <a:rPr lang="en" sz="5000"/>
              <a:t>01 Storyline &amp; Background</a:t>
            </a:r>
            <a:endParaRPr sz="5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23" name="Shape 123"/>
        <p:cNvGrpSpPr/>
        <p:nvPr/>
      </p:nvGrpSpPr>
      <p:grpSpPr>
        <a:xfrm>
          <a:off x="0" y="0"/>
          <a:ext cx="0" cy="0"/>
          <a:chOff x="0" y="0"/>
          <a:chExt cx="0" cy="0"/>
        </a:xfrm>
      </p:grpSpPr>
      <p:sp>
        <p:nvSpPr>
          <p:cNvPr id="124" name="Google Shape;124;p4"/>
          <p:cNvSpPr txBox="1"/>
          <p:nvPr>
            <p:ph idx="4294967295"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Market Introduction</a:t>
            </a:r>
            <a:endParaRPr/>
          </a:p>
        </p:txBody>
      </p:sp>
      <p:sp>
        <p:nvSpPr>
          <p:cNvPr id="125" name="Google Shape;125;p4"/>
          <p:cNvSpPr txBox="1"/>
          <p:nvPr>
            <p:ph idx="4294967295" type="body"/>
          </p:nvPr>
        </p:nvSpPr>
        <p:spPr>
          <a:xfrm>
            <a:off x="720000" y="1215750"/>
            <a:ext cx="7704000" cy="3351000"/>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Explore pumpkin patches </a:t>
            </a:r>
            <a:endParaRPr sz="1400">
              <a:latin typeface="Times New Roman"/>
              <a:ea typeface="Times New Roman"/>
              <a:cs typeface="Times New Roman"/>
              <a:sym typeface="Times New Roman"/>
            </a:endParaRPr>
          </a:p>
          <a:p>
            <a:pPr indent="-317500" lvl="0" marL="457200" rtl="0" algn="l">
              <a:lnSpc>
                <a:spcPct val="15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Experience the harvest with many events and activities</a:t>
            </a:r>
            <a:endParaRPr sz="1400">
              <a:latin typeface="Times New Roman"/>
              <a:ea typeface="Times New Roman"/>
              <a:cs typeface="Times New Roman"/>
              <a:sym typeface="Times New Roman"/>
            </a:endParaRPr>
          </a:p>
          <a:p>
            <a:pPr indent="-317500" lvl="1" marL="914400" rtl="0" algn="l">
              <a:lnSpc>
                <a:spcPct val="15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Hay bale rides</a:t>
            </a:r>
            <a:endParaRPr sz="1400">
              <a:latin typeface="Times New Roman"/>
              <a:ea typeface="Times New Roman"/>
              <a:cs typeface="Times New Roman"/>
              <a:sym typeface="Times New Roman"/>
            </a:endParaRPr>
          </a:p>
          <a:p>
            <a:pPr indent="-317500" lvl="1" marL="914400" rtl="0" algn="l">
              <a:lnSpc>
                <a:spcPct val="15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Corn mazes</a:t>
            </a:r>
            <a:endParaRPr sz="1400">
              <a:latin typeface="Times New Roman"/>
              <a:ea typeface="Times New Roman"/>
              <a:cs typeface="Times New Roman"/>
              <a:sym typeface="Times New Roman"/>
            </a:endParaRPr>
          </a:p>
          <a:p>
            <a:pPr indent="-317500" lvl="1" marL="914400" rtl="0" algn="l">
              <a:lnSpc>
                <a:spcPct val="15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Carnival games</a:t>
            </a:r>
            <a:endParaRPr sz="1400">
              <a:latin typeface="Times New Roman"/>
              <a:ea typeface="Times New Roman"/>
              <a:cs typeface="Times New Roman"/>
              <a:sym typeface="Times New Roman"/>
            </a:endParaRPr>
          </a:p>
          <a:p>
            <a:pPr indent="-317500" lvl="1" marL="914400" rtl="0" algn="l">
              <a:lnSpc>
                <a:spcPct val="15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Pumpkin picking</a:t>
            </a:r>
            <a:endParaRPr sz="1400">
              <a:latin typeface="Times New Roman"/>
              <a:ea typeface="Times New Roman"/>
              <a:cs typeface="Times New Roman"/>
              <a:sym typeface="Times New Roman"/>
            </a:endParaRPr>
          </a:p>
          <a:p>
            <a:pPr indent="-317500" lvl="0" marL="457200" rtl="0" algn="l">
              <a:lnSpc>
                <a:spcPct val="15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Pumpkin-themed foods and ingredients</a:t>
            </a:r>
            <a:endParaRPr sz="1400">
              <a:latin typeface="Times New Roman"/>
              <a:ea typeface="Times New Roman"/>
              <a:cs typeface="Times New Roman"/>
              <a:sym typeface="Times New Roman"/>
            </a:endParaRPr>
          </a:p>
          <a:p>
            <a:pPr indent="-317500" lvl="1" marL="914400" rtl="0" algn="l">
              <a:lnSpc>
                <a:spcPct val="15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Pumpkin pie</a:t>
            </a:r>
            <a:endParaRPr sz="1400">
              <a:latin typeface="Times New Roman"/>
              <a:ea typeface="Times New Roman"/>
              <a:cs typeface="Times New Roman"/>
              <a:sym typeface="Times New Roman"/>
            </a:endParaRPr>
          </a:p>
          <a:p>
            <a:pPr indent="-317500" lvl="1" marL="914400" rtl="0" algn="l">
              <a:lnSpc>
                <a:spcPct val="15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Pumpkin spice-flavored drinks and desserts</a:t>
            </a:r>
            <a:endParaRPr sz="14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29" name="Shape 129"/>
        <p:cNvGrpSpPr/>
        <p:nvPr/>
      </p:nvGrpSpPr>
      <p:grpSpPr>
        <a:xfrm>
          <a:off x="0" y="0"/>
          <a:ext cx="0" cy="0"/>
          <a:chOff x="0" y="0"/>
          <a:chExt cx="0" cy="0"/>
        </a:xfrm>
      </p:grpSpPr>
      <p:sp>
        <p:nvSpPr>
          <p:cNvPr id="130" name="Google Shape;130;p5"/>
          <p:cNvSpPr txBox="1"/>
          <p:nvPr>
            <p:ph idx="4294967295" type="title"/>
          </p:nvPr>
        </p:nvSpPr>
        <p:spPr>
          <a:xfrm>
            <a:off x="1485950" y="778875"/>
            <a:ext cx="3633600" cy="521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Storyline</a:t>
            </a:r>
            <a:endParaRPr/>
          </a:p>
        </p:txBody>
      </p:sp>
      <p:sp>
        <p:nvSpPr>
          <p:cNvPr id="131" name="Google Shape;131;p5"/>
          <p:cNvSpPr txBox="1"/>
          <p:nvPr>
            <p:ph idx="4294967295" type="body"/>
          </p:nvPr>
        </p:nvSpPr>
        <p:spPr>
          <a:xfrm>
            <a:off x="1109000" y="1406125"/>
            <a:ext cx="6003600" cy="3179400"/>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Char char="●"/>
            </a:pPr>
            <a:r>
              <a:rPr lang="en" sz="1400">
                <a:solidFill>
                  <a:srgbClr val="000000"/>
                </a:solidFill>
                <a:latin typeface="Times New Roman"/>
                <a:ea typeface="Times New Roman"/>
                <a:cs typeface="Times New Roman"/>
                <a:sym typeface="Times New Roman"/>
              </a:rPr>
              <a:t>Located in Southern California between September and October</a:t>
            </a:r>
            <a:endParaRPr sz="1400">
              <a:solidFill>
                <a:srgbClr val="000000"/>
              </a:solidFill>
              <a:latin typeface="Times New Roman"/>
              <a:ea typeface="Times New Roman"/>
              <a:cs typeface="Times New Roman"/>
              <a:sym typeface="Times New Roman"/>
            </a:endParaRPr>
          </a:p>
          <a:p>
            <a:pPr indent="-317500" lvl="0" marL="457200" rtl="0" algn="l">
              <a:lnSpc>
                <a:spcPct val="150000"/>
              </a:lnSpc>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Produces 8500 lbs of pumpkins per acre</a:t>
            </a:r>
            <a:endParaRPr sz="1400">
              <a:solidFill>
                <a:srgbClr val="000000"/>
              </a:solidFill>
              <a:latin typeface="Times New Roman"/>
              <a:ea typeface="Times New Roman"/>
              <a:cs typeface="Times New Roman"/>
              <a:sym typeface="Times New Roman"/>
            </a:endParaRPr>
          </a:p>
          <a:p>
            <a:pPr indent="-317500" lvl="0" marL="457200" rtl="0" algn="l">
              <a:lnSpc>
                <a:spcPct val="150000"/>
              </a:lnSpc>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Employees harvest pumpkins and maintain pumpkin patches</a:t>
            </a:r>
            <a:endParaRPr sz="1400">
              <a:solidFill>
                <a:srgbClr val="000000"/>
              </a:solidFill>
              <a:latin typeface="Times New Roman"/>
              <a:ea typeface="Times New Roman"/>
              <a:cs typeface="Times New Roman"/>
              <a:sym typeface="Times New Roman"/>
            </a:endParaRPr>
          </a:p>
          <a:p>
            <a:pPr indent="-317500" lvl="0" marL="457200" rtl="0" algn="l">
              <a:lnSpc>
                <a:spcPct val="150000"/>
              </a:lnSpc>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Selling pumpkins wholesale and retail. </a:t>
            </a:r>
            <a:endParaRPr sz="1400">
              <a:solidFill>
                <a:srgbClr val="000000"/>
              </a:solidFill>
              <a:latin typeface="Times New Roman"/>
              <a:ea typeface="Times New Roman"/>
              <a:cs typeface="Times New Roman"/>
              <a:sym typeface="Times New Roman"/>
            </a:endParaRPr>
          </a:p>
          <a:p>
            <a:pPr indent="-317500" lvl="0" marL="457200" rtl="0" algn="l">
              <a:lnSpc>
                <a:spcPct val="150000"/>
              </a:lnSpc>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Sell pumpkins by lbs and to food processing factory</a:t>
            </a:r>
            <a:endParaRPr sz="1400">
              <a:solidFill>
                <a:srgbClr val="000000"/>
              </a:solidFill>
              <a:latin typeface="Times New Roman"/>
              <a:ea typeface="Times New Roman"/>
              <a:cs typeface="Times New Roman"/>
              <a:sym typeface="Times New Roman"/>
            </a:endParaRPr>
          </a:p>
          <a:p>
            <a:pPr indent="-317500" lvl="0" marL="457200" rtl="0" algn="l">
              <a:lnSpc>
                <a:spcPct val="150000"/>
              </a:lnSpc>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Pumpkin patch events and activities</a:t>
            </a:r>
            <a:endParaRPr sz="1400">
              <a:solidFill>
                <a:srgbClr val="000000"/>
              </a:solidFill>
              <a:latin typeface="Times New Roman"/>
              <a:ea typeface="Times New Roman"/>
              <a:cs typeface="Times New Roman"/>
              <a:sym typeface="Times New Roman"/>
            </a:endParaRPr>
          </a:p>
          <a:p>
            <a:pPr indent="-317500" lvl="0" marL="457200" rtl="0" algn="l">
              <a:lnSpc>
                <a:spcPct val="150000"/>
              </a:lnSpc>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Leftovers sold as fertilizer</a:t>
            </a:r>
            <a:endParaRPr sz="1400">
              <a:solidFill>
                <a:srgbClr val="000000"/>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35" name="Shape 135"/>
        <p:cNvGrpSpPr/>
        <p:nvPr/>
      </p:nvGrpSpPr>
      <p:grpSpPr>
        <a:xfrm>
          <a:off x="0" y="0"/>
          <a:ext cx="0" cy="0"/>
          <a:chOff x="0" y="0"/>
          <a:chExt cx="0" cy="0"/>
        </a:xfrm>
      </p:grpSpPr>
      <p:sp>
        <p:nvSpPr>
          <p:cNvPr id="136" name="Google Shape;136;p6"/>
          <p:cNvSpPr txBox="1"/>
          <p:nvPr>
            <p:ph idx="4294967295" type="title"/>
          </p:nvPr>
        </p:nvSpPr>
        <p:spPr>
          <a:xfrm>
            <a:off x="1485950" y="778875"/>
            <a:ext cx="6097800" cy="521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Assumptions &amp; Goal</a:t>
            </a:r>
            <a:endParaRPr/>
          </a:p>
        </p:txBody>
      </p:sp>
      <p:sp>
        <p:nvSpPr>
          <p:cNvPr id="137" name="Google Shape;137;p6"/>
          <p:cNvSpPr txBox="1"/>
          <p:nvPr>
            <p:ph idx="4294967295" type="body"/>
          </p:nvPr>
        </p:nvSpPr>
        <p:spPr>
          <a:xfrm>
            <a:off x="1117025" y="1344875"/>
            <a:ext cx="6003600" cy="35238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rgbClr val="000000"/>
              </a:buClr>
              <a:buSzPts val="1400"/>
              <a:buFont typeface="Times New Roman"/>
              <a:buAutoNum type="arabicPeriod"/>
            </a:pPr>
            <a:r>
              <a:rPr lang="en" sz="1400">
                <a:solidFill>
                  <a:srgbClr val="000000"/>
                </a:solidFill>
                <a:latin typeface="Times New Roman"/>
                <a:ea typeface="Times New Roman"/>
                <a:cs typeface="Times New Roman"/>
                <a:sym typeface="Times New Roman"/>
              </a:rPr>
              <a:t>Leftover pumpkins sold for fertilizer </a:t>
            </a:r>
            <a:endParaRPr sz="1400">
              <a:solidFill>
                <a:srgbClr val="000000"/>
              </a:solidFill>
              <a:latin typeface="Times New Roman"/>
              <a:ea typeface="Times New Roman"/>
              <a:cs typeface="Times New Roman"/>
              <a:sym typeface="Times New Roman"/>
            </a:endParaRPr>
          </a:p>
          <a:p>
            <a:pPr indent="-317500" lvl="1" marL="914400" rtl="0" algn="l">
              <a:lnSpc>
                <a:spcPct val="115000"/>
              </a:lnSpc>
              <a:spcBef>
                <a:spcPts val="0"/>
              </a:spcBef>
              <a:spcAft>
                <a:spcPts val="0"/>
              </a:spcAft>
              <a:buClr>
                <a:srgbClr val="000000"/>
              </a:buClr>
              <a:buSzPts val="1400"/>
              <a:buFont typeface="Times New Roman"/>
              <a:buAutoNum type="alphaLcPeriod"/>
            </a:pPr>
            <a:r>
              <a:rPr lang="en" sz="1400">
                <a:solidFill>
                  <a:srgbClr val="000000"/>
                </a:solidFill>
                <a:latin typeface="Times New Roman"/>
                <a:ea typeface="Times New Roman"/>
                <a:cs typeface="Times New Roman"/>
                <a:sym typeface="Times New Roman"/>
              </a:rPr>
              <a:t>Zero waste</a:t>
            </a:r>
            <a:endParaRPr sz="1400">
              <a:solidFill>
                <a:srgbClr val="000000"/>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Clr>
                <a:srgbClr val="000000"/>
              </a:buClr>
              <a:buSzPts val="1400"/>
              <a:buFont typeface="Arial"/>
              <a:buAutoNum type="arabicPeriod"/>
            </a:pPr>
            <a:r>
              <a:rPr lang="en" sz="1400">
                <a:solidFill>
                  <a:srgbClr val="000000"/>
                </a:solidFill>
                <a:latin typeface="Times New Roman"/>
                <a:ea typeface="Times New Roman"/>
                <a:cs typeface="Times New Roman"/>
                <a:sym typeface="Times New Roman"/>
              </a:rPr>
              <a:t>Selling by lbs to food processing factory </a:t>
            </a:r>
            <a:endParaRPr sz="1400">
              <a:solidFill>
                <a:srgbClr val="000000"/>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Clr>
                <a:srgbClr val="000000"/>
              </a:buClr>
              <a:buSzPts val="1400"/>
              <a:buFont typeface="Times New Roman"/>
              <a:buAutoNum type="arabicPeriod"/>
            </a:pPr>
            <a:r>
              <a:rPr lang="en" sz="1400">
                <a:solidFill>
                  <a:srgbClr val="000000"/>
                </a:solidFill>
                <a:latin typeface="Times New Roman"/>
                <a:ea typeface="Times New Roman"/>
                <a:cs typeface="Times New Roman"/>
                <a:sym typeface="Times New Roman"/>
              </a:rPr>
              <a:t>Flat fee entry model</a:t>
            </a:r>
            <a:endParaRPr sz="1400">
              <a:solidFill>
                <a:srgbClr val="000000"/>
              </a:solidFill>
              <a:latin typeface="Times New Roman"/>
              <a:ea typeface="Times New Roman"/>
              <a:cs typeface="Times New Roman"/>
              <a:sym typeface="Times New Roman"/>
            </a:endParaRPr>
          </a:p>
          <a:p>
            <a:pPr indent="-317500" lvl="1" marL="914400" rtl="0" algn="l">
              <a:lnSpc>
                <a:spcPct val="115000"/>
              </a:lnSpc>
              <a:spcBef>
                <a:spcPts val="0"/>
              </a:spcBef>
              <a:spcAft>
                <a:spcPts val="0"/>
              </a:spcAft>
              <a:buClr>
                <a:srgbClr val="000000"/>
              </a:buClr>
              <a:buSzPts val="1400"/>
              <a:buFont typeface="Times New Roman"/>
              <a:buAutoNum type="alphaLcPeriod"/>
            </a:pPr>
            <a:r>
              <a:rPr lang="en" sz="1400">
                <a:solidFill>
                  <a:srgbClr val="000000"/>
                </a:solidFill>
                <a:latin typeface="Times New Roman"/>
                <a:ea typeface="Times New Roman"/>
                <a:cs typeface="Times New Roman"/>
                <a:sym typeface="Times New Roman"/>
              </a:rPr>
              <a:t>Hand-picked pumpkins follow normal distribution </a:t>
            </a:r>
            <a:endParaRPr sz="1400">
              <a:solidFill>
                <a:srgbClr val="000000"/>
              </a:solidFill>
              <a:latin typeface="Times New Roman"/>
              <a:ea typeface="Times New Roman"/>
              <a:cs typeface="Times New Roman"/>
              <a:sym typeface="Times New Roman"/>
            </a:endParaRPr>
          </a:p>
          <a:p>
            <a:pPr indent="-317500" lvl="1" marL="914400" rtl="0" algn="l">
              <a:lnSpc>
                <a:spcPct val="115000"/>
              </a:lnSpc>
              <a:spcBef>
                <a:spcPts val="0"/>
              </a:spcBef>
              <a:spcAft>
                <a:spcPts val="0"/>
              </a:spcAft>
              <a:buClr>
                <a:srgbClr val="000000"/>
              </a:buClr>
              <a:buSzPts val="1400"/>
              <a:buFont typeface="Times New Roman"/>
              <a:buAutoNum type="alphaLcPeriod"/>
            </a:pPr>
            <a:r>
              <a:rPr lang="en" sz="1400">
                <a:solidFill>
                  <a:srgbClr val="000000"/>
                </a:solidFill>
                <a:latin typeface="Times New Roman"/>
                <a:ea typeface="Times New Roman"/>
                <a:cs typeface="Times New Roman"/>
                <a:sym typeface="Times New Roman"/>
              </a:rPr>
              <a:t>Range of visitor preferences and capacities</a:t>
            </a:r>
            <a:endParaRPr sz="1400">
              <a:solidFill>
                <a:srgbClr val="000000"/>
              </a:solidFill>
              <a:latin typeface="Times New Roman"/>
              <a:ea typeface="Times New Roman"/>
              <a:cs typeface="Times New Roman"/>
              <a:sym typeface="Times New Roman"/>
            </a:endParaRPr>
          </a:p>
          <a:p>
            <a:pPr indent="0" lvl="0" marL="457200" rtl="0" algn="l">
              <a:lnSpc>
                <a:spcPct val="115000"/>
              </a:lnSpc>
              <a:spcBef>
                <a:spcPts val="0"/>
              </a:spcBef>
              <a:spcAft>
                <a:spcPts val="0"/>
              </a:spcAft>
              <a:buSzPts val="1200"/>
              <a:buNone/>
            </a:pPr>
            <a:r>
              <a:t/>
            </a:r>
            <a:endParaRPr sz="1400">
              <a:solidFill>
                <a:srgbClr val="000000"/>
              </a:solidFill>
              <a:latin typeface="Times New Roman"/>
              <a:ea typeface="Times New Roman"/>
              <a:cs typeface="Times New Roman"/>
              <a:sym typeface="Times New Roman"/>
            </a:endParaRPr>
          </a:p>
          <a:p>
            <a:pPr indent="0" lvl="0" marL="0" rtl="0" algn="l">
              <a:lnSpc>
                <a:spcPct val="115000"/>
              </a:lnSpc>
              <a:spcBef>
                <a:spcPts val="0"/>
              </a:spcBef>
              <a:spcAft>
                <a:spcPts val="0"/>
              </a:spcAft>
              <a:buSzPts val="1200"/>
              <a:buNone/>
            </a:pPr>
            <a:r>
              <a:rPr b="1" lang="en" sz="1400">
                <a:latin typeface="Times New Roman"/>
                <a:ea typeface="Times New Roman"/>
                <a:cs typeface="Times New Roman"/>
                <a:sym typeface="Times New Roman"/>
              </a:rPr>
              <a:t>GOAL: </a:t>
            </a:r>
            <a:r>
              <a:rPr lang="en" sz="1400">
                <a:solidFill>
                  <a:srgbClr val="000000"/>
                </a:solidFill>
                <a:latin typeface="Times New Roman"/>
                <a:ea typeface="Times New Roman"/>
                <a:cs typeface="Times New Roman"/>
                <a:sym typeface="Times New Roman"/>
              </a:rPr>
              <a:t>Determine the most profitable revenue model for a pumpkin patch business. By comparing the financial outcomes of two potential approaches (charging by the pound for pumpkins vs. charging a flat fee for entry with a free pumpkin included), the simulation aims to identify which strategy yields higher profitability, considering factors such as pumpkin production, pricing, labor costs, spoilage rate, and alternative revenue streams. </a:t>
            </a:r>
            <a:endParaRPr sz="1400">
              <a:solidFill>
                <a:srgbClr val="000000"/>
              </a:solidFill>
              <a:latin typeface="Times New Roman"/>
              <a:ea typeface="Times New Roman"/>
              <a:cs typeface="Times New Roman"/>
              <a:sym typeface="Times New Roman"/>
            </a:endParaRPr>
          </a:p>
          <a:p>
            <a:pPr indent="0" lvl="0" marL="0" rtl="0" algn="l">
              <a:lnSpc>
                <a:spcPct val="172083"/>
              </a:lnSpc>
              <a:spcBef>
                <a:spcPts val="0"/>
              </a:spcBef>
              <a:spcAft>
                <a:spcPts val="0"/>
              </a:spcAft>
              <a:buSzPts val="1200"/>
              <a:buNone/>
            </a:pPr>
            <a:r>
              <a:t/>
            </a:r>
            <a:endParaRPr b="1" sz="1100">
              <a:latin typeface="Times New Roman"/>
              <a:ea typeface="Times New Roman"/>
              <a:cs typeface="Times New Roman"/>
              <a:sym typeface="Times New Roman"/>
            </a:endParaRPr>
          </a:p>
          <a:p>
            <a:pPr indent="0" lvl="0" marL="0" rtl="0" algn="l">
              <a:lnSpc>
                <a:spcPct val="172083"/>
              </a:lnSpc>
              <a:spcBef>
                <a:spcPts val="0"/>
              </a:spcBef>
              <a:spcAft>
                <a:spcPts val="0"/>
              </a:spcAft>
              <a:buSzPts val="1200"/>
              <a:buNone/>
            </a:pPr>
            <a:r>
              <a:t/>
            </a:r>
            <a:endParaRPr sz="11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41" name="Shape 141"/>
        <p:cNvGrpSpPr/>
        <p:nvPr/>
      </p:nvGrpSpPr>
      <p:grpSpPr>
        <a:xfrm>
          <a:off x="0" y="0"/>
          <a:ext cx="0" cy="0"/>
          <a:chOff x="0" y="0"/>
          <a:chExt cx="0" cy="0"/>
        </a:xfrm>
      </p:grpSpPr>
      <p:sp>
        <p:nvSpPr>
          <p:cNvPr id="142" name="Google Shape;142;p7"/>
          <p:cNvSpPr txBox="1"/>
          <p:nvPr>
            <p:ph idx="4294967295"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p>
            <a:pPr indent="0" lvl="0" marL="0" rtl="0" algn="ctr">
              <a:lnSpc>
                <a:spcPct val="80000"/>
              </a:lnSpc>
              <a:spcBef>
                <a:spcPts val="0"/>
              </a:spcBef>
              <a:spcAft>
                <a:spcPts val="0"/>
              </a:spcAft>
              <a:buSzPts val="4800"/>
              <a:buNone/>
            </a:pPr>
            <a:r>
              <a:rPr lang="en" sz="5000"/>
              <a:t>02 Excel Simulation </a:t>
            </a:r>
            <a:endParaRPr sz="50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46" name="Shape 146"/>
        <p:cNvGrpSpPr/>
        <p:nvPr/>
      </p:nvGrpSpPr>
      <p:grpSpPr>
        <a:xfrm>
          <a:off x="0" y="0"/>
          <a:ext cx="0" cy="0"/>
          <a:chOff x="0" y="0"/>
          <a:chExt cx="0" cy="0"/>
        </a:xfrm>
      </p:grpSpPr>
      <p:sp>
        <p:nvSpPr>
          <p:cNvPr id="147" name="Google Shape;147;p8"/>
          <p:cNvSpPr txBox="1"/>
          <p:nvPr>
            <p:ph idx="4294967295" type="title"/>
          </p:nvPr>
        </p:nvSpPr>
        <p:spPr>
          <a:xfrm>
            <a:off x="681000" y="445025"/>
            <a:ext cx="7704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Inputs</a:t>
            </a:r>
            <a:endParaRPr/>
          </a:p>
        </p:txBody>
      </p:sp>
      <p:sp>
        <p:nvSpPr>
          <p:cNvPr id="148" name="Google Shape;148;p8"/>
          <p:cNvSpPr txBox="1"/>
          <p:nvPr>
            <p:ph idx="4294967295" type="body"/>
          </p:nvPr>
        </p:nvSpPr>
        <p:spPr>
          <a:xfrm>
            <a:off x="1531200" y="3583600"/>
            <a:ext cx="6003600" cy="183750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Foot traffic is the amount of people that pass by the pumpkin patch</a:t>
            </a:r>
            <a:endParaRPr sz="1400">
              <a:solidFill>
                <a:srgbClr val="000000"/>
              </a:solidFill>
              <a:latin typeface="Times New Roman"/>
              <a:ea typeface="Times New Roman"/>
              <a:cs typeface="Times New Roman"/>
              <a:sym typeface="Times New Roman"/>
            </a:endParaRPr>
          </a:p>
          <a:p>
            <a:pPr indent="-317500" lvl="0" marL="457200" rtl="0" algn="l">
              <a:lnSpc>
                <a:spcPct val="100000"/>
              </a:lnSpc>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Conversion rate is the amount of foot traffic identified as customers</a:t>
            </a:r>
            <a:endParaRPr sz="1400">
              <a:solidFill>
                <a:srgbClr val="000000"/>
              </a:solidFill>
              <a:latin typeface="Times New Roman"/>
              <a:ea typeface="Times New Roman"/>
              <a:cs typeface="Times New Roman"/>
              <a:sym typeface="Times New Roman"/>
            </a:endParaRPr>
          </a:p>
          <a:p>
            <a:pPr indent="0" lvl="0" marL="0" rtl="0" algn="l">
              <a:lnSpc>
                <a:spcPct val="172083"/>
              </a:lnSpc>
              <a:spcBef>
                <a:spcPts val="0"/>
              </a:spcBef>
              <a:spcAft>
                <a:spcPts val="0"/>
              </a:spcAft>
              <a:buSzPts val="1200"/>
              <a:buNone/>
            </a:pPr>
            <a:r>
              <a:t/>
            </a:r>
            <a:endParaRPr b="1" sz="1100">
              <a:latin typeface="Times New Roman"/>
              <a:ea typeface="Times New Roman"/>
              <a:cs typeface="Times New Roman"/>
              <a:sym typeface="Times New Roman"/>
            </a:endParaRPr>
          </a:p>
          <a:p>
            <a:pPr indent="0" lvl="0" marL="0" rtl="0" algn="l">
              <a:lnSpc>
                <a:spcPct val="172083"/>
              </a:lnSpc>
              <a:spcBef>
                <a:spcPts val="0"/>
              </a:spcBef>
              <a:spcAft>
                <a:spcPts val="0"/>
              </a:spcAft>
              <a:buSzPts val="1200"/>
              <a:buNone/>
            </a:pPr>
            <a:r>
              <a:t/>
            </a:r>
            <a:endParaRPr sz="1100"/>
          </a:p>
        </p:txBody>
      </p:sp>
      <p:pic>
        <p:nvPicPr>
          <p:cNvPr id="149" name="Google Shape;149;p8"/>
          <p:cNvPicPr preferRelativeResize="0"/>
          <p:nvPr/>
        </p:nvPicPr>
        <p:blipFill rotWithShape="1">
          <a:blip r:embed="rId3">
            <a:alphaModFix/>
          </a:blip>
          <a:srcRect b="21990" l="0" r="0" t="0"/>
          <a:stretch/>
        </p:blipFill>
        <p:spPr>
          <a:xfrm>
            <a:off x="2293775" y="1017727"/>
            <a:ext cx="4556449" cy="1837500"/>
          </a:xfrm>
          <a:prstGeom prst="rect">
            <a:avLst/>
          </a:prstGeom>
          <a:noFill/>
          <a:ln>
            <a:noFill/>
          </a:ln>
        </p:spPr>
      </p:pic>
      <p:sp>
        <p:nvSpPr>
          <p:cNvPr id="150" name="Google Shape;150;p8"/>
          <p:cNvSpPr/>
          <p:nvPr/>
        </p:nvSpPr>
        <p:spPr>
          <a:xfrm>
            <a:off x="1823450" y="1186950"/>
            <a:ext cx="477300" cy="2064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nybody"/>
              <a:ea typeface="Anybody"/>
              <a:cs typeface="Anybody"/>
              <a:sym typeface="Anybody"/>
            </a:endParaRPr>
          </a:p>
        </p:txBody>
      </p:sp>
      <p:sp>
        <p:nvSpPr>
          <p:cNvPr id="151" name="Google Shape;151;p8"/>
          <p:cNvSpPr/>
          <p:nvPr/>
        </p:nvSpPr>
        <p:spPr>
          <a:xfrm rot="-1737245">
            <a:off x="1911476" y="2027885"/>
            <a:ext cx="415196" cy="206389"/>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nybody"/>
              <a:ea typeface="Anybody"/>
              <a:cs typeface="Anybody"/>
              <a:sym typeface="Anybody"/>
            </a:endParaRPr>
          </a:p>
        </p:txBody>
      </p:sp>
      <p:sp>
        <p:nvSpPr>
          <p:cNvPr id="152" name="Google Shape;152;p8"/>
          <p:cNvSpPr txBox="1"/>
          <p:nvPr/>
        </p:nvSpPr>
        <p:spPr>
          <a:xfrm>
            <a:off x="818625" y="1135350"/>
            <a:ext cx="966000" cy="309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chemeClr val="dk1"/>
                </a:solidFill>
                <a:latin typeface="Anybody"/>
                <a:ea typeface="Anybody"/>
                <a:cs typeface="Anybody"/>
                <a:sym typeface="Anybody"/>
              </a:rPr>
              <a:t>Sell by lb</a:t>
            </a:r>
            <a:endParaRPr b="0" i="0" sz="1200" u="none" cap="none" strike="noStrike">
              <a:solidFill>
                <a:schemeClr val="dk1"/>
              </a:solidFill>
              <a:latin typeface="Anybody"/>
              <a:ea typeface="Anybody"/>
              <a:cs typeface="Anybody"/>
              <a:sym typeface="Anybody"/>
            </a:endParaRPr>
          </a:p>
        </p:txBody>
      </p:sp>
      <p:sp>
        <p:nvSpPr>
          <p:cNvPr id="153" name="Google Shape;153;p8"/>
          <p:cNvSpPr txBox="1"/>
          <p:nvPr/>
        </p:nvSpPr>
        <p:spPr>
          <a:xfrm>
            <a:off x="818625" y="2018150"/>
            <a:ext cx="1204200" cy="264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chemeClr val="dk1"/>
                </a:solidFill>
                <a:latin typeface="Anybody"/>
                <a:ea typeface="Anybody"/>
                <a:cs typeface="Anybody"/>
                <a:sym typeface="Anybody"/>
              </a:rPr>
              <a:t>Sell by ticket</a:t>
            </a:r>
            <a:endParaRPr b="0" i="0" sz="1200" u="none" cap="none" strike="noStrike">
              <a:solidFill>
                <a:schemeClr val="dk1"/>
              </a:solidFill>
              <a:latin typeface="Anybody"/>
              <a:ea typeface="Anybody"/>
              <a:cs typeface="Anybody"/>
              <a:sym typeface="Anybody"/>
            </a:endParaRPr>
          </a:p>
        </p:txBody>
      </p:sp>
      <p:sp>
        <p:nvSpPr>
          <p:cNvPr id="154" name="Google Shape;154;p8"/>
          <p:cNvSpPr/>
          <p:nvPr/>
        </p:nvSpPr>
        <p:spPr>
          <a:xfrm rot="1748223">
            <a:off x="1877866" y="2206235"/>
            <a:ext cx="445471" cy="20668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nybody"/>
              <a:ea typeface="Anybody"/>
              <a:cs typeface="Anybody"/>
              <a:sym typeface="Anybody"/>
            </a:endParaRPr>
          </a:p>
        </p:txBody>
      </p:sp>
      <p:sp>
        <p:nvSpPr>
          <p:cNvPr id="155" name="Google Shape;155;p8"/>
          <p:cNvSpPr/>
          <p:nvPr/>
        </p:nvSpPr>
        <p:spPr>
          <a:xfrm>
            <a:off x="3913525" y="1017725"/>
            <a:ext cx="223500" cy="169200"/>
          </a:xfrm>
          <a:prstGeom prst="rect">
            <a:avLst/>
          </a:pr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nybody"/>
              <a:ea typeface="Anybody"/>
              <a:cs typeface="Anybody"/>
              <a:sym typeface="Anybody"/>
            </a:endParaRPr>
          </a:p>
        </p:txBody>
      </p:sp>
      <p:pic>
        <p:nvPicPr>
          <p:cNvPr id="156" name="Google Shape;156;p8"/>
          <p:cNvPicPr preferRelativeResize="0"/>
          <p:nvPr/>
        </p:nvPicPr>
        <p:blipFill rotWithShape="1">
          <a:blip r:embed="rId3">
            <a:alphaModFix/>
          </a:blip>
          <a:srcRect b="0" l="0" r="0" t="86856"/>
          <a:stretch/>
        </p:blipFill>
        <p:spPr>
          <a:xfrm>
            <a:off x="2293775" y="2855228"/>
            <a:ext cx="4556449" cy="3096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60" name="Shape 160"/>
        <p:cNvGrpSpPr/>
        <p:nvPr/>
      </p:nvGrpSpPr>
      <p:grpSpPr>
        <a:xfrm>
          <a:off x="0" y="0"/>
          <a:ext cx="0" cy="0"/>
          <a:chOff x="0" y="0"/>
          <a:chExt cx="0" cy="0"/>
        </a:xfrm>
      </p:grpSpPr>
      <p:pic>
        <p:nvPicPr>
          <p:cNvPr id="161" name="Google Shape;161;p9"/>
          <p:cNvPicPr preferRelativeResize="0"/>
          <p:nvPr/>
        </p:nvPicPr>
        <p:blipFill rotWithShape="1">
          <a:blip r:embed="rId3">
            <a:alphaModFix/>
          </a:blip>
          <a:srcRect b="0" l="0" r="0" t="0"/>
          <a:stretch/>
        </p:blipFill>
        <p:spPr>
          <a:xfrm>
            <a:off x="5548425" y="481600"/>
            <a:ext cx="3478875" cy="3218725"/>
          </a:xfrm>
          <a:prstGeom prst="rect">
            <a:avLst/>
          </a:prstGeom>
          <a:noFill/>
          <a:ln>
            <a:noFill/>
          </a:ln>
        </p:spPr>
      </p:pic>
      <p:sp>
        <p:nvSpPr>
          <p:cNvPr id="162" name="Google Shape;162;p9"/>
          <p:cNvSpPr txBox="1"/>
          <p:nvPr>
            <p:ph idx="4294967295" type="body"/>
          </p:nvPr>
        </p:nvSpPr>
        <p:spPr>
          <a:xfrm>
            <a:off x="766950" y="1152375"/>
            <a:ext cx="4709700" cy="18837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Simulation for september and october harvest</a:t>
            </a:r>
            <a:endParaRPr sz="1400">
              <a:solidFill>
                <a:srgbClr val="000000"/>
              </a:solidFill>
              <a:latin typeface="Times New Roman"/>
              <a:ea typeface="Times New Roman"/>
              <a:cs typeface="Times New Roman"/>
              <a:sym typeface="Times New Roman"/>
            </a:endParaRPr>
          </a:p>
          <a:p>
            <a:pPr indent="-317500" lvl="1" marL="914400" rtl="0" algn="l">
              <a:lnSpc>
                <a:spcPct val="115000"/>
              </a:lnSpc>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Lbs harvested =RANDBETWEEN(60,80)</a:t>
            </a:r>
            <a:endParaRPr sz="1400">
              <a:solidFill>
                <a:srgbClr val="000000"/>
              </a:solidFill>
              <a:latin typeface="Times New Roman"/>
              <a:ea typeface="Times New Roman"/>
              <a:cs typeface="Times New Roman"/>
              <a:sym typeface="Times New Roman"/>
            </a:endParaRPr>
          </a:p>
          <a:p>
            <a:pPr indent="-317500" lvl="1" marL="914400" rtl="0" algn="l">
              <a:lnSpc>
                <a:spcPct val="115000"/>
              </a:lnSpc>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Total harvest =IF((N3+M4)&lt;mp,N3+M4,0)</a:t>
            </a:r>
            <a:endParaRPr sz="1400">
              <a:solidFill>
                <a:srgbClr val="000000"/>
              </a:solidFill>
              <a:latin typeface="Times New Roman"/>
              <a:ea typeface="Times New Roman"/>
              <a:cs typeface="Times New Roman"/>
              <a:sym typeface="Times New Roman"/>
            </a:endParaRPr>
          </a:p>
          <a:p>
            <a:pPr indent="-317500" lvl="2" marL="1371600" rtl="0" algn="l">
              <a:lnSpc>
                <a:spcPct val="115000"/>
              </a:lnSpc>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N3+M4 (sum of pumpkins harvested)</a:t>
            </a:r>
            <a:endParaRPr sz="1400">
              <a:solidFill>
                <a:srgbClr val="000000"/>
              </a:solidFill>
              <a:latin typeface="Times New Roman"/>
              <a:ea typeface="Times New Roman"/>
              <a:cs typeface="Times New Roman"/>
              <a:sym typeface="Times New Roman"/>
            </a:endParaRPr>
          </a:p>
          <a:p>
            <a:pPr indent="-317500" lvl="2" marL="1371600" rtl="0" algn="l">
              <a:lnSpc>
                <a:spcPct val="115000"/>
              </a:lnSpc>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mp – monthly production</a:t>
            </a:r>
            <a:endParaRPr sz="1400">
              <a:solidFill>
                <a:srgbClr val="000000"/>
              </a:solidFill>
              <a:latin typeface="Times New Roman"/>
              <a:ea typeface="Times New Roman"/>
              <a:cs typeface="Times New Roman"/>
              <a:sym typeface="Times New Roman"/>
            </a:endParaRPr>
          </a:p>
          <a:p>
            <a:pPr indent="-317500" lvl="2" marL="1371600" rtl="0" algn="l">
              <a:lnSpc>
                <a:spcPct val="115000"/>
              </a:lnSpc>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Calculates the total harvest with each growing hour</a:t>
            </a:r>
            <a:endParaRPr sz="1400">
              <a:solidFill>
                <a:srgbClr val="000000"/>
              </a:solidFill>
              <a:latin typeface="Times New Roman"/>
              <a:ea typeface="Times New Roman"/>
              <a:cs typeface="Times New Roman"/>
              <a:sym typeface="Times New Roman"/>
            </a:endParaRPr>
          </a:p>
          <a:p>
            <a:pPr indent="-317500" lvl="1" marL="914400" rtl="0" algn="l">
              <a:lnSpc>
                <a:spcPct val="115000"/>
              </a:lnSpc>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Total harvest is displayed “0” → when total harvested &lt; mp</a:t>
            </a:r>
            <a:endParaRPr sz="1400">
              <a:solidFill>
                <a:srgbClr val="000000"/>
              </a:solidFill>
              <a:latin typeface="Times New Roman"/>
              <a:ea typeface="Times New Roman"/>
              <a:cs typeface="Times New Roman"/>
              <a:sym typeface="Times New Roman"/>
            </a:endParaRPr>
          </a:p>
          <a:p>
            <a:pPr indent="-317500" lvl="3" marL="1828800" rtl="0" algn="l">
              <a:lnSpc>
                <a:spcPct val="115000"/>
              </a:lnSpc>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=MATCH(0,total_harvested.S,0)</a:t>
            </a:r>
            <a:endParaRPr sz="1400">
              <a:solidFill>
                <a:srgbClr val="000000"/>
              </a:solidFill>
              <a:latin typeface="Times New Roman"/>
              <a:ea typeface="Times New Roman"/>
              <a:cs typeface="Times New Roman"/>
              <a:sym typeface="Times New Roman"/>
            </a:endParaRPr>
          </a:p>
          <a:p>
            <a:pPr indent="-317500" lvl="1" marL="914400" rtl="0" algn="l">
              <a:lnSpc>
                <a:spcPct val="115000"/>
              </a:lnSpc>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So, in this case, 122 hours are needed to harvest all pumpkins</a:t>
            </a:r>
            <a:endParaRPr sz="14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1200"/>
              <a:buNone/>
            </a:pPr>
            <a:r>
              <a:t/>
            </a:r>
            <a:endParaRPr sz="14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1200"/>
              <a:buNone/>
            </a:pPr>
            <a:r>
              <a:t/>
            </a:r>
            <a:endParaRPr sz="1400">
              <a:solidFill>
                <a:srgbClr val="000000"/>
              </a:solidFill>
              <a:latin typeface="Times New Roman"/>
              <a:ea typeface="Times New Roman"/>
              <a:cs typeface="Times New Roman"/>
              <a:sym typeface="Times New Roman"/>
            </a:endParaRPr>
          </a:p>
          <a:p>
            <a:pPr indent="0" lvl="0" marL="0" rtl="0" algn="l">
              <a:lnSpc>
                <a:spcPct val="172083"/>
              </a:lnSpc>
              <a:spcBef>
                <a:spcPts val="0"/>
              </a:spcBef>
              <a:spcAft>
                <a:spcPts val="0"/>
              </a:spcAft>
              <a:buSzPts val="1200"/>
              <a:buNone/>
            </a:pPr>
            <a:r>
              <a:t/>
            </a:r>
            <a:endParaRPr b="1" sz="1100">
              <a:latin typeface="Times New Roman"/>
              <a:ea typeface="Times New Roman"/>
              <a:cs typeface="Times New Roman"/>
              <a:sym typeface="Times New Roman"/>
            </a:endParaRPr>
          </a:p>
          <a:p>
            <a:pPr indent="0" lvl="0" marL="0" rtl="0" algn="l">
              <a:lnSpc>
                <a:spcPct val="100000"/>
              </a:lnSpc>
              <a:spcBef>
                <a:spcPts val="0"/>
              </a:spcBef>
              <a:spcAft>
                <a:spcPts val="0"/>
              </a:spcAft>
              <a:buSzPts val="1200"/>
              <a:buNone/>
            </a:pPr>
            <a:r>
              <a:t/>
            </a:r>
            <a:endParaRPr sz="10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1200"/>
              <a:buNone/>
            </a:pPr>
            <a:r>
              <a:t/>
            </a:r>
            <a:endParaRPr sz="1000">
              <a:solidFill>
                <a:srgbClr val="000000"/>
              </a:solidFill>
              <a:latin typeface="Times New Roman"/>
              <a:ea typeface="Times New Roman"/>
              <a:cs typeface="Times New Roman"/>
              <a:sym typeface="Times New Roman"/>
            </a:endParaRPr>
          </a:p>
          <a:p>
            <a:pPr indent="0" lvl="0" marL="0" rtl="0" algn="l">
              <a:lnSpc>
                <a:spcPct val="172083"/>
              </a:lnSpc>
              <a:spcBef>
                <a:spcPts val="0"/>
              </a:spcBef>
              <a:spcAft>
                <a:spcPts val="0"/>
              </a:spcAft>
              <a:buSzPts val="1200"/>
              <a:buNone/>
            </a:pPr>
            <a:r>
              <a:t/>
            </a:r>
            <a:endParaRPr sz="1100"/>
          </a:p>
        </p:txBody>
      </p:sp>
      <p:sp>
        <p:nvSpPr>
          <p:cNvPr id="163" name="Google Shape;163;p9"/>
          <p:cNvSpPr txBox="1"/>
          <p:nvPr>
            <p:ph idx="4294967295" type="title"/>
          </p:nvPr>
        </p:nvSpPr>
        <p:spPr>
          <a:xfrm>
            <a:off x="681000" y="436050"/>
            <a:ext cx="7704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Simulation</a:t>
            </a:r>
            <a:endParaRPr/>
          </a:p>
        </p:txBody>
      </p:sp>
      <p:pic>
        <p:nvPicPr>
          <p:cNvPr id="164" name="Google Shape;164;p9"/>
          <p:cNvPicPr preferRelativeResize="0"/>
          <p:nvPr/>
        </p:nvPicPr>
        <p:blipFill rotWithShape="1">
          <a:blip r:embed="rId4">
            <a:alphaModFix/>
          </a:blip>
          <a:srcRect b="0" l="0" r="0" t="0"/>
          <a:stretch/>
        </p:blipFill>
        <p:spPr>
          <a:xfrm>
            <a:off x="3937075" y="4308475"/>
            <a:ext cx="5090218" cy="131250"/>
          </a:xfrm>
          <a:prstGeom prst="rect">
            <a:avLst/>
          </a:prstGeom>
          <a:noFill/>
          <a:ln>
            <a:noFill/>
          </a:ln>
        </p:spPr>
      </p:pic>
      <p:pic>
        <p:nvPicPr>
          <p:cNvPr id="165" name="Google Shape;165;p9"/>
          <p:cNvPicPr preferRelativeResize="0"/>
          <p:nvPr/>
        </p:nvPicPr>
        <p:blipFill rotWithShape="1">
          <a:blip r:embed="rId5">
            <a:alphaModFix/>
          </a:blip>
          <a:srcRect b="0" l="0" r="0" t="0"/>
          <a:stretch/>
        </p:blipFill>
        <p:spPr>
          <a:xfrm>
            <a:off x="3937075" y="4052543"/>
            <a:ext cx="5090225" cy="25593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