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5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309" r:id="rId15"/>
    <p:sldId id="270" r:id="rId16"/>
    <p:sldId id="271" r:id="rId17"/>
    <p:sldId id="31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402" r:id="rId45"/>
    <p:sldId id="373" r:id="rId46"/>
    <p:sldId id="374" r:id="rId47"/>
    <p:sldId id="400" r:id="rId48"/>
    <p:sldId id="377" r:id="rId49"/>
    <p:sldId id="403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404" r:id="rId62"/>
    <p:sldId id="406" r:id="rId63"/>
    <p:sldId id="405" r:id="rId64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507FD6B5-7FCA-4347-BE5A-26325994A539}" type="slidenum">
              <a:rPr lang="en-US" altLang="en-US" smtClean="0">
                <a:latin typeface="Helvetica" charset="0"/>
              </a:rPr>
              <a:pPr/>
              <a:t>26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7E0C1C24-8894-4E5E-BADF-DA36E2E45A27}" type="slidenum">
              <a:rPr lang="en-US" altLang="en-US" smtClean="0">
                <a:latin typeface="Helvetica" charset="0"/>
              </a:rPr>
              <a:pPr/>
              <a:t>27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F755B3-6563-4962-9F4E-5E91A0A2F55E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F0D72DA-A91B-413E-8955-D1F7457FA291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D4A12B1-5310-4762-AE1D-8B2E6F75CAAC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AC66038-1B7F-4750-A004-DB77C48C9156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32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EB48E15-224C-4C31-89AF-9541E2E80DFF}" type="slidenum">
              <a:rPr lang="en-US" altLang="en-US" smtClean="0">
                <a:latin typeface="Helvetica" charset="0"/>
              </a:rPr>
              <a:pPr/>
              <a:t>33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34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35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611E1DD-E1A9-4DBF-B2AD-8E4DB79D5000}" type="slidenum">
              <a:rPr lang="en-US" altLang="en-US" smtClean="0">
                <a:latin typeface="Helvetica" charset="0"/>
              </a:rPr>
              <a:pPr/>
              <a:t>36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40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35FE958E-D7E8-4E5C-A2ED-FCB0015FA1A2}" type="slidenum">
              <a:rPr lang="en-US" altLang="en-US" smtClean="0">
                <a:latin typeface="Helvetica" charset="0"/>
              </a:rPr>
              <a:pPr/>
              <a:t>41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42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43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45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46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E85474E-D509-42C7-9231-7481B92F8882}" type="slidenum">
              <a:rPr lang="en-US" altLang="en-US" smtClean="0">
                <a:latin typeface="Helvetica" charset="0"/>
              </a:rPr>
              <a:pPr/>
              <a:t>48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066A9B-875D-4189-BDB5-811044F5F6A8}" type="slidenum">
              <a:rPr lang="en-US" altLang="en-US" smtClean="0">
                <a:latin typeface="Helvetica" charset="0"/>
              </a:rPr>
              <a:pPr/>
              <a:t>50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37D91C-893A-4B62-9A77-B63A8B2602A7}" type="slidenum">
              <a:rPr lang="en-US" altLang="en-US" smtClean="0">
                <a:latin typeface="Helvetica" charset="0"/>
              </a:rPr>
              <a:pPr/>
              <a:t>51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4C1A8B9-68C4-439E-AB45-5EA5B7045386}" type="slidenum">
              <a:rPr lang="en-US" altLang="en-US" smtClean="0">
                <a:latin typeface="Helvetica" charset="0"/>
              </a:rPr>
              <a:pPr/>
              <a:t>52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3804717-C601-455F-9209-9D1B786ADE91}" type="slidenum">
              <a:rPr lang="en-US" altLang="en-US" smtClean="0">
                <a:latin typeface="Helvetica" charset="0"/>
              </a:rPr>
              <a:pPr/>
              <a:t>53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B3C3551-F9E9-474C-A1AB-2655182E1DD9}" type="slidenum">
              <a:rPr lang="en-US" altLang="en-US" smtClean="0">
                <a:latin typeface="Helvetica" charset="0"/>
              </a:rPr>
              <a:pPr/>
              <a:t>55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7C8D278-419E-45E0-9465-1D47AD6E15F1}" type="slidenum">
              <a:rPr lang="en-US" altLang="en-US" smtClean="0">
                <a:latin typeface="Helvetica" charset="0"/>
              </a:rPr>
              <a:pPr/>
              <a:t>56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76F96F0-82DF-401E-BD04-75D830EF72C9}" type="slidenum">
              <a:rPr lang="en-US" altLang="en-US" smtClean="0">
                <a:latin typeface="Helvetica" charset="0"/>
              </a:rPr>
              <a:pPr/>
              <a:t>57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2AF6C162-EA16-450F-96EF-DAC9EA5469FA}" type="slidenum">
              <a:rPr lang="en-US" altLang="en-US" smtClean="0">
                <a:latin typeface="Helvetica" charset="0"/>
              </a:rPr>
              <a:pPr/>
              <a:t>58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B41674F-3E7E-4FC0-8DFA-405A42F723AC}" type="slidenum">
              <a:rPr lang="en-US" altLang="en-US" smtClean="0">
                <a:latin typeface="Helvetica" charset="0"/>
              </a:rPr>
              <a:pPr/>
              <a:t>59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6AA6746-4B4F-43DE-A24E-DC0814D341AA}" type="slidenum">
              <a:rPr lang="en-US" altLang="en-US" smtClean="0">
                <a:latin typeface="Helvetica" charset="0"/>
              </a:rPr>
              <a:pPr/>
              <a:t>60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/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3/31/2018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371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1417201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version of a library may be loaded into memory, and each program uses </a:t>
            </a:r>
            <a:r>
              <a:rPr lang="en-US" dirty="0" smtClean="0"/>
              <a:t>its version info </a:t>
            </a:r>
            <a:r>
              <a:rPr lang="en-US" dirty="0"/>
              <a:t>to decide which copy of the library to 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Versions with minor </a:t>
            </a:r>
            <a:r>
              <a:rPr lang="en-US" dirty="0"/>
              <a:t>changes retain the same version number, whereas versions with </a:t>
            </a:r>
            <a:r>
              <a:rPr lang="en-US" dirty="0" smtClean="0"/>
              <a:t>major changes </a:t>
            </a:r>
            <a:r>
              <a:rPr lang="en-US" dirty="0"/>
              <a:t>increment the number.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/>
              <a:t>that are compiled </a:t>
            </a:r>
            <a:r>
              <a:rPr lang="en-US" dirty="0" smtClean="0"/>
              <a:t>with  </a:t>
            </a:r>
            <a:r>
              <a:rPr lang="en-US" dirty="0"/>
              <a:t>new library version are affected by any incompatible changes 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programs linked before the new library </a:t>
            </a:r>
            <a:r>
              <a:rPr lang="en-US" dirty="0" smtClean="0"/>
              <a:t>will continue using </a:t>
            </a:r>
            <a:r>
              <a:rPr lang="en-US" dirty="0"/>
              <a:t>the older library.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system is also known as </a:t>
            </a:r>
            <a:r>
              <a:rPr lang="en-US" b="1" dirty="0"/>
              <a:t>shared libraries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" dirty="0" smtClean="0"/>
              <a:t>Shared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1568689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smtClean="0"/>
              <a:t>Base register contains value of smallest physical address</a:t>
            </a:r>
          </a:p>
          <a:p>
            <a:pPr lvl="1"/>
            <a:r>
              <a:rPr lang="en-US" altLang="en-US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mtClean="0"/>
              <a:t>MMU maps logical address </a:t>
            </a:r>
            <a:r>
              <a:rPr lang="en-US" altLang="en-US" i="1" smtClean="0"/>
              <a:t>dynamically</a:t>
            </a:r>
          </a:p>
          <a:p>
            <a:pPr lvl="1"/>
            <a:r>
              <a:rPr lang="en-US" altLang="en-US" smtClean="0"/>
              <a:t>Can then allow actions such as kernel code being </a:t>
            </a:r>
            <a:r>
              <a:rPr lang="en-US" altLang="en-US" b="1" smtClean="0">
                <a:solidFill>
                  <a:srgbClr val="0000FF"/>
                </a:solidFill>
              </a:rPr>
              <a:t>transient </a:t>
            </a:r>
            <a:r>
              <a:rPr lang="en-US" altLang="en-US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46" y="1486311"/>
            <a:ext cx="6835607" cy="32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smtClean="0"/>
              <a:t>Multiple-partition allocation</a:t>
            </a:r>
          </a:p>
          <a:p>
            <a:pPr lvl="1"/>
            <a:r>
              <a:rPr lang="en-US" altLang="en-US" sz="1800"/>
              <a:t>Degree of multiprogramming limited by number of partitions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Variable-partition </a:t>
            </a:r>
            <a:r>
              <a:rPr lang="en-US" altLang="en-US" sz="1800"/>
              <a:t>sizes for efficiency (sized to a given process’ needs)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Hole</a:t>
            </a:r>
            <a:r>
              <a:rPr lang="en-US" altLang="en-US" sz="1800"/>
              <a:t> – block of available memory; holes of various size are scattered throughout memory</a:t>
            </a:r>
          </a:p>
          <a:p>
            <a:pPr lvl="1"/>
            <a:r>
              <a:rPr lang="en-US" altLang="en-US" sz="1800"/>
              <a:t>When a process arrives, it is allocated memory from a hole large enough to accommodate it</a:t>
            </a:r>
          </a:p>
          <a:p>
            <a:pPr lvl="1"/>
            <a:r>
              <a:rPr lang="en-US" altLang="en-US" sz="1800"/>
              <a:t>Process exiting frees its partition, adjacent free partitions combined</a:t>
            </a:r>
          </a:p>
          <a:p>
            <a:pPr lvl="1"/>
            <a:r>
              <a:rPr lang="en-US" altLang="en-US" sz="1800"/>
              <a:t>Operating system maintains information about:</a:t>
            </a:r>
            <a:br>
              <a:rPr lang="en-US" altLang="en-US" sz="1800"/>
            </a:br>
            <a:r>
              <a:rPr lang="en-US" altLang="en-US" sz="180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40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First-fit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first</a:t>
            </a:r>
            <a:r>
              <a:rPr lang="en-US" altLang="en-US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Best-fit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smallest</a:t>
            </a:r>
            <a:r>
              <a:rPr lang="en-US" alt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Worst-fit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largest</a:t>
            </a:r>
            <a:r>
              <a:rPr lang="en-US" alt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Reduce external fragmentation by </a:t>
            </a:r>
            <a:r>
              <a:rPr lang="en-US" altLang="en-US" b="1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mtClean="0"/>
              <a:t>Shuffle memory contents to place all free memory together in one large block</a:t>
            </a:r>
          </a:p>
          <a:p>
            <a:pPr lvl="1"/>
            <a:r>
              <a:rPr lang="en-US" altLang="en-US" smtClean="0"/>
              <a:t>Compaction is possible </a:t>
            </a:r>
            <a:r>
              <a:rPr lang="en-US" altLang="en-US" i="1" smtClean="0"/>
              <a:t>only</a:t>
            </a:r>
            <a:r>
              <a:rPr lang="en-US" altLang="en-US" smtClean="0"/>
              <a:t> if relocation is dynamic, and is done at execution time</a:t>
            </a:r>
          </a:p>
          <a:p>
            <a:pPr lvl="1"/>
            <a:r>
              <a:rPr lang="en-US" altLang="en-US" smtClean="0"/>
              <a:t>I/O problem</a:t>
            </a:r>
          </a:p>
          <a:p>
            <a:pPr lvl="2"/>
            <a:r>
              <a:rPr lang="en-US" altLang="en-US" smtClean="0"/>
              <a:t>Latch job in memory while it is involved in I/O</a:t>
            </a:r>
          </a:p>
          <a:p>
            <a:pPr lvl="2"/>
            <a:r>
              <a:rPr lang="en-US" altLang="en-US" smtClean="0"/>
              <a:t>Do I/O only into OS buffers</a:t>
            </a:r>
          </a:p>
          <a:p>
            <a:r>
              <a:rPr lang="en-US" altLang="en-US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1" y="1276232"/>
            <a:ext cx="9007704" cy="54480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Memory-management scheme that supports user view of memory </a:t>
            </a:r>
            <a:endParaRPr lang="en-US" altLang="en-US" sz="900"/>
          </a:p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segment is a logical unit such as: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main program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procedure 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function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method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object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local variables, global variables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stack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symbol table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4251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User</a:t>
            </a:r>
            <a:r>
              <a:rPr lang="ja-JP" altLang="en-US" smtClean="0"/>
              <a:t>’</a:t>
            </a:r>
            <a:r>
              <a:rPr lang="en-US" altLang="ja-JP" smtClean="0"/>
              <a:t>s View of a Program</a:t>
            </a:r>
            <a:endParaRPr lang="en-US" altLang="en-US" sz="27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90" y="1360263"/>
            <a:ext cx="4321916" cy="53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150813"/>
            <a:ext cx="91217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604010" y="1291987"/>
            <a:ext cx="3386243" cy="43696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09" tIns="52155" rIns="104309" bIns="52155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27792" y="2048272"/>
            <a:ext cx="1158452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49568" y="3308747"/>
            <a:ext cx="1069340" cy="1008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742690" y="2720525"/>
            <a:ext cx="1069340" cy="42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53578" y="3812937"/>
            <a:ext cx="1069340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6594263" y="1291987"/>
            <a:ext cx="1336675" cy="4369647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39" y="1143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41" y="1450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41" y="243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41" y="289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461819" y="5807472"/>
            <a:ext cx="14032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5903546" y="5807472"/>
            <a:ext cx="2621572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563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82" y="183820"/>
            <a:ext cx="9249048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6" y="1206205"/>
            <a:ext cx="8474890" cy="557234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086295" algn="l"/>
                <a:tab pos="3258026" algn="ctr"/>
              </a:tabLst>
            </a:pPr>
            <a:r>
              <a:rPr lang="en-US" altLang="en-US" smtClean="0"/>
              <a:t>Logical address consists of a two tuple: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	&lt;segment-number, offset&gt;,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 table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maps two-dimensional physical addresses; each table entry has: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base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contains the starting physical address where the segments reside in memory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limit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specifies the length of the segment</a:t>
            </a:r>
          </a:p>
          <a:p>
            <a:pPr lvl="1"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segment table</a:t>
            </a:r>
            <a:r>
              <a:rPr lang="ja-JP" altLang="en-US" smtClean="0"/>
              <a:t>’</a:t>
            </a:r>
            <a:r>
              <a:rPr lang="en-US" altLang="ja-JP" smtClean="0"/>
              <a:t>s location in memory</a:t>
            </a:r>
          </a:p>
          <a:p>
            <a:pPr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number of segments used by a program;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                  segment number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is legal if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&lt; </a:t>
            </a:r>
            <a:r>
              <a:rPr lang="en-US" altLang="en-US" b="1" smtClean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890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896" y="236340"/>
            <a:ext cx="9156224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210" y="1281483"/>
            <a:ext cx="7923512" cy="49281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With each entry in segment table associate:</a:t>
            </a:r>
          </a:p>
          <a:p>
            <a:pPr lvl="2"/>
            <a:r>
              <a:rPr lang="en-US" altLang="en-US" smtClean="0"/>
              <a:t>validation bit = 0 </a:t>
            </a:r>
            <a:r>
              <a:rPr lang="en-US" altLang="en-US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read/write/execute privileges</a:t>
            </a:r>
          </a:p>
          <a:p>
            <a:r>
              <a:rPr lang="en-US" altLang="en-US" smtClean="0"/>
              <a:t>Protection bits associated with segments; code sharing occurs at segment level</a:t>
            </a:r>
          </a:p>
          <a:p>
            <a:r>
              <a:rPr lang="en-US" altLang="en-US" smtClean="0"/>
              <a:t>Since segments vary in length, memory allocation is a dynamic storage-allocation problem</a:t>
            </a:r>
          </a:p>
          <a:p>
            <a:r>
              <a:rPr lang="en-US" altLang="en-US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407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Hardware</a:t>
            </a:r>
            <a:endParaRPr lang="en-US" altLang="en-US" sz="27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63" y="1383021"/>
            <a:ext cx="6815187" cy="45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9511" y="168064"/>
            <a:ext cx="9169219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83942" y="1241218"/>
            <a:ext cx="8536155" cy="494386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number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p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used as an index into a </a:t>
            </a: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table </a:t>
            </a:r>
            <a:r>
              <a:rPr lang="en-US" altLang="en-US" dirty="0" smtClean="0">
                <a:ea typeface="MS PGothic" pitchFamily="34" charset="-128"/>
              </a:rPr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offset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d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924425"/>
            <a:ext cx="3771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23" y="1244719"/>
            <a:ext cx="7281166" cy="40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40" y="1327001"/>
            <a:ext cx="5775549" cy="50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838"/>
            <a:ext cx="9445625" cy="671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Example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698500" y="1038225"/>
            <a:ext cx="8458200" cy="7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9" tIns="52155" rIns="104309" bIns="52155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Helvetica" charset="0"/>
              </a:rPr>
              <a:t>Consider an example: n</a:t>
            </a:r>
            <a:r>
              <a:rPr lang="en-US" altLang="en-US" dirty="0" smtClean="0">
                <a:latin typeface="Helvetica" charset="0"/>
              </a:rPr>
              <a:t>=2 </a:t>
            </a:r>
            <a:r>
              <a:rPr lang="en-US" altLang="en-US" dirty="0">
                <a:latin typeface="Helvetica" charset="0"/>
              </a:rPr>
              <a:t>and </a:t>
            </a:r>
            <a:r>
              <a:rPr lang="en-US" altLang="en-US" i="1" dirty="0">
                <a:latin typeface="Helvetica" charset="0"/>
              </a:rPr>
              <a:t>m</a:t>
            </a:r>
            <a:r>
              <a:rPr lang="en-US" altLang="en-US" dirty="0">
                <a:latin typeface="Helvetica" charset="0"/>
              </a:rPr>
              <a:t>=4   </a:t>
            </a:r>
            <a:r>
              <a:rPr lang="en-US" altLang="en-US" dirty="0" smtClean="0">
                <a:latin typeface="Helvetica" charset="0"/>
              </a:rPr>
              <a:t>using 32-byte </a:t>
            </a:r>
            <a:r>
              <a:rPr lang="en-US" altLang="en-US" dirty="0">
                <a:latin typeface="Helvetica" charset="0"/>
              </a:rPr>
              <a:t>memory and 4-byte </a:t>
            </a:r>
            <a:r>
              <a:rPr lang="en-US" altLang="en-US" dirty="0" smtClean="0">
                <a:latin typeface="Helvetica" charset="0"/>
              </a:rPr>
              <a:t>pages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latin typeface="Helvetica" charset="0"/>
              </a:rPr>
              <a:t>Physical memory = 4 bytes each</a:t>
            </a:r>
            <a:endParaRPr lang="en-US" alt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1254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8" y="1372517"/>
            <a:ext cx="6904298" cy="46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7949503" cy="51679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Page table is kept in main memory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PTBR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page table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PTLR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size of the page table</a:t>
            </a:r>
          </a:p>
          <a:p>
            <a:r>
              <a:rPr lang="en-US" altLang="en-US" smtClean="0"/>
              <a:t>In this scheme every data/instruction access requires two memory accesses</a:t>
            </a:r>
          </a:p>
          <a:p>
            <a:pPr lvl="1"/>
            <a:r>
              <a:rPr lang="en-US" altLang="en-US" smtClean="0"/>
              <a:t>One for the page table and one for the data / instruction</a:t>
            </a:r>
          </a:p>
          <a:p>
            <a:r>
              <a:rPr lang="en-US" altLang="en-US" smtClean="0"/>
              <a:t>The two memory access problem can be solved by the use of a special fast-lookup hardware cache called </a:t>
            </a:r>
            <a:r>
              <a:rPr lang="en-US" altLang="en-US" b="1" smtClean="0">
                <a:solidFill>
                  <a:srgbClr val="3366FF"/>
                </a:solidFill>
              </a:rPr>
              <a:t>associative memory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TLBs</a:t>
            </a:r>
            <a:r>
              <a:rPr lang="en-US" altLang="en-US" smtClean="0"/>
              <a:t>)</a:t>
            </a:r>
            <a:endParaRPr lang="en-US" altLang="en-US" b="1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8098023" cy="516794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Some TLBs store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ASIDs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smtClean="0"/>
              <a:t>Otherwise need to flush at every context switch</a:t>
            </a:r>
          </a:p>
          <a:p>
            <a:r>
              <a:rPr lang="en-US" altLang="en-US" smtClean="0"/>
              <a:t>TLBs typically small (64 to 1,024 entries)</a:t>
            </a:r>
          </a:p>
          <a:p>
            <a:r>
              <a:rPr lang="en-US" altLang="en-US" smtClean="0"/>
              <a:t>On a TLB miss, value is loaded into the TLB for faster access next time</a:t>
            </a:r>
          </a:p>
          <a:p>
            <a:pPr lvl="1"/>
            <a:r>
              <a:rPr lang="en-US" altLang="en-US" smtClean="0"/>
              <a:t>Replacement policies must be considered</a:t>
            </a:r>
          </a:p>
          <a:p>
            <a:pPr lvl="1"/>
            <a:r>
              <a:rPr lang="en-US" altLang="en-US" smtClean="0"/>
              <a:t>Some entries can be</a:t>
            </a:r>
            <a:r>
              <a:rPr lang="en-US" altLang="en-US" b="1" smtClean="0">
                <a:solidFill>
                  <a:srgbClr val="3366FF"/>
                </a:solidFill>
              </a:rPr>
              <a:t> wired down </a:t>
            </a:r>
            <a:r>
              <a:rPr lang="en-US" altLang="en-US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56345" y="1335754"/>
            <a:ext cx="8597419" cy="494386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Associative memory – parallel search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Monotype Sorts" charset="2"/>
              <a:buNone/>
            </a:pPr>
            <a:endParaRPr lang="en-US" altLang="en-US" smtClean="0"/>
          </a:p>
          <a:p>
            <a:r>
              <a:rPr lang="en-US" altLang="en-US" smtClean="0"/>
              <a:t>Address translation (p, d)</a:t>
            </a:r>
          </a:p>
          <a:p>
            <a:pPr marL="715353" lvl="1"/>
            <a:r>
              <a:rPr lang="en-US" altLang="en-US" smtClean="0"/>
              <a:t>If p is in associative register, get frame # out</a:t>
            </a:r>
          </a:p>
          <a:p>
            <a:pPr marL="715353" lvl="1"/>
            <a:r>
              <a:rPr lang="en-US" altLang="en-US" smtClean="0"/>
              <a:t>Otherwise get frame # from page table in memory</a:t>
            </a:r>
          </a:p>
          <a:p>
            <a:pPr marL="715353" lvl="1"/>
            <a:endParaRPr lang="en-US" altLang="en-US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53" y="1867955"/>
            <a:ext cx="3441938" cy="17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6" y="1416284"/>
            <a:ext cx="6592407" cy="46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4" y="1186127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200 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200 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21072" y="1276231"/>
            <a:ext cx="8112875" cy="492810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47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2382648"/>
            <a:ext cx="5881370" cy="4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3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06" y="1258725"/>
            <a:ext cx="8326372" cy="49438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would have 1 million entries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Hierarchical Paging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Hashed </a:t>
            </a:r>
            <a:r>
              <a:rPr lang="en-US" altLang="en-US" dirty="0"/>
              <a:t>Page Tables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Inverted </a:t>
            </a:r>
            <a:r>
              <a:rPr lang="en-US" alt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73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40" y="1566453"/>
            <a:ext cx="72085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enien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10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95" dirty="0">
                <a:latin typeface="MS PGothic"/>
                <a:cs typeface="MS PGothic"/>
              </a:rPr>
              <a:t>䇾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beginnin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0" dirty="0">
                <a:latin typeface="MS PGothic"/>
                <a:cs typeface="MS PGothic"/>
              </a:rPr>
              <a:t>䇿</a:t>
            </a:r>
            <a:endParaRPr sz="2000" dirty="0">
              <a:latin typeface="MS PGothic"/>
              <a:cs typeface="MS PGothic"/>
            </a:endParaRP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Lin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7401</a:t>
            </a:r>
            <a:r>
              <a:rPr sz="2000" dirty="0">
                <a:latin typeface="Arial"/>
                <a:cs typeface="Arial"/>
              </a:rPr>
              <a:t>4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35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311245"/>
            <a:ext cx="6993409" cy="4943863"/>
          </a:xfrm>
        </p:spPr>
        <p:txBody>
          <a:bodyPr/>
          <a:lstStyle/>
          <a:p>
            <a:r>
              <a:rPr lang="en-US" altLang="en-US" smtClean="0"/>
              <a:t>Break up the logical address space into multiple page tables</a:t>
            </a:r>
          </a:p>
          <a:p>
            <a:r>
              <a:rPr lang="en-US" altLang="en-US" smtClean="0"/>
              <a:t>A simple technique is a two-level page table</a:t>
            </a:r>
          </a:p>
          <a:p>
            <a:r>
              <a:rPr lang="en-US" altLang="en-US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1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7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15" y="1398778"/>
            <a:ext cx="4967975" cy="49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9" y="168064"/>
            <a:ext cx="9078251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3" y="1197452"/>
            <a:ext cx="9130233" cy="5675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logical address (on 32-bit machine with 1K page size) is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number consisting of 22 bits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offset consisting of 10 bits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the page table is paged, the page number is further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12-bit page number 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10-bit page offset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a logical address is as follows:</a:t>
            </a:r>
            <a:br>
              <a:rPr lang="en-US" altLang="en-US" dirty="0" smtClean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where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is an index into the outer page table, and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4273362"/>
            <a:ext cx="3694421" cy="11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968" y="168064"/>
            <a:ext cx="883876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7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74" y="1388274"/>
            <a:ext cx="7472384" cy="29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27495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43098" y="1325250"/>
            <a:ext cx="9492250" cy="5610864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If page size is 4 KB (2</a:t>
            </a:r>
            <a:r>
              <a:rPr lang="en-US" altLang="en-US" baseline="30000" dirty="0" smtClean="0">
                <a:ea typeface="MS PGothic" pitchFamily="34" charset="-128"/>
              </a:rPr>
              <a:t>12</a:t>
            </a:r>
            <a:r>
              <a:rPr lang="en-US" altLang="en-US" dirty="0" smtClean="0">
                <a:ea typeface="MS PGothic" pitchFamily="34" charset="-128"/>
              </a:rPr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Then page table has 2</a:t>
            </a:r>
            <a:r>
              <a:rPr lang="en-US" altLang="en-US" baseline="30000" dirty="0" smtClean="0">
                <a:ea typeface="MS PGothic" pitchFamily="34" charset="-128"/>
              </a:rPr>
              <a:t>52</a:t>
            </a:r>
            <a:r>
              <a:rPr lang="en-US" altLang="en-US" dirty="0" smtClean="0">
                <a:ea typeface="MS PGothic" pitchFamily="34" charset="-128"/>
              </a:rPr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If two level scheme, inner page tables could be 2</a:t>
            </a:r>
            <a:r>
              <a:rPr lang="en-US" altLang="en-US" baseline="30000" dirty="0" smtClean="0">
                <a:ea typeface="MS PGothic" pitchFamily="34" charset="-128"/>
              </a:rPr>
              <a:t>10</a:t>
            </a:r>
            <a:r>
              <a:rPr lang="en-US" altLang="en-US" dirty="0" smtClean="0">
                <a:ea typeface="MS PGothic" pitchFamily="34" charset="-128"/>
              </a:rPr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Address would </a:t>
            </a:r>
            <a:r>
              <a:rPr lang="en-US" altLang="en-US" smtClean="0">
                <a:ea typeface="MS PGothic" pitchFamily="34" charset="-128"/>
              </a:rPr>
              <a:t>look like</a:t>
            </a: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Outer page table has 2</a:t>
            </a:r>
            <a:r>
              <a:rPr lang="en-US" altLang="en-US" baseline="30000" dirty="0" smtClean="0">
                <a:ea typeface="MS PGothic" pitchFamily="34" charset="-128"/>
              </a:rPr>
              <a:t>42</a:t>
            </a:r>
            <a:r>
              <a:rPr lang="en-US" altLang="en-US" dirty="0" smtClean="0">
                <a:ea typeface="MS PGothic" pitchFamily="34" charset="-128"/>
              </a:rPr>
              <a:t> entries or 2</a:t>
            </a:r>
            <a:r>
              <a:rPr lang="en-US" altLang="en-US" baseline="30000" dirty="0" smtClean="0">
                <a:ea typeface="MS PGothic" pitchFamily="34" charset="-128"/>
              </a:rPr>
              <a:t>44</a:t>
            </a:r>
            <a:r>
              <a:rPr lang="en-US" altLang="en-US" dirty="0" smtClean="0">
                <a:ea typeface="MS PGothic" pitchFamily="34" charset="-128"/>
              </a:rPr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One solution is to add a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But in the following example the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 is still 2</a:t>
            </a:r>
            <a:r>
              <a:rPr lang="en-US" altLang="en-US" baseline="30000" dirty="0" smtClean="0">
                <a:ea typeface="MS PGothic" pitchFamily="34" charset="-128"/>
              </a:rPr>
              <a:t>34</a:t>
            </a:r>
            <a:r>
              <a:rPr lang="en-US" altLang="en-US" dirty="0" smtClean="0">
                <a:ea typeface="MS PGothic" pitchFamily="34" charset="-128"/>
              </a:rPr>
              <a:t> bytes in size</a:t>
            </a:r>
          </a:p>
          <a:p>
            <a:pPr lvl="2">
              <a:defRPr/>
            </a:pPr>
            <a:r>
              <a:rPr lang="en-US" altLang="en-US" dirty="0" smtClean="0">
                <a:ea typeface="MS PGothic" pitchFamily="34" charset="-128"/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43" y="3308748"/>
            <a:ext cx="3796529" cy="1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89" y="236340"/>
            <a:ext cx="9146941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6" y="1426788"/>
            <a:ext cx="6130140" cy="12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3452301"/>
            <a:ext cx="6416040" cy="11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11" y="183820"/>
            <a:ext cx="9169219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258725"/>
            <a:ext cx="8918593" cy="52082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Common in address spaces &gt; 32 bits</a:t>
            </a:r>
          </a:p>
          <a:p>
            <a:r>
              <a:rPr lang="en-US" altLang="en-US" dirty="0" smtClean="0"/>
              <a:t>The virtual page number is hashed into a page table</a:t>
            </a:r>
          </a:p>
          <a:p>
            <a:pPr lvl="1"/>
            <a:r>
              <a:rPr lang="en-US" altLang="en-US" dirty="0" smtClean="0"/>
              <a:t>This page table contains a chain of elements hashing to the same location</a:t>
            </a:r>
          </a:p>
          <a:p>
            <a:r>
              <a:rPr lang="en-US" altLang="en-US" dirty="0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 smtClean="0"/>
              <a:t>Virtual page numbers are compared in this chain searching for a match</a:t>
            </a:r>
          </a:p>
          <a:p>
            <a:pPr lvl="1"/>
            <a:r>
              <a:rPr lang="en-US" altLang="en-US" dirty="0" smtClean="0"/>
              <a:t>If a match is found, the corresponding physical frame is extracted</a:t>
            </a:r>
          </a:p>
          <a:p>
            <a:r>
              <a:rPr lang="en-US" altLang="en-US" dirty="0" smtClean="0"/>
              <a:t>Variation for 64-bit addresses is </a:t>
            </a:r>
            <a:r>
              <a:rPr lang="en-US" altLang="en-US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dirty="0" smtClean="0"/>
              <a:t>Similar to hashed but each entry refers to several pages (such as 16) rather than 1</a:t>
            </a:r>
          </a:p>
          <a:p>
            <a:pPr lvl="1"/>
            <a:r>
              <a:rPr lang="en-US" altLang="en-US" dirty="0" smtClean="0"/>
              <a:t>Especially useful for </a:t>
            </a:r>
            <a:r>
              <a:rPr lang="en-US" altLang="en-US" b="1" dirty="0" smtClean="0">
                <a:solidFill>
                  <a:srgbClr val="3366FF"/>
                </a:solidFill>
              </a:rPr>
              <a:t>sparse</a:t>
            </a:r>
            <a:r>
              <a:rPr lang="en-US" altLang="en-US" dirty="0" smtClean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320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7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38" y="1405781"/>
            <a:ext cx="7737863" cy="421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168064"/>
            <a:ext cx="930474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044" y="1270980"/>
            <a:ext cx="8272533" cy="528524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Rather than each process having a page table and keeping track of all possible logical pages, track all physical pages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Decreases memory needed to store each page table, but increases time needed to search the table when a page reference occurs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hash table to limit the search to one — or at most a few — page-table entries</a:t>
            </a:r>
          </a:p>
          <a:p>
            <a:pPr lvl="1"/>
            <a:r>
              <a:rPr lang="en-US" altLang="en-US" dirty="0" smtClean="0"/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20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1150" y="201613"/>
            <a:ext cx="91122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7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25" y="1405781"/>
            <a:ext cx="7084378" cy="461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181" y="1756955"/>
            <a:ext cx="845312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218833"/>
            <a:ext cx="9304743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Oracle SPARC Solaris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923" y="1141430"/>
            <a:ext cx="8770073" cy="55828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Consider modern, 64-bit operating system example with tightly integrated HW</a:t>
            </a:r>
          </a:p>
          <a:p>
            <a:pPr lvl="1"/>
            <a:r>
              <a:rPr lang="en-US" altLang="en-US" smtClean="0"/>
              <a:t>Goals are efficiency, low overhead</a:t>
            </a:r>
          </a:p>
          <a:p>
            <a:r>
              <a:rPr lang="en-US" altLang="en-US" smtClean="0"/>
              <a:t>Based on hashing, but more complex</a:t>
            </a:r>
          </a:p>
          <a:p>
            <a:r>
              <a:rPr lang="en-US" altLang="en-US" smtClean="0"/>
              <a:t>Two hash tables</a:t>
            </a:r>
          </a:p>
          <a:p>
            <a:pPr lvl="1"/>
            <a:r>
              <a:rPr lang="en-US" altLang="en-US" smtClean="0"/>
              <a:t>One kernel and one for all user processes</a:t>
            </a:r>
          </a:p>
          <a:p>
            <a:pPr lvl="1"/>
            <a:r>
              <a:rPr lang="en-US" altLang="en-US" smtClean="0"/>
              <a:t>Each maps memory addresses from virtual to physical memory</a:t>
            </a:r>
          </a:p>
          <a:p>
            <a:pPr lvl="1"/>
            <a:r>
              <a:rPr lang="en-US" altLang="en-US" smtClean="0"/>
              <a:t>Each entry represents a contiguous area of mapped virtual memory,</a:t>
            </a:r>
          </a:p>
          <a:p>
            <a:pPr lvl="2"/>
            <a:r>
              <a:rPr lang="en-US" altLang="en-US" smtClean="0"/>
              <a:t>More efficient than having a separate hash-table entry for each page</a:t>
            </a:r>
          </a:p>
          <a:p>
            <a:pPr lvl="1"/>
            <a:r>
              <a:rPr lang="en-US" altLang="en-US" smtClean="0"/>
              <a:t>Each entry has  base address and  span (indicating the number of pages the entry represents)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435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5178" indent="0">
              <a:buNone/>
            </a:pPr>
            <a:r>
              <a:rPr lang="en-US" dirty="0"/>
              <a:t>The 32-bit ARM architecture supports the following page sizes:</a:t>
            </a:r>
          </a:p>
          <a:p>
            <a:pPr marL="125178" indent="0">
              <a:buNone/>
            </a:pPr>
            <a:r>
              <a:rPr lang="en-US" b="1" dirty="0"/>
              <a:t>1. </a:t>
            </a:r>
            <a:r>
              <a:rPr lang="en-US" dirty="0"/>
              <a:t>4-KB and 16-KB pages</a:t>
            </a:r>
          </a:p>
          <a:p>
            <a:pPr marL="125178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1-MB and 16-MB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ARM architecture also supports two levels of TLBs.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outer </a:t>
            </a:r>
            <a:r>
              <a:rPr lang="en-US" dirty="0" smtClean="0"/>
              <a:t>level are </a:t>
            </a:r>
            <a:r>
              <a:rPr lang="en-US" dirty="0"/>
              <a:t>two </a:t>
            </a:r>
            <a:r>
              <a:rPr lang="en-US" b="1" dirty="0"/>
              <a:t>micro TLBs</a:t>
            </a:r>
            <a:r>
              <a:rPr lang="en-US" dirty="0"/>
              <a:t>—a separate TLB for data and another for instructions</a:t>
            </a:r>
            <a:r>
              <a:rPr lang="en-US" dirty="0" smtClean="0"/>
              <a:t>. At </a:t>
            </a:r>
            <a:r>
              <a:rPr lang="en-US" dirty="0"/>
              <a:t>the inner level is a single </a:t>
            </a:r>
            <a:r>
              <a:rPr lang="en-US" b="1" dirty="0"/>
              <a:t>main TLB</a:t>
            </a:r>
            <a:r>
              <a:rPr lang="en-US" dirty="0"/>
              <a:t>.</a:t>
            </a:r>
          </a:p>
          <a:p>
            <a:r>
              <a:rPr lang="en-US" dirty="0"/>
              <a:t>Address translation begins at the micro TLB level. In the case of a miss, </a:t>
            </a:r>
            <a:r>
              <a:rPr lang="en-US" dirty="0" smtClean="0"/>
              <a:t>the main </a:t>
            </a:r>
            <a:r>
              <a:rPr lang="en-US" dirty="0"/>
              <a:t>TLB is then checked.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both TLBs </a:t>
            </a:r>
            <a:r>
              <a:rPr lang="en-US" dirty="0" smtClean="0"/>
              <a:t>yield misses</a:t>
            </a:r>
            <a:r>
              <a:rPr lang="en-US" dirty="0"/>
              <a:t>, a page </a:t>
            </a:r>
            <a:r>
              <a:rPr lang="en-US" dirty="0" smtClean="0"/>
              <a:t>table walk must </a:t>
            </a:r>
            <a:r>
              <a:rPr lang="en-US" dirty="0"/>
              <a:t>be</a:t>
            </a:r>
          </a:p>
          <a:p>
            <a:pPr marL="125178" indent="0">
              <a:buNone/>
            </a:pPr>
            <a:r>
              <a:rPr lang="en-US" dirty="0" smtClean="0"/>
              <a:t>   performed </a:t>
            </a:r>
            <a:r>
              <a:rPr lang="en-US" dirty="0"/>
              <a:t>in hardware.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ARM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1800225"/>
            <a:ext cx="6791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2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all numerical from book chapter #8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450848"/>
            <a:ext cx="5486399" cy="5889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1525821"/>
            <a:ext cx="8356600" cy="4998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Logi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boun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1358</TotalTime>
  <Words>3260</Words>
  <Application>Microsoft Office PowerPoint</Application>
  <PresentationFormat>Custom</PresentationFormat>
  <Paragraphs>454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Shared Libraries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  <vt:lpstr>Structure of the Page Table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Example: ARM Architecture</vt:lpstr>
      <vt:lpstr>ARM Architecture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Windows User</cp:lastModifiedBy>
  <cp:revision>180</cp:revision>
  <dcterms:created xsi:type="dcterms:W3CDTF">2017-09-10T11:48:05Z</dcterms:created>
  <dcterms:modified xsi:type="dcterms:W3CDTF">2018-03-31T15:44:06Z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