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9"/>
  </p:notesMasterIdLst>
  <p:sldIdLst>
    <p:sldId id="256" r:id="rId2"/>
    <p:sldId id="269" r:id="rId3"/>
    <p:sldId id="268" r:id="rId4"/>
    <p:sldId id="270" r:id="rId5"/>
    <p:sldId id="300" r:id="rId6"/>
    <p:sldId id="271" r:id="rId7"/>
    <p:sldId id="272" r:id="rId8"/>
    <p:sldId id="301" r:id="rId9"/>
    <p:sldId id="30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86" r:id="rId25"/>
    <p:sldId id="287" r:id="rId26"/>
    <p:sldId id="304" r:id="rId27"/>
    <p:sldId id="30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78" d="100"/>
          <a:sy n="78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8AFD05-8D9A-4105-A536-2639AFAF7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BB55D-901D-4690-AD22-218736FE0BC5}" type="slidenum">
              <a:rPr lang="en-US"/>
              <a:pPr/>
              <a:t>3</a:t>
            </a:fld>
            <a:endParaRPr lang="en-US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C6FDF3B3-C486-4A00-A04D-12C5ABB5A0B9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3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49F82-D81E-4384-A106-A460829AEB0B}" type="slidenum">
              <a:rPr lang="en-US"/>
              <a:pPr/>
              <a:t>23</a:t>
            </a:fld>
            <a:endParaRPr lang="en-US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FE5AB5AE-D9E1-4524-82D2-777EFCE71E97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23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8A810-C74B-4A81-813F-FA4F9FBFB79A}" type="slidenum">
              <a:rPr lang="en-US"/>
              <a:pPr/>
              <a:t>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72395-B946-4453-BBD5-8816063D6133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34498CD8-E9D3-42BC-ACCF-5FBEDDBE19E1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8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94C8D-A82D-4D1E-92A2-EB46BB802CCB}" type="slidenum">
              <a:rPr lang="en-US"/>
              <a:pPr/>
              <a:t>9</a:t>
            </a:fld>
            <a:endParaRPr lang="en-US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E0E3E946-ABB7-4472-85E9-55C9B6F14DC4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9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Timer is a mechanism for CPU protection– how long should it be set is the policy          Priority is given to certain programs is mechanism – which programs should be given priority is policy.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1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7958B-4983-432C-80E9-2830E731925D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7B1A87B2-9208-49F4-A9E0-63213F843B8E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20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6C486-4582-4E80-B936-011B792C68B8}" type="slidenum">
              <a:rPr lang="en-US"/>
              <a:pPr/>
              <a:t>21</a:t>
            </a:fld>
            <a:endParaRPr lang="en-US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algn="r" eaLnBrk="0" hangingPunct="0"/>
            <a:fld id="{52D67BA4-2717-48B5-9CEE-F36B9CBE0852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21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5E99FF0-E3F0-46BB-A0AD-808F19689F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93490-4255-4E52-A04B-8573A7FC5E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EAD78-7407-41B2-A23A-3290AD60E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2BC4-4021-4DA3-B16D-2956C6D99F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06AD16-429B-4E74-B9BB-13118F64D0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D8362-9C5D-4E90-8BF0-7357DB78BC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6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9455-52AE-4CFA-8043-43B03E530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399E4-3EEA-4550-A19D-BBBDDF732F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17993-F8AB-4863-89CD-5422D0E7A3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C6A77-167A-41FB-BF62-E214466BEC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0212DB-E14F-41B0-B56B-2F0812EEF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906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Operating System Structures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611607"/>
            <a:ext cx="4953000" cy="126519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Services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1600" y="6407944"/>
            <a:ext cx="2350681" cy="365125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96E487-672B-43CA-91E9-A2C06E49652D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623175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File Management System Calls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create file, delete file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Requires the name of the file and its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open, close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After creation, file should be opened for specific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read, write, reposition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Operations that can be performed on open file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file attributes, set file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Get attributes of a file and possibly set them if desired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Attributes are name, type, protection codes, 	accounting information,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Some systems provide more file management functions and system calls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E92DA-D42C-4963-A873-BE9F87A69405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Device Management System Calls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Resources controlled by the OS are treated as devices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Physical and virtual devices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request device, release device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If there are multiple users of various devices, processes require to request for devices before making use of it and release it after using 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read, write, reposition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Operations that can be performed on the devices that are allocated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device attributes, set device attributes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Logically attach or detach devices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56CAD-238D-46B5-BC35-87BE0A59C88E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Information Maintenance System Calls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8382000" cy="4419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System calls that are used only to transfer information between user and OS programs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time or date, set time or date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system data, set system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get process, file or device attributes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set process, file or device attributes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OS maintains information to respond to the calls that are relevant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CBA50-6650-449F-8886-F1CBCCE93F9E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Communication System Calls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09650"/>
            <a:ext cx="8229600" cy="53149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Interprocess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communication models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Message-passing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Processes exchange messages to transfer 	information directly or indirectly</a:t>
            </a:r>
            <a:r>
              <a:rPr lang="en-US" sz="2600" b="1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Shared-memory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exchange of information through 	common, shared memory areas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800" b="1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create, delete communication connection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connection is established before messages are exchanged between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send, receive messages</a:t>
            </a:r>
            <a:endParaRPr lang="en-US" sz="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transfer status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attach </a:t>
            </a: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or detach remote devices</a:t>
            </a: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059B51-51B6-4318-9425-115DE9F58EB9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Programs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073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Provide a convenient environment for program development and execution – system utilities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Varies from simple to complex ones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Manipulates files and directories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Status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Programs that format and print the output 	from the status information system calls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Registry may be supported that store 		and retrieve configuration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 modification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Several text editors may be available with 	various options like search or 	transformations</a:t>
            </a:r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53FB5-C8F8-4395-B0BE-800176B7E905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Programs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98550"/>
            <a:ext cx="8305800" cy="5226050"/>
          </a:xfrm>
          <a:noFill/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Programming language support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Compilers, assemblers, debuggers and 	interpreters for common programming 	languages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 loading and execution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Used for loading and execution of programs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Communications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Provide mechanism for creating virtual 	connections among processes, users and 	computer systems</a:t>
            </a:r>
          </a:p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System utilities or application programs perform other common functions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6497B1-44AD-4047-B665-3E6CE1957E8D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Operating-System Design and Implementation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Design Goal</a:t>
            </a:r>
            <a:r>
              <a:rPr lang="en-US" sz="2600" b="1" dirty="0"/>
              <a:t>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Define goals and specifications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Affected by the choice of hardware and the 	type of system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General purpose or specific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Next level requirements-user and system goals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goals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System should be convenient to use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 should be reliable, safe and fast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	H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ow to achieve these objectives?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goals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System should be easy to design, implement 	and maintain -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should be flexible, reliable, 				       error free and efficient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FFE24C-292C-4F5F-B745-D4DFA45C5F13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Mechanisms and Policies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important principle of OS design is to separate policy from mechanism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Mechanisms determine </a:t>
            </a:r>
            <a:r>
              <a:rPr lang="en-US" sz="2600" b="1" dirty="0">
                <a:latin typeface="Berlin Sans FB" pitchFamily="34" charset="0"/>
              </a:rPr>
              <a:t>how </a:t>
            </a:r>
            <a:r>
              <a:rPr lang="en-US" sz="2600" b="1" dirty="0">
                <a:latin typeface="Comic Sans MS" pitchFamily="66" charset="0"/>
              </a:rPr>
              <a:t>to do something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Policies determine </a:t>
            </a:r>
            <a:r>
              <a:rPr lang="en-US" sz="2600" b="1" dirty="0">
                <a:latin typeface="Berlin Sans FB" pitchFamily="34" charset="0"/>
              </a:rPr>
              <a:t>what</a:t>
            </a:r>
            <a:r>
              <a:rPr lang="en-US" sz="2600" b="1" dirty="0">
                <a:latin typeface="Comic Sans MS" pitchFamily="66" charset="0"/>
              </a:rPr>
              <a:t> will be done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is important for flexibility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Policies are likely to change over time and 	place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general mechanism insensitive to policy changes is desirable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Microkernel-based OS separate mechanisms from policies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Implements basic set of primitive building 	blocks that are totally policy free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EB466-BD23-42EA-8411-447CD4C245AA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Implementation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current generation OS is implemented in a high-level language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Easier to write, understand and debug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Portability is achieved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Suffers from reduced speed and increased storage requirements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Performance improvement measures can be 	used to offset the disadvantage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Bottleneck routines can be identified and replaced with assembly language equivalents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Bottleneck is identified through programs 	that measure system behavior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Traces can be run to achieve the objectives</a:t>
            </a:r>
          </a:p>
        </p:txBody>
      </p:sp>
      <p:sp>
        <p:nvSpPr>
          <p:cNvPr id="307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3E0D21-730E-4AA0-A495-10BB1B86D969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05400"/>
          </a:xfrm>
          <a:noFill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3400" b="1" dirty="0">
                <a:latin typeface="Arial" pitchFamily="34" charset="0"/>
                <a:cs typeface="Arial" pitchFamily="34" charset="0"/>
              </a:rPr>
              <a:t>Design the system by defining small components or modules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/>
              <a:t>		</a:t>
            </a:r>
            <a:r>
              <a:rPr lang="en-US" sz="3400" b="1" dirty="0">
                <a:latin typeface="Comic Sans MS" pitchFamily="66" charset="0"/>
              </a:rPr>
              <a:t>Each module is a well-defined portion of the 	system with carefully defined inputs, outputs 	and functions</a:t>
            </a:r>
          </a:p>
          <a:p>
            <a:pPr eaLnBrk="1" hangingPunct="1"/>
            <a:r>
              <a:rPr lang="en-US" sz="3400" b="1" dirty="0">
                <a:latin typeface="Arial" pitchFamily="34" charset="0"/>
                <a:cs typeface="Arial" pitchFamily="34" charset="0"/>
              </a:rPr>
              <a:t>Simple Structure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/>
              <a:t>		</a:t>
            </a:r>
            <a:r>
              <a:rPr lang="en-US" sz="3400" b="1" dirty="0">
                <a:latin typeface="Comic Sans MS" pitchFamily="66" charset="0"/>
              </a:rPr>
              <a:t>Many commercial systems do not have well-	defined structures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400" b="1" dirty="0">
                <a:latin typeface="Arial" pitchFamily="34" charset="0"/>
                <a:cs typeface="Arial" pitchFamily="34" charset="0"/>
              </a:rPr>
              <a:t>MS-DOS is an example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>
                <a:latin typeface="Comic Sans MS" pitchFamily="66" charset="0"/>
              </a:rPr>
              <a:t>		Interfaces and levels of functionality are 	not 	well separated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>
                <a:latin typeface="Comic Sans MS" pitchFamily="66" charset="0"/>
              </a:rPr>
              <a:t>			</a:t>
            </a:r>
            <a:r>
              <a:rPr lang="en-US" sz="3400" b="1" dirty="0">
                <a:latin typeface="Arial" pitchFamily="34" charset="0"/>
                <a:cs typeface="Arial" pitchFamily="34" charset="0"/>
              </a:rPr>
              <a:t>System is prone to crashes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3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400" b="1" dirty="0">
                <a:latin typeface="Arial" pitchFamily="34" charset="0"/>
                <a:cs typeface="Arial" pitchFamily="34" charset="0"/>
              </a:rPr>
              <a:t>Original UNIX OS also had limited structuring</a:t>
            </a:r>
            <a:r>
              <a:rPr lang="en-US" sz="3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FACFB-3D4C-419C-A94B-A037B5DCD305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System Calls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Many system calls need parameters to be passed to the 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Pass parameters in registers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Registers are fewer in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Place the parameters in a block or table in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Place the address of the block in register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Push the parameters onto the stack by the calling prog</a:t>
            </a:r>
            <a:r>
              <a:rPr lang="en-US" sz="2600" b="1" dirty="0"/>
              <a:t>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Popped off by the OS routine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9FCA93-1843-47D7-8B9D-A8F6909B5871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12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327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1F42E-1863-4186-B301-416026CF0104}" type="slidenum">
              <a:rPr lang="en-US"/>
              <a:pPr/>
              <a:t>20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MS-DOS Layered Structure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/>
          <a:srcRect l="12146" t="1884" r="12619" b="1917"/>
          <a:stretch>
            <a:fillRect/>
          </a:stretch>
        </p:blipFill>
        <p:spPr bwMode="auto">
          <a:xfrm>
            <a:off x="2057400" y="1021080"/>
            <a:ext cx="6007908" cy="576072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2775" name="Line 5"/>
          <p:cNvSpPr>
            <a:spLocks noChangeShapeType="1"/>
          </p:cNvSpPr>
          <p:nvPr/>
        </p:nvSpPr>
        <p:spPr bwMode="auto">
          <a:xfrm flipV="1">
            <a:off x="3389313" y="6735580"/>
            <a:ext cx="438308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2057400" y="1355360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CBC37-3452-45A3-A81F-80A39A1B7CCB}" type="slidenum">
              <a:rPr lang="en-US"/>
              <a:pPr/>
              <a:t>21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72866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Traditional UNIX System Structure</a:t>
            </a: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95400"/>
            <a:ext cx="902920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Layered Approach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Proper hardware support allows OS to be partitioned into smaller modules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top-down approach can be taken to 	design the modular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Modular system can be designed using a number of approaches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</a:t>
            </a:r>
            <a:r>
              <a:rPr lang="en-US" sz="2600" b="1" dirty="0">
                <a:latin typeface="Comic Sans MS" pitchFamily="66" charset="0"/>
              </a:rPr>
              <a:t>OS is broken into a number of layers or levels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Bottom layer is the hardware and the		highest layer is the user interface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An OS layer is an implementation of an abstract object made up of data and the operations that can manipulate data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Layer M consists of data structures and a set of routines that the higher-level layers can invoke</a:t>
            </a: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C94518-E10D-4F41-843D-C898B0B1B196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13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8047A-0EDA-4965-A69B-5EFA176C5E8B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Layered Operating System</a:t>
            </a: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066800"/>
            <a:ext cx="5701012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Layered Approach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1534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Advantages of 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Simplicity of construction and debugging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Simplifies system verification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Problems with 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How to appropriately define the layers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layers may not be completely self-	contained violating the basic principle of 	layered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Less efficient in terms of 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Recent developments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Fewer layers with more functionality have 	been designed to overcome the above 	problems</a:t>
            </a:r>
            <a:endParaRPr lang="en-US" sz="2600" b="1" dirty="0"/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8B9EFF-3DC0-41E7-8C23-1244BD737294}" type="slidenum">
              <a:rPr lang="en-US" b="1">
                <a:latin typeface="Arial Black" pitchFamily="34" charset="0"/>
              </a:rPr>
              <a:pPr/>
              <a:t>24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Microkernels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method structures the kernel by removing all nonessential components and implements them as system and user-level programs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Results in smaller kernel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Microkernel provides minimal process and memory management and some communication facility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Communication is through message passing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Benefits of microkernel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Ease of extending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Easier to port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 provides more security and reliability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Examples are Tru64 UNIX and QNX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This approach suffers from performance losses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42148-FA4A-42B7-AF76-F63318B29E79}" type="slidenum">
              <a:rPr lang="en-US" b="1">
                <a:latin typeface="Arial Black" pitchFamily="34" charset="0"/>
              </a:rPr>
              <a:pPr/>
              <a:t>25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Architecture of a Typical Microkernel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52400" y="838200"/>
            <a:ext cx="890486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42148-FA4A-42B7-AF76-F63318B29E79}" type="slidenum">
              <a:rPr lang="en-US" b="1">
                <a:latin typeface="Arial Black" pitchFamily="34" charset="0"/>
              </a:rPr>
              <a:pPr/>
              <a:t>26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Modules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6164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Current methodology is to use loadable kernel modules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Kernel has a set of core components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Links dynamically with additional services 	during boot time or during run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Implementations of UNIX using this methodology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Solaris, Mac OS X,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Solaris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core kernel with seven types of loadable 	modules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Reading assignment </a:t>
            </a: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BB68B-E7D4-4C9F-B51E-B810293C35A2}" type="slidenum">
              <a:rPr lang="en-US" b="1">
                <a:latin typeface="Arial Black" pitchFamily="34" charset="0"/>
              </a:rPr>
              <a:pPr/>
              <a:t>27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43400" y="6492875"/>
            <a:ext cx="2350681" cy="365125"/>
          </a:xfrm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D6409-01D4-4C85-B4A8-C6FBD4C6DB00}" type="slidenum">
              <a:rPr lang="en-US"/>
              <a:pPr/>
              <a:t>3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Parameter Passing as a Table</a:t>
            </a:r>
          </a:p>
        </p:txBody>
      </p:sp>
      <p:pic>
        <p:nvPicPr>
          <p:cNvPr id="15366" name="Picture 3"/>
          <p:cNvPicPr>
            <a:picLocks noChangeArrowheads="1"/>
          </p:cNvPicPr>
          <p:nvPr/>
        </p:nvPicPr>
        <p:blipFill>
          <a:blip r:embed="rId3"/>
          <a:srcRect l="1125" t="16753" r="1219" b="15501"/>
          <a:stretch>
            <a:fillRect/>
          </a:stretch>
        </p:blipFill>
        <p:spPr bwMode="auto">
          <a:xfrm>
            <a:off x="76200" y="1676400"/>
            <a:ext cx="9052560" cy="512064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76200" y="2667000"/>
            <a:ext cx="0" cy="280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276600" y="1645508"/>
            <a:ext cx="124968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Types of System Calls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156575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Systems calls are grouped into six categories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File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Device management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Information maintenance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Communications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Protection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end, abort			    load, execute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wait event, signal event	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allocate and free memory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create process, terminate process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get process attributes, set process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wait for time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0E060-2B00-4DBC-985E-237738A6E511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3CCD5D-4D66-417B-AFB6-77761A9B7FA0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8229600" cy="576263"/>
          </a:xfrm>
        </p:spPr>
        <p:txBody>
          <a:bodyPr anchor="b"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Examples of Windows and Unix System Calls</a:t>
            </a:r>
          </a:p>
        </p:txBody>
      </p:sp>
      <p:pic>
        <p:nvPicPr>
          <p:cNvPr id="17414" name="Picture 3" descr="OS8-p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873013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Calls for Process Contro</a:t>
            </a:r>
            <a:r>
              <a:rPr lang="en-US" sz="3200" b="1" dirty="0"/>
              <a:t>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end, abort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running process may need to end normally (end) or abnormally (abort)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Abnormal termination provides the error 	code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</a:rPr>
              <a:t>load, execute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process may want to load another process for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Where does control return as the new process terminates?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Depends on whether the existing process is 	lost, saved or allowed to continue execution 	concurrently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return is to the existing process, memory image of the process should be saved</a:t>
            </a:r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EFA26-A377-4840-84E6-B1EA83DCB6BA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Calls for Process Control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create process, terminate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New processes may be created by an existing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set process attributes, get process attributes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This provides the ability to control and set the attributes of a new process or to determine the attributes of an existing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wait for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Wait for a certain amount of time for a process to terminate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wait event, signal event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Wait for a specific event or the process itself signals completion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Other system calls are available for debugging, getting memory dump, profiling, etc.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E5E0E4-B438-4469-B57F-D9060D0D336C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7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04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E0708-7135-4286-8D19-6CDB1FC1583B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MS-DOS execution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143000"/>
            <a:ext cx="78486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1066800" y="6149370"/>
            <a:ext cx="7162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r>
              <a:rPr kumimoji="1" lang="en-US" b="1" dirty="0">
                <a:latin typeface="Helvetica" pitchFamily="34" charset="0"/>
                <a:ea typeface="ＭＳ Ｐゴシック" charset="-128"/>
              </a:rPr>
              <a:t>      (a) At system startup                              (b) running a program   </a:t>
            </a:r>
          </a:p>
          <a:p>
            <a:pPr eaLnBrk="0" hangingPunct="0"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kumimoji="1" lang="en-US" b="1" dirty="0">
              <a:latin typeface="Helvetica" pitchFamily="34" charset="0"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2283" y="762000"/>
            <a:ext cx="71697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7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150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5B247-81DA-47D1-8BF3-A263D55C323B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8229600" cy="576263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FreeBSD Running Multiple Programs</a:t>
            </a: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/>
          <a:srcRect l="31691" t="500" r="31691" b="500"/>
          <a:stretch>
            <a:fillRect/>
          </a:stretch>
        </p:blipFill>
        <p:spPr bwMode="auto">
          <a:xfrm>
            <a:off x="3276600" y="1188720"/>
            <a:ext cx="2568886" cy="521208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4483</TotalTime>
  <Words>548</Words>
  <Application>Microsoft Office PowerPoint</Application>
  <PresentationFormat>On-screen Show (4:3)</PresentationFormat>
  <Paragraphs>318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Helvetica</vt:lpstr>
      <vt:lpstr>Monotype Sorts</vt:lpstr>
      <vt:lpstr>Times</vt:lpstr>
      <vt:lpstr>Times New Roman</vt:lpstr>
      <vt:lpstr>Verdana</vt:lpstr>
      <vt:lpstr>Wingdings</vt:lpstr>
      <vt:lpstr>Wingdings 2</vt:lpstr>
      <vt:lpstr>Theme1</vt:lpstr>
      <vt:lpstr>Operating System Structures </vt:lpstr>
      <vt:lpstr>System Calls</vt:lpstr>
      <vt:lpstr>Parameter Passing as a Table</vt:lpstr>
      <vt:lpstr>Types of System Calls</vt:lpstr>
      <vt:lpstr>Examples of Windows and Unix System Calls</vt:lpstr>
      <vt:lpstr>System Calls for Process Control</vt:lpstr>
      <vt:lpstr>System Calls for Process Control</vt:lpstr>
      <vt:lpstr>MS-DOS execution</vt:lpstr>
      <vt:lpstr>FreeBSD Running Multiple Programs</vt:lpstr>
      <vt:lpstr>File Management System Calls</vt:lpstr>
      <vt:lpstr>Device Management System Calls</vt:lpstr>
      <vt:lpstr>Information Maintenance System Calls</vt:lpstr>
      <vt:lpstr>Communication System Calls</vt:lpstr>
      <vt:lpstr>System Programs</vt:lpstr>
      <vt:lpstr>System Programs</vt:lpstr>
      <vt:lpstr>Operating-System Design and Implementation</vt:lpstr>
      <vt:lpstr>Mechanisms and Policies</vt:lpstr>
      <vt:lpstr>Implementation </vt:lpstr>
      <vt:lpstr>Operating System Structure</vt:lpstr>
      <vt:lpstr>MS-DOS Layered Structure</vt:lpstr>
      <vt:lpstr>Traditional UNIX System Structure</vt:lpstr>
      <vt:lpstr>Layered Approach</vt:lpstr>
      <vt:lpstr> Layered Operating System</vt:lpstr>
      <vt:lpstr>Layered Approach</vt:lpstr>
      <vt:lpstr>Microkernels</vt:lpstr>
      <vt:lpstr>Architecture of a Typical Microkernel</vt:lpstr>
      <vt:lpstr>Modules </vt:lpstr>
    </vt:vector>
  </TitlesOfParts>
  <Company>FAST-NU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Fast</cp:lastModifiedBy>
  <cp:revision>207</cp:revision>
  <dcterms:created xsi:type="dcterms:W3CDTF">2008-12-31T02:25:45Z</dcterms:created>
  <dcterms:modified xsi:type="dcterms:W3CDTF">2018-02-09T08:55:19Z</dcterms:modified>
</cp:coreProperties>
</file>