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40"/>
  </p:notesMasterIdLst>
  <p:sldIdLst>
    <p:sldId id="292" r:id="rId2"/>
    <p:sldId id="293" r:id="rId3"/>
    <p:sldId id="294" r:id="rId4"/>
    <p:sldId id="256" r:id="rId5"/>
    <p:sldId id="257" r:id="rId6"/>
    <p:sldId id="258" r:id="rId7"/>
    <p:sldId id="259" r:id="rId8"/>
    <p:sldId id="264" r:id="rId9"/>
    <p:sldId id="260" r:id="rId10"/>
    <p:sldId id="265" r:id="rId11"/>
    <p:sldId id="261" r:id="rId12"/>
    <p:sldId id="266" r:id="rId13"/>
    <p:sldId id="267" r:id="rId14"/>
    <p:sldId id="270" r:id="rId15"/>
    <p:sldId id="271" r:id="rId16"/>
    <p:sldId id="268" r:id="rId17"/>
    <p:sldId id="262" r:id="rId18"/>
    <p:sldId id="269" r:id="rId19"/>
    <p:sldId id="263" r:id="rId20"/>
    <p:sldId id="272" r:id="rId21"/>
    <p:sldId id="276" r:id="rId22"/>
    <p:sldId id="273" r:id="rId23"/>
    <p:sldId id="274" r:id="rId24"/>
    <p:sldId id="277" r:id="rId25"/>
    <p:sldId id="275" r:id="rId26"/>
    <p:sldId id="279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1723" y="23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Linking modules dynamically; approach similar to micro kernel but it is  more efficient because modules need not invoke message passing in order to communicate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5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DF2F1-D688-429D-8977-A6ACE7EB9145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D2330-32B1-4B56-B570-90819C87F124}" type="slidenum">
              <a:rPr lang="en-US"/>
              <a:pPr/>
              <a:t>24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94879-B1E7-4BF1-BA1F-CA278038C42D}" type="slidenum">
              <a:rPr lang="en-US"/>
              <a:pPr/>
              <a:t>26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9320B-FB75-4736-AB0A-08761A9EE834}" type="slidenum">
              <a:rPr lang="en-US"/>
              <a:pPr/>
              <a:t>27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532C-2289-44DC-891C-CEE744EE39B9}" type="slidenum">
              <a:rPr lang="en-US"/>
              <a:pPr/>
              <a:t>31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285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9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1A1C7-B217-4065-9993-E4B3ED7A6EF0}" type="slidenum">
              <a:rPr lang="en-US"/>
              <a:pPr/>
              <a:t>36</a:t>
            </a:fld>
            <a:endParaRPr lang="en-US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95EA38EA-5490-4893-BA27-F6041A3833E5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36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3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AEBE5-B0F9-4814-A352-DFA6062CC7C9}" type="slidenum">
              <a:rPr lang="en-US"/>
              <a:pPr/>
              <a:t>37</a:t>
            </a:fld>
            <a:endParaRPr lang="en-US"/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2347DF0F-EDDB-45D7-8BC8-C406BFCCC1C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37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AFD05-8D9A-4105-A536-2639AFAF7C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9FFB5-1A12-49B2-B332-D3F9D4423F44}" type="slidenum">
              <a:rPr lang="en-US"/>
              <a:pPr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989F6-F51A-46E2-8CF8-1498C686F1A7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10BE2-E107-4F4D-9BCE-C0E962E9831E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75CB3-AF9D-485F-8DFD-9D3BB4677B54}" type="slidenum">
              <a:rPr lang="en-US"/>
              <a:pPr/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DD208-290C-4155-87D9-C67DF71AE6D2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1384A-23FD-4C3D-BA46-155F82342291}" type="slidenum">
              <a:rPr lang="en-US"/>
              <a:pPr/>
              <a:t>18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Modules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616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methodology is to use loadable kernel modules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Kernel has a set of core components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Links dynamically with additional services 	during boot time or during run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Implementations of UNIX using this methodology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Solaris, Mac OS X,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Solaris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core kernel with seven types of loadable 	modules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 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B68B-E7D4-4C9F-B51E-B810293C35A2}" type="slidenum">
              <a:rPr lang="en-US" b="1">
                <a:latin typeface="Arial Black" pitchFamily="34" charset="0"/>
              </a:rPr>
              <a:pPr/>
              <a:t>1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8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52BF4-3526-4FE3-A7F0-E48254994224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Diagram of Process State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Control Block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638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in the system is represented by a task control or a process control block (PCB) 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PCB serves as the repository for information that may vary from process to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Includes the following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Process state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counter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registers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Number and type depends on the 		       	processor architecture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scheduling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Contains scheduling parameters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Memory management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Accounting information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I/O state information</a:t>
            </a: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1AA29-A41E-4BD5-B392-3F76F0D1E08D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A1A18-1CFB-487D-B979-50237FDF9877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Control Block (PCB)</a:t>
            </a:r>
          </a:p>
        </p:txBody>
      </p:sp>
      <p:pic>
        <p:nvPicPr>
          <p:cNvPr id="11270" name="Picture 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082040"/>
            <a:ext cx="374904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E3BDA-2E30-446F-8EDD-891F8BF140C1}" type="slidenum">
              <a:rPr lang="en-US"/>
              <a:pPr/>
              <a:t>13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57626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CPU Switch From Process to Process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914400"/>
            <a:ext cx="795528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2296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process model implies that a process performs a single thread of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single thread of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Allows the process to execute only one task at a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Current generation OS allow a process to perform multiple threads of execution at a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Perform more than one task at a time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7054E-70E2-428B-AA50-2628C2747A62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Scheduling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562599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scheduler performs both time sharing and multiprogramming among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Selects an available process for execution 	on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Job queue consists of all processes in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Ready queue consists of all processes that are residing in main memory waiting to execute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Generally stored as a linked 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header and pointer field of each PCB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System includes other queues too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Device queue contains a list of processes waiting for a particular device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C9C4B-A16F-48C2-8279-E5BD98BD72D0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6C854-9E84-4F8E-A2A3-FF3A5DF80C50}" type="slidenum">
              <a:rPr lang="en-US"/>
              <a:pPr/>
              <a:t>16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8305800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Ready Queue And Various I/O Device Queues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838200"/>
            <a:ext cx="813816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Scheduling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39273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queuing diagram represents process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new process is placed in a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waits until it is selected for execution or is 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dispatched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One of several events may occur while the process is in execution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 issues an I/O request and is placed in an I/O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creates a child process and waits for the child’s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Process eventually goes back to ready queue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is interrupted and put in ready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Process continues with this cycle until it terminates and releases all its resources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61B3E-D150-4223-9C08-107D077410FD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58E58-9177-4BEB-9F09-1BCC400EC07C}" type="slidenum">
              <a:rPr lang="en-US"/>
              <a:pPr/>
              <a:t>18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14338"/>
            <a:ext cx="8229600" cy="65246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Representation of Process Scheduling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93520"/>
            <a:ext cx="8913417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Schedulers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Schedulers select a process from any of the given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Long-term scheduler or job scheduler selects processes from job pool and loads them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Short-term scheduler or CPU scheduler selects from the processes that are ready for execution in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Frequency of execution of short-term scheduler is much higher than a long-term scheduler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should be fast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Long-term scheduler controls the degree of multiprogramming (DOM)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If DOM is stable, average rate of process 	creation is equal to the average rate of 	departure of process after termination</a:t>
            </a:r>
            <a:endParaRPr lang="en-US" sz="2000" dirty="0"/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77AF0-71F3-4665-B1B8-B14B1B4F0D76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Solaris Loadable Modules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BB68B-E7D4-4C9F-B51E-B810293C35A2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905256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623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Schedulers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I/O-bound processes spend more time performing I/O than doing computations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CPU-bound processes spend more time in computation than in I/O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Long-term scheduler should make a careful selection of process mix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Some time-sharing systems do not have long-term scheduler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Stability of these systems depend on a 	physical limitation or the self-adjusting 	nature of humans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There may be a medium-term scheduler in some time-sharing systems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can be beneficial to remove a process from 	memory to reduce the DOM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21114F-ECC9-4D06-A7CF-3302527CC877}" type="slidenum">
              <a:rPr lang="en-US" b="1">
                <a:latin typeface="Arial Black" pitchFamily="34" charset="0"/>
              </a:rPr>
              <a:pPr/>
              <a:t>20</a:t>
            </a:fld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04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2BD39-06AC-4747-8AFA-6BEABCF38B1F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6524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Addition of Medium Term Scheduling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9144000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Context Switch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When the CPU is interrupted, it saves the state of the current process and restores the state later to resume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Save and restore operation takes place in 	kernel mode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Switching the CPU to another process requires state saving and restoring state of another process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Context switch time is overhead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It is dependant on hardware support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Some processors provide multiple sets of 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Context switch involves only the change of a 	pointer</a:t>
            </a: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11FC3-748C-4C8A-9040-8BBB283B6588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Operations on Processes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systems provide a mechanism for process creation and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process may create new processes through a create-process system call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Parent and child processes form a tree of 	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 identifier (</a:t>
            </a:r>
            <a:r>
              <a:rPr lang="en-US" sz="2600" b="1" dirty="0" err="1">
                <a:latin typeface="Comic Sans MS" pitchFamily="66" charset="0"/>
              </a:rPr>
              <a:t>pid</a:t>
            </a:r>
            <a:r>
              <a:rPr lang="en-US" sz="2600" b="1" dirty="0">
                <a:latin typeface="Comic Sans MS" pitchFamily="66" charset="0"/>
              </a:rPr>
              <a:t>) uniquely identify processes in a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creates a child process, it may get its resources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Directly from the OS or it may be allocated 	a subset of resources of the parent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Initialization data is also passed on to the child process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6AF42-B41A-45D9-BD70-91E6DBC2B0B0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355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84A89F-8C45-4C2C-A90F-B85B2E35D747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839200" cy="72866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tree of processes on a typical Linux system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0"/>
            <a:ext cx="893826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Operations on Processes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possibilities exist in terms of execution when a process creates another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parent continues to execute concurrently with the child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parent waits until some or all of its children have terminated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 terms of address space of the new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child process is an exact duplicate of the parent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child process has a new program loaded into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Illustrate the differences between the above through UNIX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Process creation in Windows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1142C-BC64-4A3C-B47F-462454362D3B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9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BED4F-E169-4E26-9D61-EE8AE99C6748}" type="slidenum">
              <a:rPr lang="en-US"/>
              <a:pPr/>
              <a:t>26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576263"/>
          </a:xfrm>
        </p:spPr>
        <p:txBody>
          <a:bodyPr anchor="b"/>
          <a:lstStyle/>
          <a:p>
            <a:pPr eaLnBrk="1" hangingPunct="1"/>
            <a:r>
              <a:rPr lang="en-US" sz="2400" b="1" dirty="0"/>
              <a:t>		       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C Program Forking Separate Process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1113" y="640080"/>
            <a:ext cx="713232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6D744-A477-4112-B382-FE4B0DB7410A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Process Creation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384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process terminates when it finishes 	executing its final statement – exit()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resources of the process are deallocated and it may return a status value to its parent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Termination can also be caused by another process through a system call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Only the parent process can terminate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Reasons for termination can be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child process has exceeded the usage of some of its resources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task assigned to child is no longer required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parent is exiting and the OS does not allow the child to continue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Cascading termination may take place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7977C-2266-4517-AA0F-64F350941DB5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Operations on Processes</a:t>
            </a:r>
          </a:p>
        </p:txBody>
      </p:sp>
    </p:spTree>
    <p:extLst>
      <p:ext uri="{BB962C8B-B14F-4D97-AF65-F5344CB8AC3E}">
        <p14:creationId xmlns:p14="http://schemas.microsoft.com/office/powerpoint/2010/main" val="84484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executing concurrently in a system are either independent or cooperating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Independent processes cannot affect or be affected by other executing processes in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Cooperating processes can affect and be 	affected by other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w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Why cooperating processes?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sharing can be done by allowing concurrent access to same set of information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Computation speedup can be achieved by breaking a task into subtasks that execute in parallel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Modularity is achieved by constructing the system in a modular fashion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B171EB-C949-475D-A3E0-FD74C267D2EC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Interprocess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5826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Hybrid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of the operating systems are a hybrid of the previously mentioned structures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They address the issues of performance, security and usability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Linux, Solaris are monolithic but also have modular behavior</a:t>
            </a:r>
          </a:p>
          <a:p>
            <a:pPr>
              <a:buFont typeface="Wingdings" pitchFamily="2" charset="2"/>
              <a:buChar char="§"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Reading assignment 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(contents of book)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Mac OS X			iOS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Android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42148-FA4A-42B7-AF76-F63318B29E79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66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Convenience is provided for users by allowing several tasks to be executed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Cooperating processes require an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interprocess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communication (IPC) mechanism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Two models exist for IPC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Shared memory model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region of memory is created that is 	shared by cooperating processes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Allows maximum speed and convenience 		of communication</a:t>
            </a:r>
          </a:p>
          <a:p>
            <a:pPr marL="0"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Message passing model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Messages are exchanged between 	cooperating processes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Useful for exchange of smaller amount 		of data and is 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asier to implement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11703-5DE8-4BF7-A91D-256E3C03632F}" type="slidenum">
              <a:rPr lang="en-US" b="1">
                <a:latin typeface="Arial Black" pitchFamily="34" charset="0"/>
              </a:rPr>
              <a:pPr/>
              <a:t>30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Interprocess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52894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CC083-9FA8-436B-9391-62FCFBA56B03}" type="slidenum">
              <a:rPr lang="en-US"/>
              <a:pPr/>
              <a:t>31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Communications Models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371600" y="10668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Message Passing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181600" y="1050925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Shared Memory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81150"/>
            <a:ext cx="9000242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31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906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CPU Scheduling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733800"/>
            <a:ext cx="6019800" cy="1752600"/>
          </a:xfrm>
        </p:spPr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 for CPU Scheduling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Evaluation of Various 	Scheduling Algorithms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9B6D6-E838-40B9-9645-B5C4BC12FDB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32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022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953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CPU scheduling algorithms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FCFS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SJF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Priority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Round-Robin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Preemptive and non-preemptive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Multilevel queue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Multilevel feedback-queue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Thread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Multiple-processor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Real-time CPU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Performance of scheduling algorithms	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09BBF-ACE3-4DE0-BCA2-E8661BC0FFF9}" type="slidenum">
              <a:rPr lang="en-US" b="1">
                <a:latin typeface="Arial Black" pitchFamily="34" charset="0"/>
              </a:rPr>
              <a:pPr/>
              <a:t>33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1398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3418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scheduling is the basis of 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multiprogrammed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Computer becomes more productive by switching the CPU among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problem of selecting a particular CPU scheduling algorithms from among a number of algorithms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Process scheduling and thread scheduling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/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E5CE2-78CD-4913-AB05-399B47FED3FE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080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a single process environment, CPU is idle when the process is waiting for an I/O request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Multiprogramming helps use this time 	productively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process can run on the CPU in case a running process waits for such events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Basic CPU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CPU-I/O Burst Cycle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 execution consists of a cycle of 	CPU execution and I/O 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CPU burst and I/O burst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Duration of CPU burst and their frequency curve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Exponential or hyper-exponential 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2D229E-DCE3-4CD9-A792-7BFB04E3791D}" type="slidenum">
              <a:rPr lang="en-US" b="1">
                <a:latin typeface="Arial Black" pitchFamily="34" charset="0"/>
              </a:rPr>
              <a:pPr/>
              <a:t>35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Some Basic Definitions and Concepts</a:t>
            </a:r>
          </a:p>
        </p:txBody>
      </p:sp>
    </p:spTree>
    <p:extLst>
      <p:ext uri="{BB962C8B-B14F-4D97-AF65-F5344CB8AC3E}">
        <p14:creationId xmlns:p14="http://schemas.microsoft.com/office/powerpoint/2010/main" val="3704952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1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D894E-5F8D-4011-B0BF-63EF9C9FB943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686800" cy="5334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Alternating Sequence of CPU And I/O Bursts</a:t>
            </a:r>
          </a:p>
        </p:txBody>
      </p:sp>
      <p:pic>
        <p:nvPicPr>
          <p:cNvPr id="7174" name="Pictur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838200"/>
            <a:ext cx="429768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74A05-8624-41CB-89B4-45C93E4614DD}" type="slidenum">
              <a:rPr lang="en-US"/>
              <a:pPr/>
              <a:t>37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Histogram of CPU-burst Durations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914400"/>
            <a:ext cx="8795414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4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080375" cy="5029200"/>
          </a:xfrm>
          <a:noFill/>
        </p:spPr>
        <p:txBody>
          <a:bodyPr>
            <a:noAutofit/>
          </a:bodyPr>
          <a:lstStyle/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Consists of a large number of short CPU bursts and a small number of long CPU bursts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I/O bound and CPU bound processes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Short-term or CPU Scheduler</a:t>
            </a:r>
          </a:p>
          <a:p>
            <a:pPr marL="381000" indent="-38100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Selects a process from the processes in 	memory that are ready to execute and 	allocates the CPU to the process</a:t>
            </a:r>
          </a:p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can be either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FIFO queue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priority queue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tree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An unordered linked list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Records in the queue are PCBs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DA632-501F-43E1-9CF8-45D2F273ED55}" type="slidenum">
              <a:rPr lang="en-US" b="1">
                <a:latin typeface="Arial Black" pitchFamily="34" charset="0"/>
              </a:rPr>
              <a:pPr/>
              <a:t>38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591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219200"/>
            <a:ext cx="7696200" cy="1295400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00400"/>
            <a:ext cx="4953000" cy="21336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30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Processes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Threads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Process Synchronization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CPU Scheduling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EA452-C9E6-4102-8162-3A48DE1A8734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4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657600" y="2286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/>
              <a:t>Part 2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Management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is a program in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Needs resources to accomplish its task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consists of a collection of processes executing concurrently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processes and 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may be of single thread or may have multiple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activities for process and thread management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Creation and deletion of both user and system processes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of processes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Provision of mechanisms for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Synchronization		Communication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Deadlock handling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79DB2-A633-47D4-958B-8314C11E2AE0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>
                <a:solidFill>
                  <a:schemeClr val="tx1"/>
                </a:solidFill>
                <a:effectLst/>
              </a:rPr>
              <a:t>Process Concept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229600" cy="3886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Definitions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States of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Process Control Block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Threads of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Scheduling and schedulers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Scheduling queues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Operations on processes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 and termination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Communication between processes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brief introduction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7AB08-916E-42BD-B275-C29C4A32EC8C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Concept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activities including OS programs and user programs are termed as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   	</a:t>
            </a:r>
            <a:r>
              <a:rPr lang="en-US" sz="2600" b="1" dirty="0">
                <a:latin typeface="Berlin Sans FB" pitchFamily="34" charset="0"/>
              </a:rPr>
              <a:t>Job</a:t>
            </a:r>
            <a:r>
              <a:rPr lang="en-US" sz="2600" b="1" i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and </a:t>
            </a:r>
            <a:r>
              <a:rPr lang="en-US" sz="2600" b="1" dirty="0">
                <a:latin typeface="Berlin Sans FB" pitchFamily="34" charset="0"/>
              </a:rPr>
              <a:t>process</a:t>
            </a:r>
            <a:r>
              <a:rPr lang="en-US" sz="2600" b="1" dirty="0">
                <a:latin typeface="Comic Sans MS" pitchFamily="66" charset="0"/>
              </a:rPr>
              <a:t> are terms used 	interchangeably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comprises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program code or text section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counter and contents of processor 	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Process stack and a data section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may also contain a heap that is 	dynamically allocated at run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Two processes may be associated with the same program but are considered to be separate processes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27A05-5113-4F13-90F3-17011897BAE5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CBF6C-144B-4823-B13F-715A9FD8EF10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in Memo</a:t>
            </a:r>
            <a:r>
              <a:rPr lang="en-US" sz="3200" b="1" dirty="0"/>
              <a:t>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6318" y="1143000"/>
            <a:ext cx="3803082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change states as they execute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New: </a:t>
            </a: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 is being created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Running: </a:t>
            </a: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Instructions are being executed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Only one process can be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running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 a 	processor in system at any instant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Waiting:     	</a:t>
            </a:r>
            <a:r>
              <a:rPr lang="en-US" sz="2600" b="1" dirty="0">
                <a:latin typeface="Comic Sans MS" pitchFamily="66" charset="0"/>
              </a:rPr>
              <a:t>The process is waiting for some			event to occur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Ready: </a:t>
            </a: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 is waiting to be 			assigned to the processor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Many processes may be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waiting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i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Terminated:   	</a:t>
            </a:r>
            <a:r>
              <a:rPr lang="en-US" sz="2600" b="1" dirty="0">
                <a:latin typeface="Comic Sans MS" pitchFamily="66" charset="0"/>
              </a:rPr>
              <a:t>The process has completed 					execution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15F07-9599-4317-AD26-FB9FB95BD501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2185</TotalTime>
  <Words>958</Words>
  <Application>Microsoft Office PowerPoint</Application>
  <PresentationFormat>On-screen Show (4:3)</PresentationFormat>
  <Paragraphs>381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Theme1</vt:lpstr>
      <vt:lpstr>Modules </vt:lpstr>
      <vt:lpstr>Solaris Loadable Modules </vt:lpstr>
      <vt:lpstr>Hybrid Systems</vt:lpstr>
      <vt:lpstr>Process Management</vt:lpstr>
      <vt:lpstr> Process Management</vt:lpstr>
      <vt:lpstr> Process Concept</vt:lpstr>
      <vt:lpstr>Process Concept</vt:lpstr>
      <vt:lpstr>  Process in Memory</vt:lpstr>
      <vt:lpstr>Process State</vt:lpstr>
      <vt:lpstr> Diagram of Process State</vt:lpstr>
      <vt:lpstr>Process Control Block</vt:lpstr>
      <vt:lpstr> Process Control Block (PCB)</vt:lpstr>
      <vt:lpstr>CPU Switch From Process to Process</vt:lpstr>
      <vt:lpstr>Threads</vt:lpstr>
      <vt:lpstr>Process Scheduling</vt:lpstr>
      <vt:lpstr>Ready Queue And Various I/O Device Queues</vt:lpstr>
      <vt:lpstr>Scheduling Queues</vt:lpstr>
      <vt:lpstr>Representation of Process Scheduling</vt:lpstr>
      <vt:lpstr>Schedulers </vt:lpstr>
      <vt:lpstr>Schedulers </vt:lpstr>
      <vt:lpstr>Addition of Medium Term Scheduling</vt:lpstr>
      <vt:lpstr>Context Switch</vt:lpstr>
      <vt:lpstr>Operations on Processes</vt:lpstr>
      <vt:lpstr>A tree of processes on a typical Linux system</vt:lpstr>
      <vt:lpstr>Operations on Processes</vt:lpstr>
      <vt:lpstr>          C Program Forking Separate Process</vt:lpstr>
      <vt:lpstr>Process Creation</vt:lpstr>
      <vt:lpstr>Operations on Processes</vt:lpstr>
      <vt:lpstr>Interprocess Communication</vt:lpstr>
      <vt:lpstr>Interprocess Communication</vt:lpstr>
      <vt:lpstr>Communications Models </vt:lpstr>
      <vt:lpstr>CPU Scheduling </vt:lpstr>
      <vt:lpstr>Overview of Contents</vt:lpstr>
      <vt:lpstr>Introduction</vt:lpstr>
      <vt:lpstr>Some Basic Definitions and Concepts</vt:lpstr>
      <vt:lpstr>Alternating Sequence of CPU And I/O Bursts</vt:lpstr>
      <vt:lpstr>Histogram of CPU-burst Durations</vt:lpstr>
      <vt:lpstr>Basic Concepts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220</cp:revision>
  <dcterms:created xsi:type="dcterms:W3CDTF">2008-12-31T02:25:45Z</dcterms:created>
  <dcterms:modified xsi:type="dcterms:W3CDTF">2018-02-16T09:17:52Z</dcterms:modified>
</cp:coreProperties>
</file>