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93"/>
  </p:notesMasterIdLst>
  <p:handoutMasterIdLst>
    <p:handoutMasterId r:id="rId94"/>
  </p:handoutMasterIdLst>
  <p:sldIdLst>
    <p:sldId id="268" r:id="rId2"/>
    <p:sldId id="279" r:id="rId3"/>
    <p:sldId id="280" r:id="rId4"/>
    <p:sldId id="269" r:id="rId5"/>
    <p:sldId id="281" r:id="rId6"/>
    <p:sldId id="282" r:id="rId7"/>
    <p:sldId id="271" r:id="rId8"/>
    <p:sldId id="283" r:id="rId9"/>
    <p:sldId id="329" r:id="rId10"/>
    <p:sldId id="284" r:id="rId11"/>
    <p:sldId id="285" r:id="rId12"/>
    <p:sldId id="304" r:id="rId13"/>
    <p:sldId id="323" r:id="rId14"/>
    <p:sldId id="331" r:id="rId15"/>
    <p:sldId id="324" r:id="rId16"/>
    <p:sldId id="325" r:id="rId17"/>
    <p:sldId id="326" r:id="rId18"/>
    <p:sldId id="327" r:id="rId19"/>
    <p:sldId id="303" r:id="rId20"/>
    <p:sldId id="354" r:id="rId21"/>
    <p:sldId id="328" r:id="rId22"/>
    <p:sldId id="330" r:id="rId23"/>
    <p:sldId id="287" r:id="rId24"/>
    <p:sldId id="286" r:id="rId25"/>
    <p:sldId id="332" r:id="rId26"/>
    <p:sldId id="288" r:id="rId27"/>
    <p:sldId id="289" r:id="rId28"/>
    <p:sldId id="294" r:id="rId29"/>
    <p:sldId id="360" r:id="rId30"/>
    <p:sldId id="361" r:id="rId31"/>
    <p:sldId id="362" r:id="rId32"/>
    <p:sldId id="363" r:id="rId33"/>
    <p:sldId id="295" r:id="rId34"/>
    <p:sldId id="355" r:id="rId35"/>
    <p:sldId id="357" r:id="rId36"/>
    <p:sldId id="358" r:id="rId37"/>
    <p:sldId id="290" r:id="rId38"/>
    <p:sldId id="291" r:id="rId39"/>
    <p:sldId id="296" r:id="rId40"/>
    <p:sldId id="297" r:id="rId41"/>
    <p:sldId id="298" r:id="rId42"/>
    <p:sldId id="292" r:id="rId43"/>
    <p:sldId id="293" r:id="rId44"/>
    <p:sldId id="359" r:id="rId45"/>
    <p:sldId id="364" r:id="rId46"/>
    <p:sldId id="365" r:id="rId47"/>
    <p:sldId id="366" r:id="rId48"/>
    <p:sldId id="367" r:id="rId49"/>
    <p:sldId id="368" r:id="rId50"/>
    <p:sldId id="369" r:id="rId51"/>
    <p:sldId id="370" r:id="rId52"/>
    <p:sldId id="371" r:id="rId53"/>
    <p:sldId id="372" r:id="rId54"/>
    <p:sldId id="373" r:id="rId55"/>
    <p:sldId id="334" r:id="rId56"/>
    <p:sldId id="306" r:id="rId57"/>
    <p:sldId id="346" r:id="rId58"/>
    <p:sldId id="307" r:id="rId59"/>
    <p:sldId id="308" r:id="rId60"/>
    <p:sldId id="309" r:id="rId61"/>
    <p:sldId id="310" r:id="rId62"/>
    <p:sldId id="311" r:id="rId63"/>
    <p:sldId id="312" r:id="rId64"/>
    <p:sldId id="313" r:id="rId65"/>
    <p:sldId id="314" r:id="rId66"/>
    <p:sldId id="315" r:id="rId67"/>
    <p:sldId id="316" r:id="rId68"/>
    <p:sldId id="347" r:id="rId69"/>
    <p:sldId id="337" r:id="rId70"/>
    <p:sldId id="338" r:id="rId71"/>
    <p:sldId id="339" r:id="rId72"/>
    <p:sldId id="340" r:id="rId73"/>
    <p:sldId id="341" r:id="rId74"/>
    <p:sldId id="342" r:id="rId75"/>
    <p:sldId id="343" r:id="rId76"/>
    <p:sldId id="344" r:id="rId77"/>
    <p:sldId id="345" r:id="rId78"/>
    <p:sldId id="378" r:id="rId79"/>
    <p:sldId id="376" r:id="rId80"/>
    <p:sldId id="374" r:id="rId81"/>
    <p:sldId id="377" r:id="rId82"/>
    <p:sldId id="375" r:id="rId83"/>
    <p:sldId id="348" r:id="rId84"/>
    <p:sldId id="349" r:id="rId85"/>
    <p:sldId id="350" r:id="rId86"/>
    <p:sldId id="351" r:id="rId87"/>
    <p:sldId id="352" r:id="rId88"/>
    <p:sldId id="353" r:id="rId89"/>
    <p:sldId id="318" r:id="rId90"/>
    <p:sldId id="319" r:id="rId91"/>
    <p:sldId id="320" r:id="rId9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4" d="100"/>
          <a:sy n="74" d="100"/>
        </p:scale>
        <p:origin x="582" y="72"/>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9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8.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1/31/2018</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1/31/2018</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ur-PK" altLang="ur-PK" smtClean="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E4687D88-25F1-4456-883D-D662E859BCD8}" type="slidenum">
              <a:rPr lang="en-US" altLang="ur-PK" sz="1200">
                <a:solidFill>
                  <a:schemeClr val="tx1"/>
                </a:solidFill>
                <a:latin typeface="Times New Roman" panose="02020603050405020304" pitchFamily="18" charset="0"/>
              </a:rPr>
              <a:pPr/>
              <a:t>29</a:t>
            </a:fld>
            <a:endParaRPr lang="en-US" altLang="ur-PK"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140653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ur-PK" altLang="ur-PK" smtClean="0"/>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3C94DBBF-BFC3-47A5-A5CD-64B42E98B26B}" type="slidenum">
              <a:rPr lang="en-US" altLang="ur-PK" sz="1200">
                <a:solidFill>
                  <a:schemeClr val="tx1"/>
                </a:solidFill>
                <a:latin typeface="Times New Roman" panose="02020603050405020304" pitchFamily="18" charset="0"/>
              </a:rPr>
              <a:pPr/>
              <a:t>31</a:t>
            </a:fld>
            <a:endParaRPr lang="en-US" altLang="ur-PK"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90962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r"/>
            <a:fld id="{BD4E4A59-99ED-4424-9683-77E4DE57D77B}" type="slidenum">
              <a:rPr lang="en-US" sz="1200"/>
              <a:pPr algn="r"/>
              <a:t>38</a:t>
            </a:fld>
            <a:endParaRPr 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1261275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43</a:t>
            </a:fld>
            <a:endParaRPr lang="en-US" dirty="0"/>
          </a:p>
        </p:txBody>
      </p:sp>
    </p:spTree>
    <p:extLst>
      <p:ext uri="{BB962C8B-B14F-4D97-AF65-F5344CB8AC3E}">
        <p14:creationId xmlns:p14="http://schemas.microsoft.com/office/powerpoint/2010/main" val="3293251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ur-PK" altLang="ur-PK" smtClean="0"/>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A674B890-A013-4F60-9636-5DA96487B509}" type="slidenum">
              <a:rPr lang="en-US" altLang="ur-PK" sz="1200">
                <a:solidFill>
                  <a:schemeClr val="tx1"/>
                </a:solidFill>
                <a:latin typeface="Times New Roman" panose="02020603050405020304" pitchFamily="18" charset="0"/>
              </a:rPr>
              <a:pPr/>
              <a:t>44</a:t>
            </a:fld>
            <a:endParaRPr lang="en-US" altLang="ur-PK"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121056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ur-PK" altLang="ur-PK" smtClean="0"/>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33880542-1CBB-48B0-9911-B13D652CC1F5}" type="slidenum">
              <a:rPr lang="en-US" altLang="ur-PK" sz="1200">
                <a:solidFill>
                  <a:schemeClr val="tx1"/>
                </a:solidFill>
                <a:latin typeface="Times New Roman" panose="02020603050405020304" pitchFamily="18" charset="0"/>
              </a:rPr>
              <a:pPr/>
              <a:t>45</a:t>
            </a:fld>
            <a:endParaRPr lang="en-US" altLang="ur-PK"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64970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ur-PK" altLang="ur-PK" smtClean="0"/>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6723C6FD-5798-451B-A1D0-14EDD80D7F9F}" type="slidenum">
              <a:rPr lang="en-US" altLang="ur-PK" sz="1200">
                <a:solidFill>
                  <a:schemeClr val="tx1"/>
                </a:solidFill>
                <a:latin typeface="Times New Roman" panose="02020603050405020304" pitchFamily="18" charset="0"/>
              </a:rPr>
              <a:pPr/>
              <a:t>46</a:t>
            </a:fld>
            <a:endParaRPr lang="en-US" altLang="ur-PK"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091795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ur-PK" altLang="ur-PK" smtClean="0"/>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4A2198F7-D88B-4751-9690-8BB9988E7F3F}" type="slidenum">
              <a:rPr lang="en-US" altLang="ur-PK" sz="1200">
                <a:solidFill>
                  <a:schemeClr val="tx1"/>
                </a:solidFill>
                <a:latin typeface="Times New Roman" panose="02020603050405020304" pitchFamily="18" charset="0"/>
              </a:rPr>
              <a:pPr/>
              <a:t>47</a:t>
            </a:fld>
            <a:endParaRPr lang="en-US" altLang="ur-PK"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20783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ur-PK" altLang="ur-PK" smtClean="0"/>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B08CD18C-4460-4920-A40D-B59BC18BAB48}" type="slidenum">
              <a:rPr lang="en-US" altLang="ur-PK" sz="1200">
                <a:solidFill>
                  <a:schemeClr val="tx1"/>
                </a:solidFill>
                <a:latin typeface="Times New Roman" panose="02020603050405020304" pitchFamily="18" charset="0"/>
              </a:rPr>
              <a:pPr/>
              <a:t>48</a:t>
            </a:fld>
            <a:endParaRPr lang="en-US" altLang="ur-PK"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689931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ur-PK" altLang="ur-PK" smtClean="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363D3976-D9E0-4B3E-8995-5B748DA32461}" type="slidenum">
              <a:rPr lang="en-US" altLang="ur-PK" sz="1200">
                <a:solidFill>
                  <a:schemeClr val="tx1"/>
                </a:solidFill>
                <a:latin typeface="Times New Roman" panose="02020603050405020304" pitchFamily="18" charset="0"/>
              </a:rPr>
              <a:pPr/>
              <a:t>49</a:t>
            </a:fld>
            <a:endParaRPr lang="en-US" altLang="ur-PK"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079052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4</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ur-PK" altLang="ur-PK" smtClean="0"/>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F33A2AF9-0BFC-41FB-8FB5-FA8686C4D24F}" type="slidenum">
              <a:rPr lang="en-US" altLang="ur-PK" sz="1200">
                <a:solidFill>
                  <a:schemeClr val="tx1"/>
                </a:solidFill>
                <a:latin typeface="Times New Roman" panose="02020603050405020304" pitchFamily="18" charset="0"/>
              </a:rPr>
              <a:pPr/>
              <a:t>50</a:t>
            </a:fld>
            <a:endParaRPr lang="en-US" altLang="ur-PK"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5731948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ur-PK" altLang="ur-PK"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DA827A9D-5329-46B8-B078-043D2B336FF6}" type="slidenum">
              <a:rPr lang="en-US" altLang="ur-PK" sz="1200">
                <a:solidFill>
                  <a:schemeClr val="tx1"/>
                </a:solidFill>
                <a:latin typeface="Times New Roman" panose="02020603050405020304" pitchFamily="18" charset="0"/>
              </a:rPr>
              <a:pPr/>
              <a:t>51</a:t>
            </a:fld>
            <a:endParaRPr lang="en-US" altLang="ur-PK"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65533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ur-PK" altLang="ur-PK" smtClean="0"/>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AFACE6D5-883B-4831-A660-1097AB3A6298}" type="slidenum">
              <a:rPr lang="en-US" altLang="ur-PK" sz="1200">
                <a:solidFill>
                  <a:schemeClr val="tx1"/>
                </a:solidFill>
                <a:latin typeface="Times New Roman" panose="02020603050405020304" pitchFamily="18" charset="0"/>
              </a:rPr>
              <a:pPr/>
              <a:t>52</a:t>
            </a:fld>
            <a:endParaRPr lang="en-US" altLang="ur-PK"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6075202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ur-PK" altLang="ur-PK" smtClean="0"/>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76F87E39-7EA0-4061-A267-FC344EAB195C}" type="slidenum">
              <a:rPr lang="en-US" altLang="ur-PK" sz="1200">
                <a:solidFill>
                  <a:schemeClr val="tx1"/>
                </a:solidFill>
                <a:latin typeface="Times New Roman" panose="02020603050405020304" pitchFamily="18" charset="0"/>
              </a:rPr>
              <a:pPr/>
              <a:t>53</a:t>
            </a:fld>
            <a:endParaRPr lang="en-US" altLang="ur-PK"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841257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ur-PK" altLang="ur-PK" smtClean="0"/>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E4F8A0EB-927E-420C-9454-9EE4D06198BB}" type="slidenum">
              <a:rPr lang="en-US" altLang="ur-PK" sz="1200">
                <a:solidFill>
                  <a:schemeClr val="tx1"/>
                </a:solidFill>
                <a:latin typeface="Times New Roman" panose="02020603050405020304" pitchFamily="18" charset="0"/>
              </a:rPr>
              <a:pPr/>
              <a:t>54</a:t>
            </a:fld>
            <a:endParaRPr lang="en-US" altLang="ur-PK"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0259973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p:cNvSpPr>
            <a:spLocks noGrp="1" noChangeArrowheads="1"/>
          </p:cNvSpPr>
          <p:nvPr>
            <p:ph type="dt" idx="1"/>
          </p:nvPr>
        </p:nvSpPr>
        <p:spPr>
          <a:ln/>
        </p:spPr>
        <p:txBody>
          <a:bodyPr/>
          <a:lstStyle/>
          <a:p>
            <a:fld id="{08F292CD-5A60-47FD-919A-5C0BE20515EC}" type="datetime1">
              <a:rPr lang="es-CR"/>
              <a:pPr/>
              <a:t>31/01/2018</a:t>
            </a:fld>
            <a:endParaRPr lang="es-CR"/>
          </a:p>
        </p:txBody>
      </p:sp>
      <p:sp>
        <p:nvSpPr>
          <p:cNvPr id="7" name="Rectangle 13"/>
          <p:cNvSpPr>
            <a:spLocks noGrp="1" noChangeArrowheads="1"/>
          </p:cNvSpPr>
          <p:nvPr>
            <p:ph type="sldNum" sz="quarter" idx="5"/>
          </p:nvPr>
        </p:nvSpPr>
        <p:spPr>
          <a:ln/>
        </p:spPr>
        <p:txBody>
          <a:bodyPr/>
          <a:lstStyle/>
          <a:p>
            <a:fld id="{7F6F0165-FC3E-426F-9A6A-094C86A82586}" type="slidenum">
              <a:rPr lang="es-CR"/>
              <a:pPr/>
              <a:t>79</a:t>
            </a:fld>
            <a:endParaRPr lang="es-CR"/>
          </a:p>
        </p:txBody>
      </p:sp>
      <p:sp>
        <p:nvSpPr>
          <p:cNvPr id="191490" name="Rectangle 2"/>
          <p:cNvSpPr>
            <a:spLocks noChangeArrowheads="1" noTextEdit="1"/>
          </p:cNvSpPr>
          <p:nvPr>
            <p:ph type="sldImg"/>
          </p:nvPr>
        </p:nvSpPr>
        <p:spPr>
          <a:ln/>
        </p:spPr>
      </p:sp>
      <p:sp>
        <p:nvSpPr>
          <p:cNvPr id="191491" name="Rectangle 3"/>
          <p:cNvSpPr>
            <a:spLocks noGrp="1" noChangeArrowheads="1"/>
          </p:cNvSpPr>
          <p:nvPr>
            <p:ph type="body" idx="1"/>
          </p:nvPr>
        </p:nvSpPr>
        <p:spPr>
          <a:xfrm>
            <a:off x="685800" y="4343400"/>
            <a:ext cx="5486400" cy="4114800"/>
          </a:xfrm>
        </p:spPr>
        <p:txBody>
          <a:bodyPr/>
          <a:lstStyle/>
          <a:p>
            <a:r>
              <a:rPr lang="es-VE" sz="1600"/>
              <a:t>Be selective. You do not need to cover both research and education. It does not need to be a long list. You can put down just one opportunity that you are really excited about. Just identify what you think are the biggest opportunities for your department faculty. Strike a balance between “thinking big” and being realistic. One way to think would be to say that if you were the Dean, you would invest in these opportunities. Remember the goal is to have national level prominence and visibility where our peer group will recognize our activities and accomplishments. For example, the NSF ERC on Particle Science and Technology</a:t>
            </a:r>
          </a:p>
          <a:p>
            <a:endParaRPr lang="es-VE" sz="1600"/>
          </a:p>
          <a:p>
            <a:r>
              <a:rPr lang="es-VE" sz="1600"/>
              <a:t>As you go to the next slide, please bear in mind that there may well be very strong connections between this slide and the next on multi-disciplinary collaborations.</a:t>
            </a:r>
          </a:p>
        </p:txBody>
      </p:sp>
    </p:spTree>
    <p:extLst>
      <p:ext uri="{BB962C8B-B14F-4D97-AF65-F5344CB8AC3E}">
        <p14:creationId xmlns:p14="http://schemas.microsoft.com/office/powerpoint/2010/main" val="25894985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p:cNvSpPr>
            <a:spLocks noGrp="1" noChangeArrowheads="1"/>
          </p:cNvSpPr>
          <p:nvPr>
            <p:ph type="dt" idx="1"/>
          </p:nvPr>
        </p:nvSpPr>
        <p:spPr>
          <a:ln/>
        </p:spPr>
        <p:txBody>
          <a:bodyPr/>
          <a:lstStyle/>
          <a:p>
            <a:fld id="{2F60CB79-EB61-4F31-A608-21FA3E3645C9}" type="datetime1">
              <a:rPr lang="es-CR"/>
              <a:pPr/>
              <a:t>31/01/2018</a:t>
            </a:fld>
            <a:endParaRPr lang="es-CR"/>
          </a:p>
        </p:txBody>
      </p:sp>
      <p:sp>
        <p:nvSpPr>
          <p:cNvPr id="7" name="Rectangle 13"/>
          <p:cNvSpPr>
            <a:spLocks noGrp="1" noChangeArrowheads="1"/>
          </p:cNvSpPr>
          <p:nvPr>
            <p:ph type="sldNum" sz="quarter" idx="5"/>
          </p:nvPr>
        </p:nvSpPr>
        <p:spPr>
          <a:ln/>
        </p:spPr>
        <p:txBody>
          <a:bodyPr/>
          <a:lstStyle/>
          <a:p>
            <a:fld id="{2BA7B270-D68E-4945-9207-83DBF2F06AE7}" type="slidenum">
              <a:rPr lang="es-CR"/>
              <a:pPr/>
              <a:t>81</a:t>
            </a:fld>
            <a:endParaRPr lang="es-CR"/>
          </a:p>
        </p:txBody>
      </p:sp>
      <p:sp>
        <p:nvSpPr>
          <p:cNvPr id="179202" name="Rectangle 2"/>
          <p:cNvSpPr>
            <a:spLocks noChangeArrowheads="1" noTextEdit="1"/>
          </p:cNvSpPr>
          <p:nvPr>
            <p:ph type="sldImg"/>
          </p:nvPr>
        </p:nvSpPr>
        <p:spPr>
          <a:ln/>
        </p:spPr>
      </p:sp>
      <p:sp>
        <p:nvSpPr>
          <p:cNvPr id="179203" name="Rectangle 3"/>
          <p:cNvSpPr>
            <a:spLocks noGrp="1" noChangeArrowheads="1"/>
          </p:cNvSpPr>
          <p:nvPr>
            <p:ph type="body" idx="1"/>
          </p:nvPr>
        </p:nvSpPr>
        <p:spPr>
          <a:xfrm>
            <a:off x="685800" y="4343400"/>
            <a:ext cx="5486400" cy="4114800"/>
          </a:xfrm>
        </p:spPr>
        <p:txBody>
          <a:bodyPr/>
          <a:lstStyle/>
          <a:p>
            <a:r>
              <a:rPr lang="es-VE" sz="1600"/>
              <a:t>Be selective. You do not need to cover both research and education. It does not need to be a long list. You can put down just one opportunity that you are really excited about. Just identify what you think are the biggest opportunities for your department faculty. Strike a balance between “thinking big” and being realistic. One way to think would be to say that if you were the Dean, you would invest in these opportunities. Remember the goal is to have national level prominence and visibility where our peer group will recognize our activities and accomplishments. For example, the NSF ERC on Particle Science and Technology</a:t>
            </a:r>
          </a:p>
          <a:p>
            <a:endParaRPr lang="es-VE" sz="1600"/>
          </a:p>
          <a:p>
            <a:r>
              <a:rPr lang="es-VE" sz="1600"/>
              <a:t>As you go to the next slide, please bear in mind that there may well be very strong connections between this slide and the next on multi-disciplinary collaborations.</a:t>
            </a:r>
          </a:p>
        </p:txBody>
      </p:sp>
    </p:spTree>
    <p:extLst>
      <p:ext uri="{BB962C8B-B14F-4D97-AF65-F5344CB8AC3E}">
        <p14:creationId xmlns:p14="http://schemas.microsoft.com/office/powerpoint/2010/main" val="521360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2805730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charset="0"/>
                <a:ea typeface="ＭＳ Ｐゴシック" charset="-128"/>
              </a:defRPr>
            </a:lvl1pPr>
            <a:lvl2pPr marL="742950" indent="-285750" defTabSz="966788">
              <a:defRPr sz="2400">
                <a:solidFill>
                  <a:schemeClr val="tx1"/>
                </a:solidFill>
                <a:latin typeface="Arial" charset="0"/>
                <a:ea typeface="ＭＳ Ｐゴシック" charset="-128"/>
              </a:defRPr>
            </a:lvl2pPr>
            <a:lvl3pPr marL="1143000" indent="-228600" defTabSz="966788">
              <a:defRPr sz="2400">
                <a:solidFill>
                  <a:schemeClr val="tx1"/>
                </a:solidFill>
                <a:latin typeface="Arial" charset="0"/>
                <a:ea typeface="ＭＳ Ｐゴシック" charset="-128"/>
              </a:defRPr>
            </a:lvl3pPr>
            <a:lvl4pPr marL="1600200" indent="-228600" defTabSz="966788">
              <a:defRPr sz="2400">
                <a:solidFill>
                  <a:schemeClr val="tx1"/>
                </a:solidFill>
                <a:latin typeface="Arial" charset="0"/>
                <a:ea typeface="ＭＳ Ｐゴシック" charset="-128"/>
              </a:defRPr>
            </a:lvl4pPr>
            <a:lvl5pPr marL="2057400" indent="-228600" defTabSz="966788">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300"/>
              <a:t>Cpt S 317: Automata &amp; Formal Languages</a:t>
            </a:r>
          </a:p>
        </p:txBody>
      </p:sp>
      <p:sp>
        <p:nvSpPr>
          <p:cNvPr id="4710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charset="0"/>
                <a:ea typeface="ＭＳ Ｐゴシック" charset="-128"/>
              </a:defRPr>
            </a:lvl1pPr>
            <a:lvl2pPr marL="742950" indent="-285750" defTabSz="966788">
              <a:defRPr sz="2400">
                <a:solidFill>
                  <a:schemeClr val="tx1"/>
                </a:solidFill>
                <a:latin typeface="Arial" charset="0"/>
                <a:ea typeface="ＭＳ Ｐゴシック" charset="-128"/>
              </a:defRPr>
            </a:lvl2pPr>
            <a:lvl3pPr marL="1143000" indent="-228600" defTabSz="966788">
              <a:defRPr sz="2400">
                <a:solidFill>
                  <a:schemeClr val="tx1"/>
                </a:solidFill>
                <a:latin typeface="Arial" charset="0"/>
                <a:ea typeface="ＭＳ Ｐゴシック" charset="-128"/>
              </a:defRPr>
            </a:lvl3pPr>
            <a:lvl4pPr marL="1600200" indent="-228600" defTabSz="966788">
              <a:defRPr sz="2400">
                <a:solidFill>
                  <a:schemeClr val="tx1"/>
                </a:solidFill>
                <a:latin typeface="Arial" charset="0"/>
                <a:ea typeface="ＭＳ Ｐゴシック" charset="-128"/>
              </a:defRPr>
            </a:lvl4pPr>
            <a:lvl5pPr marL="2057400" indent="-228600" defTabSz="966788">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300"/>
              <a:t>School of EECS, WSU</a:t>
            </a:r>
          </a:p>
        </p:txBody>
      </p:sp>
      <p:sp>
        <p:nvSpPr>
          <p:cNvPr id="471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charset="0"/>
                <a:ea typeface="ＭＳ Ｐゴシック" charset="-128"/>
              </a:defRPr>
            </a:lvl1pPr>
            <a:lvl2pPr marL="742950" indent="-285750" defTabSz="966788">
              <a:defRPr sz="2400">
                <a:solidFill>
                  <a:schemeClr val="tx1"/>
                </a:solidFill>
                <a:latin typeface="Arial" charset="0"/>
                <a:ea typeface="ＭＳ Ｐゴシック" charset="-128"/>
              </a:defRPr>
            </a:lvl2pPr>
            <a:lvl3pPr marL="1143000" indent="-228600" defTabSz="966788">
              <a:defRPr sz="2400">
                <a:solidFill>
                  <a:schemeClr val="tx1"/>
                </a:solidFill>
                <a:latin typeface="Arial" charset="0"/>
                <a:ea typeface="ＭＳ Ｐゴシック" charset="-128"/>
              </a:defRPr>
            </a:lvl3pPr>
            <a:lvl4pPr marL="1600200" indent="-228600" defTabSz="966788">
              <a:defRPr sz="2400">
                <a:solidFill>
                  <a:schemeClr val="tx1"/>
                </a:solidFill>
                <a:latin typeface="Arial" charset="0"/>
                <a:ea typeface="ＭＳ Ｐゴシック" charset="-128"/>
              </a:defRPr>
            </a:lvl4pPr>
            <a:lvl5pPr marL="2057400" indent="-228600" defTabSz="966788">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fld id="{883E98A1-1974-C041-B434-AE5679DF4E36}" type="slidenum">
              <a:rPr lang="en-US" altLang="en-US" sz="1300"/>
              <a:pPr/>
              <a:t>8</a:t>
            </a:fld>
            <a:endParaRPr lang="en-US" altLang="en-US" sz="1300"/>
          </a:p>
        </p:txBody>
      </p:sp>
      <p:sp>
        <p:nvSpPr>
          <p:cNvPr id="47109" name="Rectangle 2"/>
          <p:cNvSpPr>
            <a:spLocks noGrp="1" noRot="1" noChangeAspect="1" noChangeArrowheads="1" noTextEdit="1"/>
          </p:cNvSpPr>
          <p:nvPr>
            <p:ph type="sldImg"/>
          </p:nvPr>
        </p:nvSpPr>
        <p:spPr>
          <a:ln/>
        </p:spPr>
      </p:sp>
      <p:sp>
        <p:nvSpPr>
          <p:cNvPr id="471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154229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p>
            <a:r>
              <a:rPr lang="en-US" smtClean="0"/>
              <a:t>Cpt S 317: Spring 2009</a:t>
            </a:r>
          </a:p>
        </p:txBody>
      </p:sp>
      <p:sp>
        <p:nvSpPr>
          <p:cNvPr id="40963" name="Rectangle 6"/>
          <p:cNvSpPr>
            <a:spLocks noGrp="1" noChangeArrowheads="1"/>
          </p:cNvSpPr>
          <p:nvPr>
            <p:ph type="ftr" sz="quarter" idx="4"/>
          </p:nvPr>
        </p:nvSpPr>
        <p:spPr>
          <a:noFill/>
        </p:spPr>
        <p:txBody>
          <a:bodyPr/>
          <a:lstStyle/>
          <a:p>
            <a:r>
              <a:rPr lang="en-US" smtClean="0"/>
              <a:t>School of EECS, WSU</a:t>
            </a:r>
          </a:p>
        </p:txBody>
      </p:sp>
      <p:sp>
        <p:nvSpPr>
          <p:cNvPr id="40964" name="Rectangle 7"/>
          <p:cNvSpPr>
            <a:spLocks noGrp="1" noChangeArrowheads="1"/>
          </p:cNvSpPr>
          <p:nvPr>
            <p:ph type="sldNum" sz="quarter" idx="5"/>
          </p:nvPr>
        </p:nvSpPr>
        <p:spPr>
          <a:noFill/>
        </p:spPr>
        <p:txBody>
          <a:bodyPr/>
          <a:lstStyle/>
          <a:p>
            <a:fld id="{6FF2B8C9-835C-4D5B-BE3F-AEFE62880253}" type="slidenum">
              <a:rPr lang="en-US" smtClean="0"/>
              <a:pPr/>
              <a:t>10</a:t>
            </a:fld>
            <a:endParaRPr lang="en-US" smtClean="0"/>
          </a:p>
        </p:txBody>
      </p:sp>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77566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p>
            <a:r>
              <a:rPr lang="en-US" smtClean="0"/>
              <a:t>Cpt S 317: Spring 2009</a:t>
            </a:r>
          </a:p>
        </p:txBody>
      </p:sp>
      <p:sp>
        <p:nvSpPr>
          <p:cNvPr id="41987" name="Rectangle 6"/>
          <p:cNvSpPr>
            <a:spLocks noGrp="1" noChangeArrowheads="1"/>
          </p:cNvSpPr>
          <p:nvPr>
            <p:ph type="ftr" sz="quarter" idx="4"/>
          </p:nvPr>
        </p:nvSpPr>
        <p:spPr>
          <a:noFill/>
        </p:spPr>
        <p:txBody>
          <a:bodyPr/>
          <a:lstStyle/>
          <a:p>
            <a:r>
              <a:rPr lang="en-US" smtClean="0"/>
              <a:t>School of EECS, WSU</a:t>
            </a:r>
          </a:p>
        </p:txBody>
      </p:sp>
      <p:sp>
        <p:nvSpPr>
          <p:cNvPr id="41988" name="Rectangle 7"/>
          <p:cNvSpPr>
            <a:spLocks noGrp="1" noChangeArrowheads="1"/>
          </p:cNvSpPr>
          <p:nvPr>
            <p:ph type="sldNum" sz="quarter" idx="5"/>
          </p:nvPr>
        </p:nvSpPr>
        <p:spPr>
          <a:noFill/>
        </p:spPr>
        <p:txBody>
          <a:bodyPr/>
          <a:lstStyle/>
          <a:p>
            <a:fld id="{44866DA1-77F5-49AF-A640-EB4D0C78084E}" type="slidenum">
              <a:rPr lang="en-US" smtClean="0"/>
              <a:pPr/>
              <a:t>11</a:t>
            </a:fld>
            <a:endParaRPr lang="en-US" smtClean="0"/>
          </a:p>
        </p:txBody>
      </p:sp>
      <p:sp>
        <p:nvSpPr>
          <p:cNvPr id="41989" name="Rectangle 2"/>
          <p:cNvSpPr>
            <a:spLocks noGrp="1" noRot="1" noChangeAspect="1" noChangeArrowheads="1" noTextEdit="1"/>
          </p:cNvSpPr>
          <p:nvPr>
            <p:ph type="sldImg"/>
          </p:nvPr>
        </p:nvSpPr>
        <p:spPr>
          <a:ln/>
        </p:spPr>
      </p:sp>
      <p:sp>
        <p:nvSpPr>
          <p:cNvPr id="4199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18787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p>
            <a:r>
              <a:rPr lang="en-US" smtClean="0"/>
              <a:t>Cpt S 317: Spring 2009</a:t>
            </a:r>
          </a:p>
        </p:txBody>
      </p:sp>
      <p:sp>
        <p:nvSpPr>
          <p:cNvPr id="44035" name="Rectangle 6"/>
          <p:cNvSpPr>
            <a:spLocks noGrp="1" noChangeArrowheads="1"/>
          </p:cNvSpPr>
          <p:nvPr>
            <p:ph type="ftr" sz="quarter" idx="4"/>
          </p:nvPr>
        </p:nvSpPr>
        <p:spPr>
          <a:noFill/>
        </p:spPr>
        <p:txBody>
          <a:bodyPr/>
          <a:lstStyle/>
          <a:p>
            <a:r>
              <a:rPr lang="en-US" smtClean="0"/>
              <a:t>School of EECS, WSU</a:t>
            </a:r>
          </a:p>
        </p:txBody>
      </p:sp>
      <p:sp>
        <p:nvSpPr>
          <p:cNvPr id="44036" name="Rectangle 7"/>
          <p:cNvSpPr>
            <a:spLocks noGrp="1" noChangeArrowheads="1"/>
          </p:cNvSpPr>
          <p:nvPr>
            <p:ph type="sldNum" sz="quarter" idx="5"/>
          </p:nvPr>
        </p:nvSpPr>
        <p:spPr>
          <a:noFill/>
        </p:spPr>
        <p:txBody>
          <a:bodyPr/>
          <a:lstStyle/>
          <a:p>
            <a:fld id="{A71F625B-76AC-47D7-BF9C-D67FC3FFD6C7}" type="slidenum">
              <a:rPr lang="en-US" smtClean="0"/>
              <a:pPr/>
              <a:t>23</a:t>
            </a:fld>
            <a:endParaRPr lang="en-US" smtClean="0"/>
          </a:p>
        </p:txBody>
      </p:sp>
      <p:sp>
        <p:nvSpPr>
          <p:cNvPr id="44037" name="Rectangle 2"/>
          <p:cNvSpPr>
            <a:spLocks noGrp="1" noRot="1" noChangeAspect="1" noChangeArrowheads="1" noTextEdit="1"/>
          </p:cNvSpPr>
          <p:nvPr>
            <p:ph type="sldImg"/>
          </p:nvPr>
        </p:nvSpPr>
        <p:spPr>
          <a:ln/>
        </p:spPr>
      </p:sp>
      <p:sp>
        <p:nvSpPr>
          <p:cNvPr id="4403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05467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p>
            <a:r>
              <a:rPr lang="en-US" smtClean="0"/>
              <a:t>Cpt S 317: Spring 2009</a:t>
            </a:r>
          </a:p>
        </p:txBody>
      </p:sp>
      <p:sp>
        <p:nvSpPr>
          <p:cNvPr id="43011" name="Rectangle 6"/>
          <p:cNvSpPr>
            <a:spLocks noGrp="1" noChangeArrowheads="1"/>
          </p:cNvSpPr>
          <p:nvPr>
            <p:ph type="ftr" sz="quarter" idx="4"/>
          </p:nvPr>
        </p:nvSpPr>
        <p:spPr>
          <a:noFill/>
        </p:spPr>
        <p:txBody>
          <a:bodyPr/>
          <a:lstStyle/>
          <a:p>
            <a:r>
              <a:rPr lang="en-US" smtClean="0"/>
              <a:t>School of EECS, WSU</a:t>
            </a:r>
          </a:p>
        </p:txBody>
      </p:sp>
      <p:sp>
        <p:nvSpPr>
          <p:cNvPr id="43012" name="Rectangle 7"/>
          <p:cNvSpPr>
            <a:spLocks noGrp="1" noChangeArrowheads="1"/>
          </p:cNvSpPr>
          <p:nvPr>
            <p:ph type="sldNum" sz="quarter" idx="5"/>
          </p:nvPr>
        </p:nvSpPr>
        <p:spPr>
          <a:noFill/>
        </p:spPr>
        <p:txBody>
          <a:bodyPr/>
          <a:lstStyle/>
          <a:p>
            <a:fld id="{CFA1C065-7E0E-4F95-A852-D58E1F626372}" type="slidenum">
              <a:rPr lang="en-US" smtClean="0"/>
              <a:pPr/>
              <a:t>24</a:t>
            </a:fld>
            <a:endParaRPr lang="en-US" smtClean="0"/>
          </a:p>
        </p:txBody>
      </p:sp>
      <p:sp>
        <p:nvSpPr>
          <p:cNvPr id="43013" name="Rectangle 2"/>
          <p:cNvSpPr>
            <a:spLocks noGrp="1" noRot="1" noChangeAspect="1" noChangeArrowheads="1" noTextEdit="1"/>
          </p:cNvSpPr>
          <p:nvPr>
            <p:ph type="sldImg"/>
          </p:nvPr>
        </p:nvSpPr>
        <p:spPr>
          <a:ln/>
        </p:spPr>
      </p:sp>
      <p:sp>
        <p:nvSpPr>
          <p:cNvPr id="4301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07676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US" smtClean="0"/>
              <a:t>Cpt S 317: Spring 2009</a:t>
            </a:r>
          </a:p>
        </p:txBody>
      </p:sp>
      <p:sp>
        <p:nvSpPr>
          <p:cNvPr id="48131" name="Rectangle 6"/>
          <p:cNvSpPr>
            <a:spLocks noGrp="1" noChangeArrowheads="1"/>
          </p:cNvSpPr>
          <p:nvPr>
            <p:ph type="ftr" sz="quarter" idx="4"/>
          </p:nvPr>
        </p:nvSpPr>
        <p:spPr>
          <a:noFill/>
        </p:spPr>
        <p:txBody>
          <a:bodyPr/>
          <a:lstStyle/>
          <a:p>
            <a:r>
              <a:rPr lang="en-US" smtClean="0"/>
              <a:t>School of EECS, WSU</a:t>
            </a:r>
          </a:p>
        </p:txBody>
      </p:sp>
      <p:sp>
        <p:nvSpPr>
          <p:cNvPr id="48132" name="Rectangle 7"/>
          <p:cNvSpPr>
            <a:spLocks noGrp="1" noChangeArrowheads="1"/>
          </p:cNvSpPr>
          <p:nvPr>
            <p:ph type="sldNum" sz="quarter" idx="5"/>
          </p:nvPr>
        </p:nvSpPr>
        <p:spPr>
          <a:noFill/>
        </p:spPr>
        <p:txBody>
          <a:bodyPr/>
          <a:lstStyle/>
          <a:p>
            <a:fld id="{5A8E6FBD-1018-4157-9DA8-593A415BCF21}" type="slidenum">
              <a:rPr lang="en-US" smtClean="0"/>
              <a:pPr/>
              <a:t>28</a:t>
            </a:fld>
            <a:endParaRPr lang="en-US" smtClean="0"/>
          </a:p>
        </p:txBody>
      </p:sp>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94985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smtClean="0"/>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6815B687-B25B-496E-83D8-DB9207A39DC5}" type="datetime1">
              <a:rPr lang="en-US" smtClean="0"/>
              <a:t>1/31/2018</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1A6FD1-0297-493D-8F8B-CF1CE3AAE68C}" type="datetime1">
              <a:rPr lang="en-US" smtClean="0"/>
              <a:t>1/31/2018</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A553D2-657D-463C-9CA5-C996A314BA94}" type="datetime1">
              <a:rPr lang="en-US" smtClean="0"/>
              <a:t>1/31/2018</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67EBA21F-6C0E-45FC-A999-7AAC3D2154FC}" type="datetime1">
              <a:rPr lang="en-US" smtClean="0"/>
              <a:t>1/31/2018</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34185" y="617538"/>
            <a:ext cx="10388010" cy="1143000"/>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1576507" y="2017713"/>
            <a:ext cx="5078677" cy="4114800"/>
          </a:xfrm>
        </p:spPr>
        <p:txBody>
          <a:bodyPr/>
          <a:lstStyle/>
          <a:p>
            <a:pPr lvl="0"/>
            <a:endParaRPr lang="en-US" noProof="0" smtClean="0"/>
          </a:p>
        </p:txBody>
      </p:sp>
      <p:sp>
        <p:nvSpPr>
          <p:cNvPr id="4" name="Text Placeholder 3"/>
          <p:cNvSpPr>
            <a:spLocks noGrp="1"/>
          </p:cNvSpPr>
          <p:nvPr>
            <p:ph type="body" sz="half" idx="2"/>
          </p:nvPr>
        </p:nvSpPr>
        <p:spPr>
          <a:xfrm>
            <a:off x="6858331" y="2017713"/>
            <a:ext cx="5078677"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p:txBody>
          <a:bodyPr/>
          <a:lstStyle>
            <a:lvl1pPr>
              <a:defRPr/>
            </a:lvl1pPr>
          </a:lstStyle>
          <a:p>
            <a:pPr>
              <a:defRPr/>
            </a:pPr>
            <a:fld id="{C0DFB23A-4340-4FBE-A346-38FD8BFCB8E1}" type="datetime1">
              <a:rPr lang="en-US" smtClean="0"/>
              <a:t>1/31/2018</a:t>
            </a:fld>
            <a:endParaRPr lang="en-US"/>
          </a:p>
        </p:txBody>
      </p:sp>
      <p:sp>
        <p:nvSpPr>
          <p:cNvPr id="6" name="Rectangle 12"/>
          <p:cNvSpPr>
            <a:spLocks noGrp="1" noChangeArrowheads="1"/>
          </p:cNvSpPr>
          <p:nvPr>
            <p:ph type="ftr" sz="quarter" idx="11"/>
          </p:nvPr>
        </p:nvSpPr>
        <p:spPr/>
        <p:txBody>
          <a:bodyPr/>
          <a:lstStyle>
            <a:lvl1pPr>
              <a:defRPr/>
            </a:lvl1pPr>
          </a:lstStyle>
          <a:p>
            <a:pPr>
              <a:defRPr/>
            </a:pPr>
            <a:r>
              <a:rPr lang="en-US" smtClean="0"/>
              <a:t>Add a footer</a:t>
            </a:r>
            <a:endParaRPr lang="en-US"/>
          </a:p>
        </p:txBody>
      </p:sp>
      <p:sp>
        <p:nvSpPr>
          <p:cNvPr id="7" name="Rectangle 13"/>
          <p:cNvSpPr>
            <a:spLocks noGrp="1" noChangeArrowheads="1"/>
          </p:cNvSpPr>
          <p:nvPr>
            <p:ph type="sldNum" sz="quarter" idx="12"/>
          </p:nvPr>
        </p:nvSpPr>
        <p:spPr/>
        <p:txBody>
          <a:bodyPr/>
          <a:lstStyle>
            <a:lvl1pPr>
              <a:defRPr/>
            </a:lvl1pPr>
          </a:lstStyle>
          <a:p>
            <a:pPr>
              <a:defRPr/>
            </a:pPr>
            <a:fld id="{3991DC69-A087-48A1-BEFA-42CE064C5438}" type="slidenum">
              <a:rPr lang="en-US"/>
              <a:pPr>
                <a:defRPr/>
              </a:pPr>
              <a:t>‹#›</a:t>
            </a:fld>
            <a:endParaRPr lang="en-US"/>
          </a:p>
        </p:txBody>
      </p:sp>
    </p:spTree>
    <p:extLst>
      <p:ext uri="{BB962C8B-B14F-4D97-AF65-F5344CB8AC3E}">
        <p14:creationId xmlns:p14="http://schemas.microsoft.com/office/powerpoint/2010/main" val="3466795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1726" y="228600"/>
            <a:ext cx="10360501"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441" y="1885950"/>
            <a:ext cx="5349540" cy="4171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62128" y="1885950"/>
            <a:ext cx="5349540" cy="4171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30FD2EC5-583F-4FDC-9166-B35D4F4BD60E}" type="datetime1">
              <a:rPr lang="en-US" smtClean="0"/>
              <a:t>1/31/2018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Add a footer</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30466BB-7331-484A-9C77-7017D6A7A4E9}" type="slidenum">
              <a:rPr lang="en-US"/>
              <a:pPr>
                <a:defRPr/>
              </a:pPr>
              <a:t>‹#›</a:t>
            </a:fld>
            <a:endParaRPr lang="en-US"/>
          </a:p>
        </p:txBody>
      </p:sp>
    </p:spTree>
    <p:extLst>
      <p:ext uri="{BB962C8B-B14F-4D97-AF65-F5344CB8AC3E}">
        <p14:creationId xmlns:p14="http://schemas.microsoft.com/office/powerpoint/2010/main" val="31398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6022174-3DBF-408B-BF87-052DB383B477}" type="datetime1">
              <a:rPr lang="en-US" smtClean="0"/>
              <a:t>1/31/2018</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5FFA8174-2270-44C5-83F7-B370BB8A57FB}" type="datetime1">
              <a:rPr lang="en-US" smtClean="0"/>
              <a:t>1/31/2018</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97CE5101-66CE-4CBA-B4C4-13E48737C3BE}" type="datetime1">
              <a:rPr lang="en-US" smtClean="0"/>
              <a:t>1/31/2018</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2803A4E6-2F74-4793-B199-CBACE367F687}" type="datetime1">
              <a:rPr lang="en-US" smtClean="0"/>
              <a:t>1/31/2018</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1E3FDA2E-F988-40BA-B3FC-5A53BB9612F5}" type="datetime1">
              <a:rPr lang="en-US" smtClean="0"/>
              <a:t>1/31/2018</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BB4D258F-C3B9-429C-BEF4-F2D775F3F80E}" type="datetime1">
              <a:rPr lang="en-US" smtClean="0"/>
              <a:t>1/31/2018</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smtClean="0"/>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762CD3E6-49AA-49E8-90F2-80A74FB6731B}" type="datetime1">
              <a:rPr lang="en-US" smtClean="0"/>
              <a:t>1/31/2018</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53C78EE-AFAF-46DA-857F-1230BCE988D8}" type="datetime1">
              <a:rPr lang="en-US" smtClean="0"/>
              <a:t>1/31/2018</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1FD36CA8-9504-46C1-9F0F-82E5D0C8103B}" type="datetime1">
              <a:rPr lang="en-US" smtClean="0"/>
              <a:t>1/31/2018</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 id="2147483936" r:id="rId13"/>
    <p:sldLayoutId id="2147483937"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ubhash.sagar@nu.edu.p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ki/Formal_language_theory" TargetMode="External"/><Relationship Id="rId2" Type="http://schemas.openxmlformats.org/officeDocument/2006/relationships/hyperlink" Target="http://en.wikipedia.org/wiki/Abstract_machine" TargetMode="External"/><Relationship Id="rId1" Type="http://schemas.openxmlformats.org/officeDocument/2006/relationships/slideLayout" Target="../slideLayouts/slideLayout2.xml"/><Relationship Id="rId5" Type="http://schemas.openxmlformats.org/officeDocument/2006/relationships/hyperlink" Target="http://en.wikipedia.org/wiki/Formal_language" TargetMode="External"/><Relationship Id="rId4" Type="http://schemas.openxmlformats.org/officeDocument/2006/relationships/hyperlink" Target="http://en.wikipedia.org/wiki/Automata"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en.wikipedia.org/wiki/Thought_experiments" TargetMode="External"/><Relationship Id="rId3" Type="http://schemas.openxmlformats.org/officeDocument/2006/relationships/hyperlink" Target="http://en.wikipedia.org/wiki/Automata_theory" TargetMode="External"/><Relationship Id="rId7" Type="http://schemas.openxmlformats.org/officeDocument/2006/relationships/hyperlink" Target="http://en.wikipedia.org/wiki/Paradigm" TargetMode="External"/><Relationship Id="rId2" Type="http://schemas.openxmlformats.org/officeDocument/2006/relationships/hyperlink" Target="http://en.wikipedia.org/wiki/Computer" TargetMode="External"/><Relationship Id="rId1" Type="http://schemas.openxmlformats.org/officeDocument/2006/relationships/slideLayout" Target="../slideLayouts/slideLayout2.xml"/><Relationship Id="rId6" Type="http://schemas.openxmlformats.org/officeDocument/2006/relationships/hyperlink" Target="http://en.wikipedia.org/wiki/Discrete_time" TargetMode="External"/><Relationship Id="rId5" Type="http://schemas.openxmlformats.org/officeDocument/2006/relationships/hyperlink" Target="http://en.wikipedia.org/wiki/Computer_engineering" TargetMode="External"/><Relationship Id="rId4" Type="http://schemas.openxmlformats.org/officeDocument/2006/relationships/hyperlink" Target="http://en.wikipedia.org/wiki/Computer_scienc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Subhash.sagar@nu.edu.p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0.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 Id="rId9" Type="http://schemas.openxmlformats.org/officeDocument/2006/relationships/image" Target="../media/image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0.wmf"/><Relationship Id="rId3" Type="http://schemas.openxmlformats.org/officeDocument/2006/relationships/notesSlide" Target="../notesSlides/notesSlide11.xml"/><Relationship Id="rId7" Type="http://schemas.openxmlformats.org/officeDocument/2006/relationships/image" Target="../media/image6.wmf"/><Relationship Id="rId12"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9.wmf"/><Relationship Id="rId5" Type="http://schemas.openxmlformats.org/officeDocument/2006/relationships/image" Target="../media/image8.wmf"/><Relationship Id="rId15" Type="http://schemas.openxmlformats.org/officeDocument/2006/relationships/image" Target="../media/image11.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7.wmf"/><Relationship Id="rId14" Type="http://schemas.openxmlformats.org/officeDocument/2006/relationships/oleObject" Target="../embeddings/oleObject9.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4.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1.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4.w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5.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5.bin"/><Relationship Id="rId5" Type="http://schemas.openxmlformats.org/officeDocument/2006/relationships/image" Target="../media/image16.wmf"/><Relationship Id="rId4" Type="http://schemas.openxmlformats.org/officeDocument/2006/relationships/oleObject" Target="../embeddings/oleObject14.bin"/><Relationship Id="rId9" Type="http://schemas.openxmlformats.org/officeDocument/2006/relationships/image" Target="../media/image18.w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16.xml"/><Relationship Id="rId7" Type="http://schemas.openxmlformats.org/officeDocument/2006/relationships/image" Target="../media/image20.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8.bin"/><Relationship Id="rId11" Type="http://schemas.openxmlformats.org/officeDocument/2006/relationships/image" Target="../media/image22.wmf"/><Relationship Id="rId5" Type="http://schemas.openxmlformats.org/officeDocument/2006/relationships/image" Target="../media/image19.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21.w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17.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2.bin"/><Relationship Id="rId11" Type="http://schemas.openxmlformats.org/officeDocument/2006/relationships/image" Target="../media/image26.wmf"/><Relationship Id="rId5" Type="http://schemas.openxmlformats.org/officeDocument/2006/relationships/image" Target="../media/image23.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25.w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18.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6.bin"/><Relationship Id="rId5" Type="http://schemas.openxmlformats.org/officeDocument/2006/relationships/image" Target="../media/image27.wmf"/><Relationship Id="rId4" Type="http://schemas.openxmlformats.org/officeDocument/2006/relationships/oleObject" Target="../embeddings/oleObject25.bin"/><Relationship Id="rId9" Type="http://schemas.openxmlformats.org/officeDocument/2006/relationships/image" Target="../media/image29.wmf"/></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19.xml"/><Relationship Id="rId7"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9.bin"/><Relationship Id="rId5" Type="http://schemas.openxmlformats.org/officeDocument/2006/relationships/image" Target="../media/image30.wmf"/><Relationship Id="rId4" Type="http://schemas.openxmlformats.org/officeDocument/2006/relationships/oleObject" Target="../embeddings/oleObject28.bin"/><Relationship Id="rId9" Type="http://schemas.openxmlformats.org/officeDocument/2006/relationships/image" Target="../media/image3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32.bin"/><Relationship Id="rId5" Type="http://schemas.openxmlformats.org/officeDocument/2006/relationships/image" Target="../media/image33.wmf"/><Relationship Id="rId4" Type="http://schemas.openxmlformats.org/officeDocument/2006/relationships/oleObject" Target="../embeddings/oleObject31.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21.xml"/><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4.bin"/><Relationship Id="rId11" Type="http://schemas.openxmlformats.org/officeDocument/2006/relationships/image" Target="../media/image38.wmf"/><Relationship Id="rId5" Type="http://schemas.openxmlformats.org/officeDocument/2006/relationships/image" Target="../media/image35.wmf"/><Relationship Id="rId10" Type="http://schemas.openxmlformats.org/officeDocument/2006/relationships/oleObject" Target="../embeddings/oleObject36.bin"/><Relationship Id="rId4" Type="http://schemas.openxmlformats.org/officeDocument/2006/relationships/oleObject" Target="../embeddings/oleObject33.bin"/><Relationship Id="rId9" Type="http://schemas.openxmlformats.org/officeDocument/2006/relationships/image" Target="../media/image37.wmf"/></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notesSlide" Target="../notesSlides/notesSlide22.xml"/><Relationship Id="rId7"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8.bin"/><Relationship Id="rId5" Type="http://schemas.openxmlformats.org/officeDocument/2006/relationships/image" Target="../media/image39.wmf"/><Relationship Id="rId4" Type="http://schemas.openxmlformats.org/officeDocument/2006/relationships/oleObject" Target="../embeddings/oleObject37.bin"/><Relationship Id="rId9" Type="http://schemas.openxmlformats.org/officeDocument/2006/relationships/image" Target="../media/image41.wmf"/></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notesSlide" Target="../notesSlides/notesSlide23.xml"/><Relationship Id="rId7"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41.bin"/><Relationship Id="rId5" Type="http://schemas.openxmlformats.org/officeDocument/2006/relationships/image" Target="../media/image35.wmf"/><Relationship Id="rId4" Type="http://schemas.openxmlformats.org/officeDocument/2006/relationships/oleObject" Target="../embeddings/oleObject40.bin"/><Relationship Id="rId9" Type="http://schemas.openxmlformats.org/officeDocument/2006/relationships/image" Target="../media/image43.wmf"/></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4.bin"/><Relationship Id="rId5" Type="http://schemas.openxmlformats.org/officeDocument/2006/relationships/image" Target="../media/image44.wmf"/><Relationship Id="rId4" Type="http://schemas.openxmlformats.org/officeDocument/2006/relationships/oleObject" Target="../embeddings/oleObject43.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4" y="1905000"/>
            <a:ext cx="9601198" cy="2667000"/>
          </a:xfrm>
        </p:spPr>
        <p:txBody>
          <a:bodyPr/>
          <a:lstStyle/>
          <a:p>
            <a:r>
              <a:rPr lang="en-US" dirty="0" smtClean="0"/>
              <a:t>CS301-Theory of Automata</a:t>
            </a:r>
            <a:endParaRPr lang="en-US" dirty="0"/>
          </a:p>
        </p:txBody>
      </p:sp>
      <p:sp>
        <p:nvSpPr>
          <p:cNvPr id="3" name="Content Placeholder 2"/>
          <p:cNvSpPr>
            <a:spLocks noGrp="1"/>
          </p:cNvSpPr>
          <p:nvPr>
            <p:ph type="subTitle" idx="1"/>
          </p:nvPr>
        </p:nvSpPr>
        <p:spPr/>
        <p:txBody>
          <a:bodyPr/>
          <a:lstStyle/>
          <a:p>
            <a:r>
              <a:rPr lang="en-US" dirty="0" smtClean="0"/>
              <a:t>Subhash Sagar</a:t>
            </a:r>
          </a:p>
          <a:p>
            <a:r>
              <a:rPr lang="en-US" dirty="0" smtClean="0"/>
              <a:t>Email: </a:t>
            </a:r>
            <a:r>
              <a:rPr lang="en-US" dirty="0" smtClean="0">
                <a:hlinkClick r:id="rId3"/>
              </a:rPr>
              <a:t>Subhash.sagar@nu.edu.pk</a:t>
            </a:r>
            <a:endParaRPr lang="en-US" dirty="0" smtClean="0"/>
          </a:p>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1</a:t>
            </a:fld>
            <a:endParaRPr lang="en-US" dirty="0"/>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D8F688DB-4E48-4AE6-82C7-D2599A3234E4}" type="slidenum">
              <a:rPr lang="en-US" smtClean="0"/>
              <a:pPr/>
              <a:t>10</a:t>
            </a:fld>
            <a:endParaRPr lang="en-US" smtClean="0"/>
          </a:p>
        </p:txBody>
      </p:sp>
      <p:sp>
        <p:nvSpPr>
          <p:cNvPr id="15363" name="Rectangle 2"/>
          <p:cNvSpPr>
            <a:spLocks noGrp="1" noChangeArrowheads="1"/>
          </p:cNvSpPr>
          <p:nvPr>
            <p:ph type="title"/>
          </p:nvPr>
        </p:nvSpPr>
        <p:spPr/>
        <p:txBody>
          <a:bodyPr/>
          <a:lstStyle/>
          <a:p>
            <a:pPr eaLnBrk="1" hangingPunct="1"/>
            <a:r>
              <a:rPr lang="en-US" smtClean="0"/>
              <a:t>Alan Turing (1912-1954)</a:t>
            </a:r>
          </a:p>
        </p:txBody>
      </p:sp>
      <p:sp>
        <p:nvSpPr>
          <p:cNvPr id="15364" name="Rectangle 3"/>
          <p:cNvSpPr>
            <a:spLocks noGrp="1" noChangeArrowheads="1"/>
          </p:cNvSpPr>
          <p:nvPr>
            <p:ph type="body" idx="1"/>
          </p:nvPr>
        </p:nvSpPr>
        <p:spPr>
          <a:xfrm>
            <a:off x="1522876" y="1855451"/>
            <a:ext cx="6933736" cy="2783852"/>
          </a:xfrm>
        </p:spPr>
        <p:txBody>
          <a:bodyPr/>
          <a:lstStyle/>
          <a:p>
            <a:pPr algn="just" eaLnBrk="1" hangingPunct="1">
              <a:lnSpc>
                <a:spcPct val="90000"/>
              </a:lnSpc>
            </a:pPr>
            <a:r>
              <a:rPr lang="en-US" dirty="0"/>
              <a:t>Father of Modern Computer Science</a:t>
            </a:r>
          </a:p>
          <a:p>
            <a:pPr algn="just" eaLnBrk="1" hangingPunct="1">
              <a:lnSpc>
                <a:spcPct val="90000"/>
              </a:lnSpc>
            </a:pPr>
            <a:r>
              <a:rPr lang="en-US" dirty="0"/>
              <a:t>English mathematician</a:t>
            </a:r>
          </a:p>
          <a:p>
            <a:pPr algn="just" eaLnBrk="1" hangingPunct="1">
              <a:lnSpc>
                <a:spcPct val="90000"/>
              </a:lnSpc>
            </a:pPr>
            <a:r>
              <a:rPr lang="en-US" dirty="0"/>
              <a:t>Studied abstract machines called </a:t>
            </a:r>
            <a:r>
              <a:rPr lang="en-US" b="1" i="1" dirty="0">
                <a:solidFill>
                  <a:srgbClr val="FF0000"/>
                </a:solidFill>
              </a:rPr>
              <a:t>Turing machines</a:t>
            </a:r>
            <a:r>
              <a:rPr lang="en-US" i="1" dirty="0"/>
              <a:t> </a:t>
            </a:r>
            <a:r>
              <a:rPr lang="en-US" dirty="0"/>
              <a:t>even before computers existed</a:t>
            </a:r>
          </a:p>
          <a:p>
            <a:pPr algn="just" eaLnBrk="1" hangingPunct="1">
              <a:lnSpc>
                <a:spcPct val="90000"/>
              </a:lnSpc>
            </a:pPr>
            <a:r>
              <a:rPr lang="en-US" dirty="0"/>
              <a:t>Heard of the Turing test?</a:t>
            </a:r>
          </a:p>
        </p:txBody>
      </p:sp>
      <p:pic>
        <p:nvPicPr>
          <p:cNvPr id="15365" name="Picture 5"/>
          <p:cNvPicPr>
            <a:picLocks noChangeAspect="1" noChangeArrowheads="1"/>
          </p:cNvPicPr>
          <p:nvPr/>
        </p:nvPicPr>
        <p:blipFill>
          <a:blip r:embed="rId3" cstate="print"/>
          <a:srcRect/>
          <a:stretch>
            <a:fillRect/>
          </a:stretch>
        </p:blipFill>
        <p:spPr bwMode="auto">
          <a:xfrm>
            <a:off x="8685212" y="1676400"/>
            <a:ext cx="2460625" cy="3078361"/>
          </a:xfrm>
          <a:prstGeom prst="rect">
            <a:avLst/>
          </a:prstGeom>
          <a:noFill/>
          <a:ln w="9525">
            <a:noFill/>
            <a:miter lim="800000"/>
            <a:headEnd/>
            <a:tailEnd/>
          </a:ln>
        </p:spPr>
      </p:pic>
      <p:sp>
        <p:nvSpPr>
          <p:cNvPr id="15366" name="TextBox 6"/>
          <p:cNvSpPr txBox="1">
            <a:spLocks noChangeArrowheads="1"/>
          </p:cNvSpPr>
          <p:nvPr/>
        </p:nvSpPr>
        <p:spPr bwMode="auto">
          <a:xfrm>
            <a:off x="1522876" y="788651"/>
            <a:ext cx="3120150" cy="369332"/>
          </a:xfrm>
          <a:prstGeom prst="rect">
            <a:avLst/>
          </a:prstGeom>
          <a:noFill/>
          <a:ln w="9525">
            <a:noFill/>
            <a:miter lim="800000"/>
            <a:headEnd/>
            <a:tailEnd/>
          </a:ln>
        </p:spPr>
        <p:txBody>
          <a:bodyPr wrap="none">
            <a:spAutoFit/>
          </a:bodyPr>
          <a:lstStyle/>
          <a:p>
            <a:r>
              <a:rPr lang="en-US" dirty="0"/>
              <a:t>(A pioneer of automata theory)</a:t>
            </a:r>
          </a:p>
        </p:txBody>
      </p:sp>
    </p:spTree>
    <p:extLst>
      <p:ext uri="{BB962C8B-B14F-4D97-AF65-F5344CB8AC3E}">
        <p14:creationId xmlns:p14="http://schemas.microsoft.com/office/powerpoint/2010/main" val="3169274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522876" y="457200"/>
            <a:ext cx="9143538" cy="1066800"/>
          </a:xfrm>
        </p:spPr>
        <p:txBody>
          <a:bodyPr/>
          <a:lstStyle/>
          <a:p>
            <a:pPr eaLnBrk="1" hangingPunct="1"/>
            <a:r>
              <a:rPr lang="en-US" dirty="0" smtClean="0"/>
              <a:t>Theory of Computation: A Historical Perspective</a:t>
            </a:r>
          </a:p>
        </p:txBody>
      </p:sp>
      <p:sp>
        <p:nvSpPr>
          <p:cNvPr id="16388" name="Text Box 4"/>
          <p:cNvSpPr txBox="1">
            <a:spLocks noChangeArrowheads="1"/>
          </p:cNvSpPr>
          <p:nvPr/>
        </p:nvSpPr>
        <p:spPr bwMode="auto">
          <a:xfrm>
            <a:off x="3487738" y="1724025"/>
            <a:ext cx="742511" cy="369332"/>
          </a:xfrm>
          <a:prstGeom prst="rect">
            <a:avLst/>
          </a:prstGeom>
          <a:noFill/>
          <a:ln w="9525">
            <a:noFill/>
            <a:miter lim="800000"/>
            <a:headEnd/>
            <a:tailEnd/>
          </a:ln>
        </p:spPr>
        <p:txBody>
          <a:bodyPr wrap="none">
            <a:spAutoFit/>
          </a:bodyPr>
          <a:lstStyle/>
          <a:p>
            <a:r>
              <a:rPr lang="en-US"/>
              <a:t>1930s</a:t>
            </a:r>
          </a:p>
        </p:txBody>
      </p:sp>
      <p:sp>
        <p:nvSpPr>
          <p:cNvPr id="16389" name="Text Box 5"/>
          <p:cNvSpPr txBox="1">
            <a:spLocks noChangeArrowheads="1"/>
          </p:cNvSpPr>
          <p:nvPr/>
        </p:nvSpPr>
        <p:spPr bwMode="auto">
          <a:xfrm>
            <a:off x="4851400" y="1676400"/>
            <a:ext cx="3710568" cy="923330"/>
          </a:xfrm>
          <a:prstGeom prst="rect">
            <a:avLst/>
          </a:prstGeom>
          <a:noFill/>
          <a:ln w="9525">
            <a:noFill/>
            <a:miter lim="800000"/>
            <a:headEnd/>
            <a:tailEnd/>
          </a:ln>
        </p:spPr>
        <p:txBody>
          <a:bodyPr wrap="none">
            <a:spAutoFit/>
          </a:bodyPr>
          <a:lstStyle/>
          <a:p>
            <a:pPr>
              <a:buFontTx/>
              <a:buChar char="•"/>
            </a:pPr>
            <a:r>
              <a:rPr lang="en-US" dirty="0"/>
              <a:t> Alan Turing studies </a:t>
            </a:r>
            <a:r>
              <a:rPr lang="en-US" dirty="0">
                <a:solidFill>
                  <a:srgbClr val="FF0000"/>
                </a:solidFill>
              </a:rPr>
              <a:t>Turing machines</a:t>
            </a:r>
          </a:p>
          <a:p>
            <a:pPr>
              <a:buFontTx/>
              <a:buChar char="•"/>
            </a:pPr>
            <a:r>
              <a:rPr lang="en-US" dirty="0"/>
              <a:t> </a:t>
            </a:r>
            <a:r>
              <a:rPr lang="en-US" dirty="0">
                <a:solidFill>
                  <a:srgbClr val="FF0000"/>
                </a:solidFill>
              </a:rPr>
              <a:t>Decidability</a:t>
            </a:r>
          </a:p>
          <a:p>
            <a:pPr>
              <a:buFontTx/>
              <a:buChar char="•"/>
            </a:pPr>
            <a:r>
              <a:rPr lang="en-US" dirty="0"/>
              <a:t> </a:t>
            </a:r>
            <a:r>
              <a:rPr lang="en-US" dirty="0">
                <a:solidFill>
                  <a:srgbClr val="FF0000"/>
                </a:solidFill>
              </a:rPr>
              <a:t>Halting problem</a:t>
            </a:r>
          </a:p>
        </p:txBody>
      </p:sp>
      <p:sp>
        <p:nvSpPr>
          <p:cNvPr id="16390" name="Text Box 6"/>
          <p:cNvSpPr txBox="1">
            <a:spLocks noChangeArrowheads="1"/>
          </p:cNvSpPr>
          <p:nvPr/>
        </p:nvSpPr>
        <p:spPr bwMode="auto">
          <a:xfrm>
            <a:off x="2894012" y="2895600"/>
            <a:ext cx="1281120" cy="369332"/>
          </a:xfrm>
          <a:prstGeom prst="rect">
            <a:avLst/>
          </a:prstGeom>
          <a:noFill/>
          <a:ln w="9525">
            <a:noFill/>
            <a:miter lim="800000"/>
            <a:headEnd/>
            <a:tailEnd/>
          </a:ln>
        </p:spPr>
        <p:txBody>
          <a:bodyPr wrap="none">
            <a:spAutoFit/>
          </a:bodyPr>
          <a:lstStyle/>
          <a:p>
            <a:r>
              <a:rPr lang="en-US"/>
              <a:t>1940-1950s</a:t>
            </a:r>
          </a:p>
        </p:txBody>
      </p:sp>
      <p:sp>
        <p:nvSpPr>
          <p:cNvPr id="16391" name="Text Box 7"/>
          <p:cNvSpPr txBox="1">
            <a:spLocks noChangeArrowheads="1"/>
          </p:cNvSpPr>
          <p:nvPr/>
        </p:nvSpPr>
        <p:spPr bwMode="auto">
          <a:xfrm>
            <a:off x="4791075" y="2924176"/>
            <a:ext cx="3726276" cy="1200329"/>
          </a:xfrm>
          <a:prstGeom prst="rect">
            <a:avLst/>
          </a:prstGeom>
          <a:noFill/>
          <a:ln w="9525">
            <a:noFill/>
            <a:miter lim="800000"/>
            <a:headEnd/>
            <a:tailEnd/>
          </a:ln>
        </p:spPr>
        <p:txBody>
          <a:bodyPr wrap="none">
            <a:spAutoFit/>
          </a:bodyPr>
          <a:lstStyle/>
          <a:p>
            <a:pPr>
              <a:buFontTx/>
              <a:buChar char="•"/>
            </a:pPr>
            <a:r>
              <a:rPr lang="en-US" dirty="0"/>
              <a:t> “</a:t>
            </a:r>
            <a:r>
              <a:rPr lang="en-US" dirty="0">
                <a:solidFill>
                  <a:srgbClr val="FF0000"/>
                </a:solidFill>
              </a:rPr>
              <a:t>Finite automata</a:t>
            </a:r>
            <a:r>
              <a:rPr lang="en-US" dirty="0"/>
              <a:t>” machines studied</a:t>
            </a:r>
          </a:p>
          <a:p>
            <a:pPr>
              <a:buFontTx/>
              <a:buChar char="•"/>
            </a:pPr>
            <a:r>
              <a:rPr lang="en-US" dirty="0"/>
              <a:t>  Noam Chomsky proposes the </a:t>
            </a:r>
            <a:br>
              <a:rPr lang="en-US" dirty="0"/>
            </a:br>
            <a:r>
              <a:rPr lang="en-US" dirty="0"/>
              <a:t>   “</a:t>
            </a:r>
            <a:r>
              <a:rPr lang="en-US" dirty="0">
                <a:solidFill>
                  <a:srgbClr val="FF0000"/>
                </a:solidFill>
              </a:rPr>
              <a:t>Chomsky Hierarchy</a:t>
            </a:r>
            <a:r>
              <a:rPr lang="en-US" dirty="0"/>
              <a:t>” for formal </a:t>
            </a:r>
            <a:br>
              <a:rPr lang="en-US" dirty="0"/>
            </a:br>
            <a:r>
              <a:rPr lang="en-US" dirty="0"/>
              <a:t>    languages</a:t>
            </a:r>
          </a:p>
        </p:txBody>
      </p:sp>
      <p:sp>
        <p:nvSpPr>
          <p:cNvPr id="16392" name="Text Box 8"/>
          <p:cNvSpPr txBox="1">
            <a:spLocks noChangeArrowheads="1"/>
          </p:cNvSpPr>
          <p:nvPr/>
        </p:nvSpPr>
        <p:spPr bwMode="auto">
          <a:xfrm>
            <a:off x="3409951" y="4559300"/>
            <a:ext cx="652743" cy="369332"/>
          </a:xfrm>
          <a:prstGeom prst="rect">
            <a:avLst/>
          </a:prstGeom>
          <a:noFill/>
          <a:ln w="9525">
            <a:noFill/>
            <a:miter lim="800000"/>
            <a:headEnd/>
            <a:tailEnd/>
          </a:ln>
        </p:spPr>
        <p:txBody>
          <a:bodyPr wrap="none">
            <a:spAutoFit/>
          </a:bodyPr>
          <a:lstStyle/>
          <a:p>
            <a:r>
              <a:rPr lang="en-US"/>
              <a:t>1969</a:t>
            </a:r>
          </a:p>
        </p:txBody>
      </p:sp>
      <p:sp>
        <p:nvSpPr>
          <p:cNvPr id="16393" name="Text Box 9"/>
          <p:cNvSpPr txBox="1">
            <a:spLocks noChangeArrowheads="1"/>
          </p:cNvSpPr>
          <p:nvPr/>
        </p:nvSpPr>
        <p:spPr bwMode="auto">
          <a:xfrm>
            <a:off x="4773613" y="4511676"/>
            <a:ext cx="3894015" cy="646331"/>
          </a:xfrm>
          <a:prstGeom prst="rect">
            <a:avLst/>
          </a:prstGeom>
          <a:noFill/>
          <a:ln w="9525">
            <a:noFill/>
            <a:miter lim="800000"/>
            <a:headEnd/>
            <a:tailEnd/>
          </a:ln>
        </p:spPr>
        <p:txBody>
          <a:bodyPr wrap="none">
            <a:spAutoFit/>
          </a:bodyPr>
          <a:lstStyle/>
          <a:p>
            <a:r>
              <a:rPr lang="en-US" dirty="0"/>
              <a:t>Cook introduces “intractable” problems</a:t>
            </a:r>
            <a:br>
              <a:rPr lang="en-US" dirty="0"/>
            </a:br>
            <a:r>
              <a:rPr lang="en-US" dirty="0"/>
              <a:t> or “</a:t>
            </a:r>
            <a:r>
              <a:rPr lang="en-US" dirty="0">
                <a:solidFill>
                  <a:srgbClr val="FF0000"/>
                </a:solidFill>
              </a:rPr>
              <a:t>NP-Hard</a:t>
            </a:r>
            <a:r>
              <a:rPr lang="en-US" dirty="0"/>
              <a:t>” problems</a:t>
            </a:r>
          </a:p>
        </p:txBody>
      </p:sp>
      <p:sp>
        <p:nvSpPr>
          <p:cNvPr id="16394" name="Text Box 11"/>
          <p:cNvSpPr txBox="1">
            <a:spLocks noChangeArrowheads="1"/>
          </p:cNvSpPr>
          <p:nvPr/>
        </p:nvSpPr>
        <p:spPr bwMode="auto">
          <a:xfrm>
            <a:off x="3427413" y="5257800"/>
            <a:ext cx="723275" cy="369332"/>
          </a:xfrm>
          <a:prstGeom prst="rect">
            <a:avLst/>
          </a:prstGeom>
          <a:noFill/>
          <a:ln w="9525">
            <a:noFill/>
            <a:miter lim="800000"/>
            <a:headEnd/>
            <a:tailEnd/>
          </a:ln>
        </p:spPr>
        <p:txBody>
          <a:bodyPr wrap="none">
            <a:spAutoFit/>
          </a:bodyPr>
          <a:lstStyle/>
          <a:p>
            <a:r>
              <a:rPr lang="en-US"/>
              <a:t>1970-</a:t>
            </a:r>
          </a:p>
        </p:txBody>
      </p:sp>
      <p:sp>
        <p:nvSpPr>
          <p:cNvPr id="16395" name="Text Box 12"/>
          <p:cNvSpPr txBox="1">
            <a:spLocks noChangeArrowheads="1"/>
          </p:cNvSpPr>
          <p:nvPr/>
        </p:nvSpPr>
        <p:spPr bwMode="auto">
          <a:xfrm>
            <a:off x="4791076" y="5210176"/>
            <a:ext cx="4170757" cy="646331"/>
          </a:xfrm>
          <a:prstGeom prst="rect">
            <a:avLst/>
          </a:prstGeom>
          <a:noFill/>
          <a:ln w="9525">
            <a:noFill/>
            <a:miter lim="800000"/>
            <a:headEnd/>
            <a:tailEnd/>
          </a:ln>
        </p:spPr>
        <p:txBody>
          <a:bodyPr wrap="none">
            <a:spAutoFit/>
          </a:bodyPr>
          <a:lstStyle/>
          <a:p>
            <a:r>
              <a:rPr lang="en-US" dirty="0"/>
              <a:t>Modern computer science: </a:t>
            </a:r>
            <a:r>
              <a:rPr lang="en-US" dirty="0">
                <a:solidFill>
                  <a:srgbClr val="FF0000"/>
                </a:solidFill>
              </a:rPr>
              <a:t>compilers</a:t>
            </a:r>
            <a:r>
              <a:rPr lang="en-US" dirty="0"/>
              <a:t>, </a:t>
            </a:r>
            <a:br>
              <a:rPr lang="en-US" dirty="0"/>
            </a:br>
            <a:r>
              <a:rPr lang="en-US" dirty="0">
                <a:solidFill>
                  <a:srgbClr val="FF0000"/>
                </a:solidFill>
              </a:rPr>
              <a:t>computational &amp; complexity theory</a:t>
            </a:r>
            <a:r>
              <a:rPr lang="en-US" dirty="0"/>
              <a:t> evolve</a:t>
            </a:r>
          </a:p>
        </p:txBody>
      </p:sp>
      <p:sp>
        <p:nvSpPr>
          <p:cNvPr id="16396" name="Line 13"/>
          <p:cNvSpPr>
            <a:spLocks noChangeShapeType="1"/>
          </p:cNvSpPr>
          <p:nvPr/>
        </p:nvSpPr>
        <p:spPr bwMode="auto">
          <a:xfrm>
            <a:off x="2665412" y="2819400"/>
            <a:ext cx="7467600" cy="0"/>
          </a:xfrm>
          <a:prstGeom prst="line">
            <a:avLst/>
          </a:prstGeom>
          <a:noFill/>
          <a:ln w="9525">
            <a:solidFill>
              <a:schemeClr val="tx1"/>
            </a:solidFill>
            <a:round/>
            <a:headEnd/>
            <a:tailEnd/>
          </a:ln>
        </p:spPr>
        <p:txBody>
          <a:bodyPr wrap="none" anchor="ctr"/>
          <a:lstStyle/>
          <a:p>
            <a:endParaRPr lang="en-US"/>
          </a:p>
        </p:txBody>
      </p:sp>
      <p:sp>
        <p:nvSpPr>
          <p:cNvPr id="16397" name="Line 14"/>
          <p:cNvSpPr>
            <a:spLocks noChangeShapeType="1"/>
          </p:cNvSpPr>
          <p:nvPr/>
        </p:nvSpPr>
        <p:spPr bwMode="auto">
          <a:xfrm>
            <a:off x="2589212" y="4419600"/>
            <a:ext cx="7467600" cy="0"/>
          </a:xfrm>
          <a:prstGeom prst="line">
            <a:avLst/>
          </a:prstGeom>
          <a:noFill/>
          <a:ln w="9525">
            <a:solidFill>
              <a:schemeClr val="tx1"/>
            </a:solidFill>
            <a:round/>
            <a:headEnd/>
            <a:tailEnd/>
          </a:ln>
        </p:spPr>
        <p:txBody>
          <a:bodyPr wrap="none" anchor="ctr"/>
          <a:lstStyle/>
          <a:p>
            <a:endParaRPr lang="en-US"/>
          </a:p>
        </p:txBody>
      </p:sp>
      <p:sp>
        <p:nvSpPr>
          <p:cNvPr id="16398" name="Line 15"/>
          <p:cNvSpPr>
            <a:spLocks noChangeShapeType="1"/>
          </p:cNvSpPr>
          <p:nvPr/>
        </p:nvSpPr>
        <p:spPr bwMode="auto">
          <a:xfrm>
            <a:off x="2589212" y="5257800"/>
            <a:ext cx="7467600" cy="0"/>
          </a:xfrm>
          <a:prstGeom prst="line">
            <a:avLst/>
          </a:prstGeom>
          <a:noFill/>
          <a:ln w="9525">
            <a:solidFill>
              <a:schemeClr val="tx1"/>
            </a:solidFill>
            <a:round/>
            <a:headEnd/>
            <a:tailEnd/>
          </a:ln>
        </p:spPr>
        <p:txBody>
          <a:bodyPr wrap="none" anchor="ctr"/>
          <a:lstStyle/>
          <a:p>
            <a:endParaRPr lang="en-US"/>
          </a:p>
        </p:txBody>
      </p:sp>
      <p:sp>
        <p:nvSpPr>
          <p:cNvPr id="16399" name="Line 16"/>
          <p:cNvSpPr>
            <a:spLocks noChangeShapeType="1"/>
          </p:cNvSpPr>
          <p:nvPr/>
        </p:nvSpPr>
        <p:spPr bwMode="auto">
          <a:xfrm>
            <a:off x="4646612" y="1600200"/>
            <a:ext cx="0" cy="4419600"/>
          </a:xfrm>
          <a:prstGeom prst="line">
            <a:avLst/>
          </a:prstGeom>
          <a:noFill/>
          <a:ln w="9525">
            <a:solidFill>
              <a:schemeClr val="tx1"/>
            </a:solidFill>
            <a:round/>
            <a:headEnd/>
            <a:tailEnd/>
          </a:ln>
        </p:spPr>
        <p:txBody>
          <a:bodyPr wrap="none" anchor="ctr"/>
          <a:lstStyle/>
          <a:p>
            <a:endParaRPr lang="en-US"/>
          </a:p>
        </p:txBody>
      </p:sp>
      <p:sp>
        <p:nvSpPr>
          <p:cNvPr id="3" name="Slide Number Placeholder 2"/>
          <p:cNvSpPr>
            <a:spLocks noGrp="1"/>
          </p:cNvSpPr>
          <p:nvPr>
            <p:ph type="sldNum" sz="quarter" idx="12"/>
          </p:nvPr>
        </p:nvSpPr>
        <p:spPr/>
        <p:txBody>
          <a:bodyPr/>
          <a:lstStyle/>
          <a:p>
            <a:fld id="{DF28FB93-0A08-4E7D-8E63-9EFA29F1E093}" type="slidenum">
              <a:rPr lang="en-US" smtClean="0"/>
              <a:pPr/>
              <a:t>11</a:t>
            </a:fld>
            <a:endParaRPr lang="en-US" dirty="0"/>
          </a:p>
        </p:txBody>
      </p:sp>
    </p:spTree>
    <p:extLst>
      <p:ext uri="{BB962C8B-B14F-4D97-AF65-F5344CB8AC3E}">
        <p14:creationId xmlns:p14="http://schemas.microsoft.com/office/powerpoint/2010/main" val="2790284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Automata Theory</a:t>
            </a:r>
          </a:p>
        </p:txBody>
      </p:sp>
      <p:sp>
        <p:nvSpPr>
          <p:cNvPr id="3" name="Content Placeholder 2"/>
          <p:cNvSpPr>
            <a:spLocks noGrp="1"/>
          </p:cNvSpPr>
          <p:nvPr>
            <p:ph idx="1"/>
          </p:nvPr>
        </p:nvSpPr>
        <p:spPr>
          <a:xfrm>
            <a:off x="1522876" y="1828800"/>
            <a:ext cx="9143538" cy="4114800"/>
          </a:xfrm>
        </p:spPr>
        <p:txBody>
          <a:bodyPr>
            <a:normAutofit fontScale="92500" lnSpcReduction="20000"/>
          </a:bodyPr>
          <a:lstStyle/>
          <a:p>
            <a:pPr algn="just"/>
            <a:r>
              <a:rPr lang="en-US" dirty="0">
                <a:solidFill>
                  <a:schemeClr val="tx1">
                    <a:lumMod val="95000"/>
                    <a:lumOff val="5000"/>
                  </a:schemeClr>
                </a:solidFill>
              </a:rPr>
              <a:t>The word “Automata“ is the plural of “automaton" which simply means any </a:t>
            </a:r>
            <a:r>
              <a:rPr lang="en-US" dirty="0" smtClean="0">
                <a:solidFill>
                  <a:schemeClr val="tx1">
                    <a:lumMod val="95000"/>
                    <a:lumOff val="5000"/>
                  </a:schemeClr>
                </a:solidFill>
              </a:rPr>
              <a:t>machine</a:t>
            </a:r>
            <a:r>
              <a:rPr lang="en-US" dirty="0">
                <a:solidFill>
                  <a:schemeClr val="tx1">
                    <a:lumMod val="95000"/>
                    <a:lumOff val="5000"/>
                  </a:schemeClr>
                </a:solidFill>
              </a:rPr>
              <a:t> </a:t>
            </a:r>
            <a:r>
              <a:rPr lang="en-US" dirty="0" smtClean="0">
                <a:solidFill>
                  <a:schemeClr val="tx1">
                    <a:lumMod val="95000"/>
                    <a:lumOff val="5000"/>
                  </a:schemeClr>
                </a:solidFill>
              </a:rPr>
              <a:t>or </a:t>
            </a:r>
            <a:r>
              <a:rPr lang="en-US" dirty="0" smtClean="0"/>
              <a:t>“something </a:t>
            </a:r>
            <a:r>
              <a:rPr lang="en-US" dirty="0"/>
              <a:t>that works automatically</a:t>
            </a:r>
            <a:r>
              <a:rPr lang="en-US" dirty="0" smtClean="0"/>
              <a:t>”.</a:t>
            </a:r>
            <a:endParaRPr lang="en-US" dirty="0">
              <a:solidFill>
                <a:schemeClr val="tx1">
                  <a:lumMod val="95000"/>
                  <a:lumOff val="5000"/>
                </a:schemeClr>
              </a:solidFill>
            </a:endParaRPr>
          </a:p>
          <a:p>
            <a:pPr algn="just"/>
            <a:r>
              <a:rPr lang="en-US" b="1" dirty="0" smtClean="0">
                <a:solidFill>
                  <a:schemeClr val="tx1">
                    <a:lumMod val="95000"/>
                    <a:lumOff val="5000"/>
                  </a:schemeClr>
                </a:solidFill>
              </a:rPr>
              <a:t>Automata </a:t>
            </a:r>
            <a:r>
              <a:rPr lang="en-US" b="1" dirty="0">
                <a:solidFill>
                  <a:schemeClr val="tx1">
                    <a:lumMod val="95000"/>
                    <a:lumOff val="5000"/>
                  </a:schemeClr>
                </a:solidFill>
              </a:rPr>
              <a:t>theory</a:t>
            </a:r>
            <a:r>
              <a:rPr lang="en-US" dirty="0">
                <a:solidFill>
                  <a:schemeClr val="tx1">
                    <a:lumMod val="95000"/>
                    <a:lumOff val="5000"/>
                  </a:schemeClr>
                </a:solidFill>
              </a:rPr>
              <a:t> is the study of </a:t>
            </a:r>
            <a:r>
              <a:rPr lang="en-US" dirty="0">
                <a:hlinkClick r:id="rId2" tooltip="Abstract machine"/>
              </a:rPr>
              <a:t>abstract machines</a:t>
            </a:r>
            <a:r>
              <a:rPr lang="en-US" dirty="0"/>
              <a:t> </a:t>
            </a:r>
            <a:r>
              <a:rPr lang="en-US" dirty="0">
                <a:solidFill>
                  <a:schemeClr val="tx1">
                    <a:lumMod val="95000"/>
                    <a:lumOff val="5000"/>
                  </a:schemeClr>
                </a:solidFill>
              </a:rPr>
              <a:t>and problems they are able to solve. </a:t>
            </a:r>
          </a:p>
          <a:p>
            <a:pPr algn="just"/>
            <a:r>
              <a:rPr lang="en-US" dirty="0">
                <a:solidFill>
                  <a:schemeClr val="tx1">
                    <a:lumMod val="95000"/>
                    <a:lumOff val="5000"/>
                  </a:schemeClr>
                </a:solidFill>
              </a:rPr>
              <a:t>Automata theory is closely related to </a:t>
            </a:r>
            <a:r>
              <a:rPr lang="en-US" dirty="0">
                <a:solidFill>
                  <a:schemeClr val="tx1">
                    <a:lumMod val="95000"/>
                    <a:lumOff val="5000"/>
                  </a:schemeClr>
                </a:solidFill>
                <a:hlinkClick r:id="rId3" tooltip="Formal language theory"/>
              </a:rPr>
              <a:t>formal language theory</a:t>
            </a:r>
            <a:r>
              <a:rPr lang="en-US" dirty="0">
                <a:solidFill>
                  <a:schemeClr val="tx1">
                    <a:lumMod val="95000"/>
                    <a:lumOff val="5000"/>
                  </a:schemeClr>
                </a:solidFill>
              </a:rPr>
              <a:t> as the </a:t>
            </a:r>
            <a:r>
              <a:rPr lang="en-US" dirty="0">
                <a:solidFill>
                  <a:schemeClr val="tx1">
                    <a:lumMod val="95000"/>
                    <a:lumOff val="5000"/>
                  </a:schemeClr>
                </a:solidFill>
                <a:hlinkClick r:id="rId4" tooltip="Automata"/>
              </a:rPr>
              <a:t>automata</a:t>
            </a:r>
            <a:r>
              <a:rPr lang="en-US" dirty="0">
                <a:solidFill>
                  <a:schemeClr val="tx1">
                    <a:lumMod val="95000"/>
                    <a:lumOff val="5000"/>
                  </a:schemeClr>
                </a:solidFill>
              </a:rPr>
              <a:t> are often classified by the class of </a:t>
            </a:r>
            <a:r>
              <a:rPr lang="en-US" dirty="0">
                <a:solidFill>
                  <a:schemeClr val="tx1">
                    <a:lumMod val="95000"/>
                    <a:lumOff val="5000"/>
                  </a:schemeClr>
                </a:solidFill>
                <a:hlinkClick r:id="rId5" tooltip="Formal language"/>
              </a:rPr>
              <a:t>formal languages</a:t>
            </a:r>
            <a:r>
              <a:rPr lang="en-US" dirty="0">
                <a:solidFill>
                  <a:schemeClr val="tx1">
                    <a:lumMod val="95000"/>
                    <a:lumOff val="5000"/>
                  </a:schemeClr>
                </a:solidFill>
              </a:rPr>
              <a:t> they are able to recognize. </a:t>
            </a:r>
          </a:p>
          <a:p>
            <a:pPr algn="just"/>
            <a:r>
              <a:rPr lang="en-US" dirty="0" smtClean="0"/>
              <a:t>Theoretical </a:t>
            </a:r>
            <a:r>
              <a:rPr lang="en-US" dirty="0"/>
              <a:t>developments bear directly on what computer scientists do today </a:t>
            </a:r>
            <a:endParaRPr lang="en-US" dirty="0" smtClean="0"/>
          </a:p>
          <a:p>
            <a:pPr lvl="1" algn="just"/>
            <a:r>
              <a:rPr lang="en-US" dirty="0" smtClean="0"/>
              <a:t>Finite </a:t>
            </a:r>
            <a:r>
              <a:rPr lang="en-US" dirty="0"/>
              <a:t>automata, formal grammars: design/ construction of software </a:t>
            </a:r>
            <a:endParaRPr lang="en-US" dirty="0" smtClean="0"/>
          </a:p>
          <a:p>
            <a:pPr lvl="1" algn="just"/>
            <a:r>
              <a:rPr lang="en-US" dirty="0" smtClean="0"/>
              <a:t>Turing </a:t>
            </a:r>
            <a:r>
              <a:rPr lang="en-US" dirty="0"/>
              <a:t>machines: help us understand what we can expect from a software </a:t>
            </a:r>
            <a:endParaRPr lang="en-US" dirty="0" smtClean="0"/>
          </a:p>
          <a:p>
            <a:pPr lvl="1" algn="just"/>
            <a:r>
              <a:rPr lang="en-US" dirty="0" smtClean="0"/>
              <a:t>Theory </a:t>
            </a:r>
            <a:r>
              <a:rPr lang="en-US" dirty="0"/>
              <a:t>of intractable problems: are we likely to be able to write a program to solve a given problem? Or we should try an approximation, a heuristic...</a:t>
            </a:r>
          </a:p>
        </p:txBody>
      </p:sp>
      <p:sp>
        <p:nvSpPr>
          <p:cNvPr id="5" name="Slide Number Placeholder 4"/>
          <p:cNvSpPr>
            <a:spLocks noGrp="1"/>
          </p:cNvSpPr>
          <p:nvPr>
            <p:ph type="sldNum" sz="quarter" idx="12"/>
          </p:nvPr>
        </p:nvSpPr>
        <p:spPr/>
        <p:txBody>
          <a:bodyPr/>
          <a:lstStyle/>
          <a:p>
            <a:fld id="{DF28FB93-0A08-4E7D-8E63-9EFA29F1E093}" type="slidenum">
              <a:rPr lang="en-US" smtClean="0"/>
              <a:pPr/>
              <a:t>12</a:t>
            </a:fld>
            <a:endParaRPr lang="en-US" dirty="0"/>
          </a:p>
        </p:txBody>
      </p:sp>
    </p:spTree>
    <p:extLst>
      <p:ext uri="{BB962C8B-B14F-4D97-AF65-F5344CB8AC3E}">
        <p14:creationId xmlns:p14="http://schemas.microsoft.com/office/powerpoint/2010/main" val="3814553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dirty="0"/>
              <a:t>Abstract Machine</a:t>
            </a:r>
          </a:p>
        </p:txBody>
      </p:sp>
      <p:sp>
        <p:nvSpPr>
          <p:cNvPr id="178179" name="Rectangle 3"/>
          <p:cNvSpPr>
            <a:spLocks noGrp="1" noChangeArrowheads="1"/>
          </p:cNvSpPr>
          <p:nvPr>
            <p:ph type="body" idx="1"/>
          </p:nvPr>
        </p:nvSpPr>
        <p:spPr>
          <a:xfrm>
            <a:off x="1522876" y="1752600"/>
            <a:ext cx="9143538" cy="4572000"/>
          </a:xfrm>
        </p:spPr>
        <p:txBody>
          <a:bodyPr>
            <a:normAutofit/>
          </a:bodyPr>
          <a:lstStyle/>
          <a:p>
            <a:pPr algn="just">
              <a:lnSpc>
                <a:spcPct val="90000"/>
              </a:lnSpc>
            </a:pPr>
            <a:r>
              <a:rPr lang="en-US" sz="2200" dirty="0" smtClean="0"/>
              <a:t>Abstract devices are (simplified) </a:t>
            </a:r>
            <a:r>
              <a:rPr lang="en-US" sz="2200" b="1" dirty="0" smtClean="0"/>
              <a:t>model</a:t>
            </a:r>
            <a:r>
              <a:rPr lang="en-US" sz="2200" dirty="0" smtClean="0"/>
              <a:t> of real computation.</a:t>
            </a:r>
          </a:p>
          <a:p>
            <a:pPr algn="just">
              <a:lnSpc>
                <a:spcPct val="90000"/>
              </a:lnSpc>
            </a:pPr>
            <a:r>
              <a:rPr lang="en-US" sz="2200" dirty="0" smtClean="0"/>
              <a:t>An </a:t>
            </a:r>
            <a:r>
              <a:rPr lang="en-US" sz="2200" b="1" dirty="0"/>
              <a:t>abstract machine</a:t>
            </a:r>
            <a:r>
              <a:rPr lang="en-US" sz="2200" dirty="0"/>
              <a:t>, also called an </a:t>
            </a:r>
            <a:r>
              <a:rPr lang="en-US" sz="2200" b="1" dirty="0"/>
              <a:t>abstract computer</a:t>
            </a:r>
            <a:r>
              <a:rPr lang="en-US" sz="2200" dirty="0"/>
              <a:t>, is a theoretical model of a </a:t>
            </a:r>
            <a:r>
              <a:rPr lang="en-US" sz="2200" dirty="0">
                <a:hlinkClick r:id="rId2" tooltip="Computer"/>
              </a:rPr>
              <a:t>computer</a:t>
            </a:r>
            <a:r>
              <a:rPr lang="en-US" sz="2200" dirty="0"/>
              <a:t> hardware or software system used in </a:t>
            </a:r>
            <a:r>
              <a:rPr lang="en-US" sz="2200" dirty="0">
                <a:hlinkClick r:id="rId3" tooltip="Automata theory"/>
              </a:rPr>
              <a:t>Automata theory</a:t>
            </a:r>
            <a:r>
              <a:rPr lang="en-US" sz="2200" dirty="0"/>
              <a:t>. </a:t>
            </a:r>
          </a:p>
          <a:p>
            <a:pPr algn="just">
              <a:lnSpc>
                <a:spcPct val="90000"/>
              </a:lnSpc>
            </a:pPr>
            <a:r>
              <a:rPr lang="en-US" sz="2200" dirty="0"/>
              <a:t>Abstraction of computing processes is used in both the </a:t>
            </a:r>
            <a:r>
              <a:rPr lang="en-US" sz="2200" dirty="0">
                <a:hlinkClick r:id="rId4" tooltip="Computer science"/>
              </a:rPr>
              <a:t>computer science</a:t>
            </a:r>
            <a:r>
              <a:rPr lang="en-US" sz="2200" dirty="0"/>
              <a:t> and </a:t>
            </a:r>
            <a:r>
              <a:rPr lang="en-US" sz="2200" dirty="0">
                <a:hlinkClick r:id="rId5" tooltip="Computer engineering"/>
              </a:rPr>
              <a:t>computer engineering</a:t>
            </a:r>
            <a:r>
              <a:rPr lang="en-US" sz="2200" dirty="0"/>
              <a:t> disciplines and usually assumes </a:t>
            </a:r>
            <a:r>
              <a:rPr lang="en-US" sz="2200" dirty="0">
                <a:hlinkClick r:id="rId6" tooltip="Discrete time"/>
              </a:rPr>
              <a:t>discrete time</a:t>
            </a:r>
            <a:r>
              <a:rPr lang="en-US" sz="2200" dirty="0"/>
              <a:t> </a:t>
            </a:r>
            <a:r>
              <a:rPr lang="en-US" sz="2200" dirty="0">
                <a:hlinkClick r:id="rId7" tooltip="Paradigm"/>
              </a:rPr>
              <a:t>paradigm</a:t>
            </a:r>
            <a:r>
              <a:rPr lang="en-US" sz="2200" dirty="0" smtClean="0"/>
              <a:t>.</a:t>
            </a:r>
            <a:endParaRPr lang="en-US" sz="2200" dirty="0"/>
          </a:p>
          <a:p>
            <a:pPr algn="just">
              <a:lnSpc>
                <a:spcPct val="90000"/>
              </a:lnSpc>
            </a:pPr>
            <a:r>
              <a:rPr lang="en-US" sz="2200" dirty="0"/>
              <a:t>abstract machines are often used in </a:t>
            </a:r>
            <a:r>
              <a:rPr lang="en-US" sz="2200" dirty="0">
                <a:hlinkClick r:id="rId8" tooltip="Thought experiments"/>
              </a:rPr>
              <a:t>thought </a:t>
            </a:r>
            <a:r>
              <a:rPr lang="en-US" sz="2200" dirty="0" smtClean="0">
                <a:hlinkClick r:id="rId8" tooltip="Thought experiments"/>
              </a:rPr>
              <a:t>experiments</a:t>
            </a:r>
            <a:r>
              <a:rPr lang="en-US" sz="2200" dirty="0"/>
              <a:t> </a:t>
            </a:r>
            <a:r>
              <a:rPr lang="en-US" sz="2200" dirty="0" smtClean="0"/>
              <a:t>regarding </a:t>
            </a:r>
            <a:r>
              <a:rPr lang="en-US" sz="2200" dirty="0"/>
              <a:t>computability or to analyze the complexity of </a:t>
            </a:r>
            <a:r>
              <a:rPr lang="en-US" sz="2200" dirty="0" smtClean="0"/>
              <a:t>algorithms.</a:t>
            </a:r>
            <a:endParaRPr lang="en-US" sz="2200" dirty="0"/>
          </a:p>
        </p:txBody>
      </p:sp>
      <p:sp>
        <p:nvSpPr>
          <p:cNvPr id="3" name="Slide Number Placeholder 2"/>
          <p:cNvSpPr>
            <a:spLocks noGrp="1"/>
          </p:cNvSpPr>
          <p:nvPr>
            <p:ph type="sldNum" sz="quarter" idx="12"/>
          </p:nvPr>
        </p:nvSpPr>
        <p:spPr/>
        <p:txBody>
          <a:bodyPr/>
          <a:lstStyle/>
          <a:p>
            <a:fld id="{DF28FB93-0A08-4E7D-8E63-9EFA29F1E093}" type="slidenum">
              <a:rPr lang="en-US" smtClean="0"/>
              <a:pPr/>
              <a:t>13</a:t>
            </a:fld>
            <a:endParaRPr lang="en-US" dirty="0"/>
          </a:p>
        </p:txBody>
      </p:sp>
    </p:spTree>
    <p:extLst>
      <p:ext uri="{BB962C8B-B14F-4D97-AF65-F5344CB8AC3E}">
        <p14:creationId xmlns:p14="http://schemas.microsoft.com/office/powerpoint/2010/main" val="623480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Models or Abstract Models</a:t>
            </a:r>
            <a:r>
              <a:rPr lang="en-US" dirty="0" smtClean="0">
                <a:latin typeface="Times New Roman" charset="0"/>
                <a:cs typeface="Times New Roman" charset="0"/>
              </a:rPr>
              <a:t>	</a:t>
            </a:r>
          </a:p>
        </p:txBody>
      </p:sp>
      <p:sp>
        <p:nvSpPr>
          <p:cNvPr id="5123" name="Rectangle 3"/>
          <p:cNvSpPr>
            <a:spLocks noGrp="1" noChangeArrowheads="1"/>
          </p:cNvSpPr>
          <p:nvPr>
            <p:ph type="body" idx="1"/>
          </p:nvPr>
        </p:nvSpPr>
        <p:spPr>
          <a:xfrm>
            <a:off x="1522876" y="1689279"/>
            <a:ext cx="9143537" cy="4114800"/>
          </a:xfrm>
        </p:spPr>
        <p:txBody>
          <a:bodyPr>
            <a:normAutofit/>
          </a:bodyPr>
          <a:lstStyle/>
          <a:p>
            <a:pPr algn="just" eaLnBrk="1" hangingPunct="1"/>
            <a:r>
              <a:rPr lang="en-US" sz="2200" dirty="0" smtClean="0">
                <a:latin typeface="+mj-lt"/>
              </a:rPr>
              <a:t>The construction of models is one of the essentials of any scientific discipline.</a:t>
            </a:r>
          </a:p>
          <a:p>
            <a:pPr algn="just" eaLnBrk="1" hangingPunct="1"/>
            <a:r>
              <a:rPr lang="en-US" sz="2200" dirty="0" smtClean="0">
                <a:latin typeface="+mj-lt"/>
              </a:rPr>
              <a:t>The usefulness of a discipline is often dependent on the existence of simple, yet powerful, theories and laws.</a:t>
            </a:r>
          </a:p>
        </p:txBody>
      </p:sp>
      <p:sp>
        <p:nvSpPr>
          <p:cNvPr id="2" name="Slide Number Placeholder 1"/>
          <p:cNvSpPr>
            <a:spLocks noGrp="1"/>
          </p:cNvSpPr>
          <p:nvPr>
            <p:ph type="sldNum" sz="quarter" idx="12"/>
          </p:nvPr>
        </p:nvSpPr>
        <p:spPr/>
        <p:txBody>
          <a:bodyPr/>
          <a:lstStyle/>
          <a:p>
            <a:fld id="{DF28FB93-0A08-4E7D-8E63-9EFA29F1E093}" type="slidenum">
              <a:rPr lang="en-US" smtClean="0"/>
              <a:pPr/>
              <a:t>14</a:t>
            </a:fld>
            <a:endParaRPr lang="en-US" dirty="0"/>
          </a:p>
        </p:txBody>
      </p:sp>
    </p:spTree>
    <p:extLst>
      <p:ext uri="{BB962C8B-B14F-4D97-AF65-F5344CB8AC3E}">
        <p14:creationId xmlns:p14="http://schemas.microsoft.com/office/powerpoint/2010/main" val="195148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smtClean="0"/>
              <a:t>Automaton</a:t>
            </a:r>
          </a:p>
        </p:txBody>
      </p:sp>
      <p:sp>
        <p:nvSpPr>
          <p:cNvPr id="23555" name="Rectangle 3"/>
          <p:cNvSpPr>
            <a:spLocks noGrp="1" noChangeArrowheads="1"/>
          </p:cNvSpPr>
          <p:nvPr>
            <p:ph type="body" idx="1"/>
          </p:nvPr>
        </p:nvSpPr>
        <p:spPr>
          <a:xfrm>
            <a:off x="1522876" y="1676400"/>
            <a:ext cx="9143538" cy="4535487"/>
          </a:xfrm>
        </p:spPr>
        <p:txBody>
          <a:bodyPr/>
          <a:lstStyle/>
          <a:p>
            <a:pPr algn="just" eaLnBrk="1" hangingPunct="1"/>
            <a:r>
              <a:rPr lang="en-US" sz="2200" dirty="0">
                <a:latin typeface="+mj-lt"/>
              </a:rPr>
              <a:t>An automaton is an abstract model of a digital computer</a:t>
            </a:r>
          </a:p>
          <a:p>
            <a:pPr algn="just" eaLnBrk="1" hangingPunct="1"/>
            <a:r>
              <a:rPr lang="en-US" sz="2200" dirty="0">
                <a:latin typeface="+mj-lt"/>
              </a:rPr>
              <a:t>It has a mechanism to read input (string over a given alphabet, e.g. strings of 0’s and 1’s on S = {0,1}) written on an input file.</a:t>
            </a:r>
          </a:p>
          <a:p>
            <a:pPr algn="just" eaLnBrk="1" hangingPunct="1"/>
            <a:r>
              <a:rPr lang="en-US" sz="2200" dirty="0">
                <a:latin typeface="+mj-lt"/>
              </a:rPr>
              <a:t>A finite automaton has a set of states </a:t>
            </a:r>
          </a:p>
          <a:p>
            <a:pPr algn="just" eaLnBrk="1" hangingPunct="1"/>
            <a:r>
              <a:rPr lang="en-US" sz="2200" dirty="0">
                <a:latin typeface="+mj-lt"/>
              </a:rPr>
              <a:t>Its control moves from state to state in response to external “inputs” </a:t>
            </a:r>
          </a:p>
          <a:p>
            <a:pPr eaLnBrk="1" hangingPunct="1"/>
            <a:endParaRPr lang="en-US" dirty="0"/>
          </a:p>
          <a:p>
            <a:pPr eaLnBrk="1" hangingPunct="1"/>
            <a:endParaRPr lang="en-US" dirty="0" smtClean="0"/>
          </a:p>
        </p:txBody>
      </p:sp>
      <p:sp>
        <p:nvSpPr>
          <p:cNvPr id="3" name="Slide Number Placeholder 2"/>
          <p:cNvSpPr>
            <a:spLocks noGrp="1"/>
          </p:cNvSpPr>
          <p:nvPr>
            <p:ph type="sldNum" sz="quarter" idx="12"/>
          </p:nvPr>
        </p:nvSpPr>
        <p:spPr/>
        <p:txBody>
          <a:bodyPr/>
          <a:lstStyle/>
          <a:p>
            <a:fld id="{DF28FB93-0A08-4E7D-8E63-9EFA29F1E093}" type="slidenum">
              <a:rPr lang="en-US" smtClean="0"/>
              <a:pPr/>
              <a:t>15</a:t>
            </a:fld>
            <a:endParaRPr lang="en-US" dirty="0"/>
          </a:p>
        </p:txBody>
      </p:sp>
    </p:spTree>
    <p:extLst>
      <p:ext uri="{BB962C8B-B14F-4D97-AF65-F5344CB8AC3E}">
        <p14:creationId xmlns:p14="http://schemas.microsoft.com/office/powerpoint/2010/main" val="3419811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Automaton</a:t>
            </a:r>
          </a:p>
        </p:txBody>
      </p:sp>
      <p:sp>
        <p:nvSpPr>
          <p:cNvPr id="23555" name="Rectangle 3"/>
          <p:cNvSpPr>
            <a:spLocks noGrp="1" noChangeArrowheads="1"/>
          </p:cNvSpPr>
          <p:nvPr>
            <p:ph type="body" idx="1"/>
          </p:nvPr>
        </p:nvSpPr>
        <p:spPr>
          <a:xfrm>
            <a:off x="1522876" y="1686059"/>
            <a:ext cx="9143538" cy="4535487"/>
          </a:xfrm>
        </p:spPr>
        <p:txBody>
          <a:bodyPr/>
          <a:lstStyle/>
          <a:p>
            <a:pPr eaLnBrk="1" hangingPunct="1"/>
            <a:r>
              <a:rPr lang="en-US" sz="2200" dirty="0"/>
              <a:t>With every automaton, a transition function is associated  which gives the next state in terms of the current state</a:t>
            </a:r>
          </a:p>
          <a:p>
            <a:pPr eaLnBrk="1" hangingPunct="1"/>
            <a:r>
              <a:rPr lang="en-US" sz="2200" dirty="0"/>
              <a:t>An automaton can be represented by a graph in which the vertices give the internal states and the edges transitions</a:t>
            </a:r>
          </a:p>
          <a:p>
            <a:pPr eaLnBrk="1" hangingPunct="1"/>
            <a:r>
              <a:rPr lang="en-US" sz="2200" dirty="0"/>
              <a:t>The labels on the edges show what happens (in terms of input and output) during the transitions</a:t>
            </a:r>
          </a:p>
          <a:p>
            <a:pPr eaLnBrk="1" hangingPunct="1"/>
            <a:r>
              <a:rPr lang="en-US" sz="2200" dirty="0"/>
              <a:t>An automaton operates in discrete time frame </a:t>
            </a:r>
          </a:p>
          <a:p>
            <a:pPr eaLnBrk="1" hangingPunct="1"/>
            <a:endParaRPr lang="en-US" dirty="0"/>
          </a:p>
          <a:p>
            <a:pPr eaLnBrk="1" hangingPunct="1"/>
            <a:endParaRPr lang="en-US" dirty="0"/>
          </a:p>
          <a:p>
            <a:pPr eaLnBrk="1" hangingPunct="1"/>
            <a:endParaRPr lang="en-US" dirty="0" smtClean="0"/>
          </a:p>
        </p:txBody>
      </p:sp>
      <p:sp>
        <p:nvSpPr>
          <p:cNvPr id="3" name="Slide Number Placeholder 2"/>
          <p:cNvSpPr>
            <a:spLocks noGrp="1"/>
          </p:cNvSpPr>
          <p:nvPr>
            <p:ph type="sldNum" sz="quarter" idx="12"/>
          </p:nvPr>
        </p:nvSpPr>
        <p:spPr/>
        <p:txBody>
          <a:bodyPr/>
          <a:lstStyle/>
          <a:p>
            <a:fld id="{DF28FB93-0A08-4E7D-8E63-9EFA29F1E093}" type="slidenum">
              <a:rPr lang="en-US" smtClean="0"/>
              <a:pPr/>
              <a:t>16</a:t>
            </a:fld>
            <a:endParaRPr lang="en-US" dirty="0"/>
          </a:p>
        </p:txBody>
      </p:sp>
    </p:spTree>
    <p:extLst>
      <p:ext uri="{BB962C8B-B14F-4D97-AF65-F5344CB8AC3E}">
        <p14:creationId xmlns:p14="http://schemas.microsoft.com/office/powerpoint/2010/main" val="161047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Components of an automaton</a:t>
            </a:r>
          </a:p>
        </p:txBody>
      </p:sp>
      <p:sp>
        <p:nvSpPr>
          <p:cNvPr id="26627" name="Rectangle 3"/>
          <p:cNvSpPr>
            <a:spLocks noGrp="1" noChangeArrowheads="1"/>
          </p:cNvSpPr>
          <p:nvPr>
            <p:ph type="body" idx="1"/>
          </p:nvPr>
        </p:nvSpPr>
        <p:spPr>
          <a:xfrm>
            <a:off x="1522876" y="1915732"/>
            <a:ext cx="9143538" cy="4114800"/>
          </a:xfrm>
        </p:spPr>
        <p:txBody>
          <a:bodyPr>
            <a:normAutofit/>
          </a:bodyPr>
          <a:lstStyle/>
          <a:p>
            <a:pPr algn="just" eaLnBrk="1" hangingPunct="1">
              <a:lnSpc>
                <a:spcPct val="90000"/>
              </a:lnSpc>
            </a:pPr>
            <a:r>
              <a:rPr lang="en-US" sz="2200" dirty="0" smtClean="0">
                <a:solidFill>
                  <a:schemeClr val="hlink"/>
                </a:solidFill>
              </a:rPr>
              <a:t>Input file</a:t>
            </a:r>
            <a:r>
              <a:rPr lang="en-US" sz="2200" dirty="0" smtClean="0"/>
              <a:t>:</a:t>
            </a:r>
            <a:r>
              <a:rPr lang="en-US" sz="2200" dirty="0" smtClean="0">
                <a:solidFill>
                  <a:schemeClr val="hlink"/>
                </a:solidFill>
              </a:rPr>
              <a:t> </a:t>
            </a:r>
            <a:r>
              <a:rPr lang="en-US" sz="2200" dirty="0" smtClean="0"/>
              <a:t>Contains strings of input symbols</a:t>
            </a:r>
          </a:p>
          <a:p>
            <a:pPr algn="just" eaLnBrk="1" hangingPunct="1">
              <a:lnSpc>
                <a:spcPct val="90000"/>
              </a:lnSpc>
            </a:pPr>
            <a:r>
              <a:rPr lang="en-US" sz="2200" dirty="0" smtClean="0">
                <a:solidFill>
                  <a:schemeClr val="hlink"/>
                </a:solidFill>
              </a:rPr>
              <a:t>Storage unit: </a:t>
            </a:r>
            <a:r>
              <a:rPr lang="en-US" sz="2200" dirty="0" smtClean="0"/>
              <a:t>consists of an unlimited number of cells, each capable of holding a single symbol from an alphabet</a:t>
            </a:r>
          </a:p>
          <a:p>
            <a:pPr algn="just" eaLnBrk="1" hangingPunct="1">
              <a:lnSpc>
                <a:spcPct val="90000"/>
              </a:lnSpc>
            </a:pPr>
            <a:r>
              <a:rPr lang="en-US" sz="2200" dirty="0" smtClean="0">
                <a:solidFill>
                  <a:schemeClr val="hlink"/>
                </a:solidFill>
              </a:rPr>
              <a:t>Control unit</a:t>
            </a:r>
            <a:r>
              <a:rPr lang="en-US" sz="2200" dirty="0" smtClean="0"/>
              <a:t>: can be in any one of a finite number of internal states and can change states in defined manner</a:t>
            </a:r>
            <a:endParaRPr lang="en-US" sz="2200" dirty="0" smtClean="0">
              <a:solidFill>
                <a:schemeClr val="hlink"/>
              </a:solidFill>
            </a:endParaRPr>
          </a:p>
        </p:txBody>
      </p:sp>
      <p:sp>
        <p:nvSpPr>
          <p:cNvPr id="3" name="Slide Number Placeholder 2"/>
          <p:cNvSpPr>
            <a:spLocks noGrp="1"/>
          </p:cNvSpPr>
          <p:nvPr>
            <p:ph type="sldNum" sz="quarter" idx="12"/>
          </p:nvPr>
        </p:nvSpPr>
        <p:spPr/>
        <p:txBody>
          <a:bodyPr/>
          <a:lstStyle/>
          <a:p>
            <a:fld id="{DF28FB93-0A08-4E7D-8E63-9EFA29F1E093}" type="slidenum">
              <a:rPr lang="en-US" smtClean="0"/>
              <a:pPr/>
              <a:t>17</a:t>
            </a:fld>
            <a:endParaRPr lang="en-US" dirty="0"/>
          </a:p>
        </p:txBody>
      </p:sp>
    </p:spTree>
    <p:extLst>
      <p:ext uri="{BB962C8B-B14F-4D97-AF65-F5344CB8AC3E}">
        <p14:creationId xmlns:p14="http://schemas.microsoft.com/office/powerpoint/2010/main" val="254372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dirty="0"/>
              <a:t>Why Study </a:t>
            </a:r>
            <a:r>
              <a:rPr lang="en-US" dirty="0" smtClean="0"/>
              <a:t>Automata?</a:t>
            </a:r>
            <a:endParaRPr lang="en-US" dirty="0"/>
          </a:p>
        </p:txBody>
      </p:sp>
      <p:sp>
        <p:nvSpPr>
          <p:cNvPr id="184323" name="Rectangle 3"/>
          <p:cNvSpPr>
            <a:spLocks noGrp="1" noChangeArrowheads="1"/>
          </p:cNvSpPr>
          <p:nvPr>
            <p:ph type="body" idx="1"/>
          </p:nvPr>
        </p:nvSpPr>
        <p:spPr>
          <a:xfrm>
            <a:off x="1522876" y="1828800"/>
            <a:ext cx="9143538" cy="4724400"/>
          </a:xfrm>
        </p:spPr>
        <p:txBody>
          <a:bodyPr>
            <a:normAutofit/>
          </a:bodyPr>
          <a:lstStyle/>
          <a:p>
            <a:pPr algn="just">
              <a:lnSpc>
                <a:spcPct val="80000"/>
              </a:lnSpc>
            </a:pPr>
            <a:r>
              <a:rPr lang="en-US" sz="2200" dirty="0">
                <a:cs typeface="Times New Roman" pitchFamily="18" charset="0"/>
              </a:rPr>
              <a:t>A variety of properties concerning the models, grammars, and languages will be proven.</a:t>
            </a:r>
          </a:p>
          <a:p>
            <a:pPr algn="just">
              <a:lnSpc>
                <a:spcPct val="80000"/>
              </a:lnSpc>
            </a:pPr>
            <a:r>
              <a:rPr lang="en-US" sz="2200" dirty="0">
                <a:cs typeface="Times New Roman" pitchFamily="18" charset="0"/>
              </a:rPr>
              <a:t>The existence or non-existence of algorithms for processing languages and language processors will be proven.</a:t>
            </a:r>
          </a:p>
          <a:p>
            <a:pPr algn="just">
              <a:lnSpc>
                <a:spcPct val="80000"/>
              </a:lnSpc>
            </a:pPr>
            <a:r>
              <a:rPr lang="en-US" sz="2200" dirty="0">
                <a:cs typeface="Times New Roman" pitchFamily="18" charset="0"/>
              </a:rPr>
              <a:t>These algorithms form the basis of tools for processing languages, e.g., parsers, compilers, assemblers, etc.</a:t>
            </a:r>
          </a:p>
          <a:p>
            <a:pPr algn="just">
              <a:lnSpc>
                <a:spcPct val="80000"/>
              </a:lnSpc>
            </a:pPr>
            <a:r>
              <a:rPr lang="en-US" sz="2200" dirty="0">
                <a:cs typeface="Times New Roman" pitchFamily="18" charset="0"/>
              </a:rPr>
              <a:t>Other algorithms will form the basis of tools that automatically construct language processors, e.g., </a:t>
            </a:r>
            <a:r>
              <a:rPr lang="en-US" sz="2200" dirty="0" err="1">
                <a:cs typeface="Times New Roman" pitchFamily="18" charset="0"/>
              </a:rPr>
              <a:t>yacc</a:t>
            </a:r>
            <a:r>
              <a:rPr lang="en-US" sz="2200" dirty="0">
                <a:cs typeface="Times New Roman" pitchFamily="18" charset="0"/>
              </a:rPr>
              <a:t>, </a:t>
            </a:r>
            <a:r>
              <a:rPr lang="en-US" sz="2200" dirty="0" err="1">
                <a:cs typeface="Times New Roman" pitchFamily="18" charset="0"/>
              </a:rPr>
              <a:t>lex</a:t>
            </a:r>
            <a:r>
              <a:rPr lang="en-US" sz="2200" dirty="0">
                <a:cs typeface="Times New Roman" pitchFamily="18" charset="0"/>
              </a:rPr>
              <a:t>, etc.</a:t>
            </a:r>
          </a:p>
          <a:p>
            <a:pPr lvl="1" algn="just">
              <a:lnSpc>
                <a:spcPct val="80000"/>
              </a:lnSpc>
            </a:pPr>
            <a:r>
              <a:rPr lang="en-US" dirty="0">
                <a:cs typeface="Times New Roman" pitchFamily="18" charset="0"/>
              </a:rPr>
              <a:t>Note that our perspective will be similar to, yet different from a compiler class.</a:t>
            </a:r>
          </a:p>
          <a:p>
            <a:pPr algn="just">
              <a:lnSpc>
                <a:spcPct val="80000"/>
              </a:lnSpc>
            </a:pPr>
            <a:r>
              <a:rPr lang="en-US" sz="2200" dirty="0">
                <a:cs typeface="Times New Roman" pitchFamily="18" charset="0"/>
              </a:rPr>
              <a:t>Additionally, some things will be proven to be non-computable, e.g., the enhanced compiler.</a:t>
            </a:r>
          </a:p>
          <a:p>
            <a:pPr>
              <a:lnSpc>
                <a:spcPct val="80000"/>
              </a:lnSpc>
            </a:pPr>
            <a:endParaRPr lang="en-US" dirty="0"/>
          </a:p>
        </p:txBody>
      </p:sp>
      <p:sp>
        <p:nvSpPr>
          <p:cNvPr id="3" name="Slide Number Placeholder 2"/>
          <p:cNvSpPr>
            <a:spLocks noGrp="1"/>
          </p:cNvSpPr>
          <p:nvPr>
            <p:ph type="sldNum" sz="quarter" idx="12"/>
          </p:nvPr>
        </p:nvSpPr>
        <p:spPr/>
        <p:txBody>
          <a:bodyPr/>
          <a:lstStyle/>
          <a:p>
            <a:fld id="{DF28FB93-0A08-4E7D-8E63-9EFA29F1E093}" type="slidenum">
              <a:rPr lang="en-US" smtClean="0"/>
              <a:pPr/>
              <a:t>18</a:t>
            </a:fld>
            <a:endParaRPr lang="en-US" dirty="0"/>
          </a:p>
        </p:txBody>
      </p:sp>
    </p:spTree>
    <p:extLst>
      <p:ext uri="{BB962C8B-B14F-4D97-AF65-F5344CB8AC3E}">
        <p14:creationId xmlns:p14="http://schemas.microsoft.com/office/powerpoint/2010/main" val="35303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Study Automata?</a:t>
            </a:r>
            <a:endParaRPr lang="en-US"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smtClean="0"/>
              <a:t>Finite automata are a useful model for many important kinds of software and hardware: </a:t>
            </a:r>
          </a:p>
          <a:p>
            <a:pPr algn="just"/>
            <a:r>
              <a:rPr lang="en-US" dirty="0" smtClean="0"/>
              <a:t>Software for designing and checking the behavior of digital circuits </a:t>
            </a:r>
          </a:p>
          <a:p>
            <a:pPr algn="just"/>
            <a:r>
              <a:rPr lang="en-US" dirty="0" smtClean="0"/>
              <a:t>The lexical analyzer of a typical compiler, that is, the compiler component that breaks the input text into logical units </a:t>
            </a:r>
          </a:p>
          <a:p>
            <a:pPr algn="just"/>
            <a:r>
              <a:rPr lang="en-US" dirty="0" smtClean="0"/>
              <a:t>Software for scanning large bodies of text, such as collections of Web pages, to find occurrences of words, phrases or other patterns.</a:t>
            </a:r>
          </a:p>
          <a:p>
            <a:pPr algn="just"/>
            <a:r>
              <a:rPr lang="en-US" dirty="0" smtClean="0"/>
              <a:t>Software for verifying systems of all types that have a finite number of distinct states, such as communications protocols of protocols for secure exchange information.</a:t>
            </a:r>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19</a:t>
            </a:fld>
            <a:endParaRPr lang="en-US" dirty="0"/>
          </a:p>
        </p:txBody>
      </p:sp>
    </p:spTree>
    <p:extLst>
      <p:ext uri="{BB962C8B-B14F-4D97-AF65-F5344CB8AC3E}">
        <p14:creationId xmlns:p14="http://schemas.microsoft.com/office/powerpoint/2010/main" val="4134354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Instructor Contacts</a:t>
            </a:r>
            <a:endParaRPr lang="en-US" dirty="0"/>
          </a:p>
        </p:txBody>
      </p:sp>
      <p:sp>
        <p:nvSpPr>
          <p:cNvPr id="3" name="Content Placeholder 2"/>
          <p:cNvSpPr>
            <a:spLocks noGrp="1"/>
          </p:cNvSpPr>
          <p:nvPr>
            <p:ph idx="1"/>
          </p:nvPr>
        </p:nvSpPr>
        <p:spPr/>
        <p:txBody>
          <a:bodyPr/>
          <a:lstStyle/>
          <a:p>
            <a:r>
              <a:rPr lang="en-US" dirty="0" smtClean="0"/>
              <a:t>Subhash Sagar</a:t>
            </a:r>
          </a:p>
          <a:p>
            <a:endParaRPr lang="en-US" dirty="0" smtClean="0"/>
          </a:p>
          <a:p>
            <a:r>
              <a:rPr lang="en-US" dirty="0" smtClean="0"/>
              <a:t>Room-16, Opposite Computer Science Secretariat.</a:t>
            </a:r>
          </a:p>
          <a:p>
            <a:r>
              <a:rPr lang="en-US" dirty="0">
                <a:hlinkClick r:id="rId2"/>
              </a:rPr>
              <a:t>s</a:t>
            </a:r>
            <a:r>
              <a:rPr lang="en-US" dirty="0" smtClean="0">
                <a:hlinkClick r:id="rId2"/>
              </a:rPr>
              <a:t>ubhash.sagar@nu.edu.pk</a:t>
            </a:r>
            <a:endParaRPr lang="en-US" dirty="0" smtClean="0"/>
          </a:p>
          <a:p>
            <a:endParaRPr lang="en-US" dirty="0"/>
          </a:p>
          <a:p>
            <a:r>
              <a:rPr lang="en-US" dirty="0" smtClean="0"/>
              <a:t>Office Hours: Will be decided soon.</a:t>
            </a:r>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2</a:t>
            </a:fld>
            <a:endParaRPr lang="en-US" dirty="0"/>
          </a:p>
        </p:txBody>
      </p:sp>
    </p:spTree>
    <p:extLst>
      <p:ext uri="{BB962C8B-B14F-4D97-AF65-F5344CB8AC3E}">
        <p14:creationId xmlns:p14="http://schemas.microsoft.com/office/powerpoint/2010/main" val="275530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 general, this subject plays a major role in:</a:t>
            </a:r>
          </a:p>
          <a:p>
            <a:pPr lvl="1"/>
            <a:r>
              <a:rPr lang="en-US" dirty="0" smtClean="0"/>
              <a:t>Theory of Computation</a:t>
            </a:r>
          </a:p>
          <a:p>
            <a:pPr lvl="1"/>
            <a:r>
              <a:rPr lang="en-US" dirty="0" smtClean="0"/>
              <a:t>Compiler Construction</a:t>
            </a:r>
          </a:p>
          <a:p>
            <a:pPr lvl="1"/>
            <a:r>
              <a:rPr lang="en-US" dirty="0" smtClean="0"/>
              <a:t>Parsing</a:t>
            </a:r>
          </a:p>
          <a:p>
            <a:pPr lvl="1"/>
            <a:r>
              <a:rPr lang="en-US" dirty="0" smtClean="0"/>
              <a:t>Formal Verification</a:t>
            </a:r>
          </a:p>
          <a:p>
            <a:pPr lvl="1"/>
            <a:r>
              <a:rPr lang="en-US" dirty="0" smtClean="0"/>
              <a:t>Defining Computer Languages</a:t>
            </a:r>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20</a:t>
            </a:fld>
            <a:endParaRPr lang="en-US" dirty="0"/>
          </a:p>
        </p:txBody>
      </p:sp>
    </p:spTree>
    <p:extLst>
      <p:ext uri="{BB962C8B-B14F-4D97-AF65-F5344CB8AC3E}">
        <p14:creationId xmlns:p14="http://schemas.microsoft.com/office/powerpoint/2010/main" val="356118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22876" y="685800"/>
            <a:ext cx="9143538" cy="1066800"/>
          </a:xfrm>
        </p:spPr>
        <p:txBody>
          <a:bodyPr/>
          <a:lstStyle/>
          <a:p>
            <a:r>
              <a:rPr lang="en-US" dirty="0" smtClean="0">
                <a:ea typeface="ＭＳ Ｐゴシック" pitchFamily="1" charset="-128"/>
              </a:rPr>
              <a:t>Different kinds of automata</a:t>
            </a:r>
          </a:p>
        </p:txBody>
      </p:sp>
      <p:sp>
        <p:nvSpPr>
          <p:cNvPr id="16387" name="Rectangle 3"/>
          <p:cNvSpPr>
            <a:spLocks noGrp="1" noChangeArrowheads="1"/>
          </p:cNvSpPr>
          <p:nvPr>
            <p:ph type="body" idx="1"/>
          </p:nvPr>
        </p:nvSpPr>
        <p:spPr>
          <a:xfrm>
            <a:off x="1522876" y="1701085"/>
            <a:ext cx="9143538" cy="4383088"/>
          </a:xfrm>
        </p:spPr>
        <p:txBody>
          <a:bodyPr>
            <a:normAutofit/>
          </a:bodyPr>
          <a:lstStyle/>
          <a:p>
            <a:endParaRPr lang="en-US" sz="2200" dirty="0" smtClean="0">
              <a:ea typeface="ＭＳ Ｐゴシック" pitchFamily="1" charset="-128"/>
            </a:endParaRPr>
          </a:p>
          <a:p>
            <a:r>
              <a:rPr lang="en-US" sz="2200" dirty="0" smtClean="0">
                <a:ea typeface="ＭＳ Ｐゴシック" pitchFamily="1" charset="-128"/>
              </a:rPr>
              <a:t>This </a:t>
            </a:r>
            <a:r>
              <a:rPr lang="en-US" sz="2200" dirty="0">
                <a:ea typeface="ＭＳ Ｐゴシック" pitchFamily="1" charset="-128"/>
              </a:rPr>
              <a:t>was only one example of a computational device, and there are </a:t>
            </a:r>
            <a:r>
              <a:rPr lang="en-US" sz="2200" dirty="0" smtClean="0">
                <a:ea typeface="ＭＳ Ｐゴシック" pitchFamily="1" charset="-128"/>
              </a:rPr>
              <a:t>others</a:t>
            </a:r>
            <a:endParaRPr lang="en-US" sz="2200" dirty="0">
              <a:ea typeface="ＭＳ Ｐゴシック" pitchFamily="1" charset="-128"/>
            </a:endParaRPr>
          </a:p>
          <a:p>
            <a:r>
              <a:rPr lang="en-US" sz="2200" dirty="0">
                <a:ea typeface="ＭＳ Ｐゴシック" pitchFamily="1" charset="-128"/>
              </a:rPr>
              <a:t>We will look at different devices, and look at these kinds of questions</a:t>
            </a:r>
            <a:r>
              <a:rPr lang="en-US" sz="2200" dirty="0" smtClean="0">
                <a:ea typeface="ＭＳ Ｐゴシック" pitchFamily="1" charset="-128"/>
              </a:rPr>
              <a:t>:</a:t>
            </a:r>
            <a:endParaRPr lang="en-US" sz="2200" dirty="0">
              <a:ea typeface="ＭＳ Ｐゴシック" pitchFamily="1" charset="-128"/>
            </a:endParaRPr>
          </a:p>
          <a:p>
            <a:pPr lvl="1"/>
            <a:r>
              <a:rPr lang="en-US" sz="2200" dirty="0">
                <a:ea typeface="ＭＳ Ｐゴシック" pitchFamily="1" charset="-128"/>
              </a:rPr>
              <a:t>What kinds of problems can a given type of device solve?</a:t>
            </a:r>
          </a:p>
          <a:p>
            <a:pPr lvl="1"/>
            <a:r>
              <a:rPr lang="en-US" sz="2200" dirty="0">
                <a:ea typeface="ＭＳ Ｐゴシック" pitchFamily="1" charset="-128"/>
              </a:rPr>
              <a:t>What things are impossible for this kind of device?</a:t>
            </a:r>
          </a:p>
          <a:p>
            <a:pPr lvl="1"/>
            <a:r>
              <a:rPr lang="en-US" sz="2200" dirty="0">
                <a:ea typeface="ＭＳ Ｐゴシック" pitchFamily="1" charset="-128"/>
              </a:rPr>
              <a:t>Is one type of device more powerful than another?</a:t>
            </a:r>
          </a:p>
        </p:txBody>
      </p:sp>
      <p:sp>
        <p:nvSpPr>
          <p:cNvPr id="3" name="Slide Number Placeholder 2"/>
          <p:cNvSpPr>
            <a:spLocks noGrp="1"/>
          </p:cNvSpPr>
          <p:nvPr>
            <p:ph type="sldNum" sz="quarter" idx="12"/>
          </p:nvPr>
        </p:nvSpPr>
        <p:spPr/>
        <p:txBody>
          <a:bodyPr/>
          <a:lstStyle/>
          <a:p>
            <a:fld id="{DF28FB93-0A08-4E7D-8E63-9EFA29F1E093}" type="slidenum">
              <a:rPr lang="en-US" smtClean="0"/>
              <a:pPr/>
              <a:t>21</a:t>
            </a:fld>
            <a:endParaRPr lang="en-US" dirty="0"/>
          </a:p>
        </p:txBody>
      </p:sp>
    </p:spTree>
    <p:extLst>
      <p:ext uri="{BB962C8B-B14F-4D97-AF65-F5344CB8AC3E}">
        <p14:creationId xmlns:p14="http://schemas.microsoft.com/office/powerpoint/2010/main" val="51447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Devices</a:t>
            </a:r>
            <a:endParaRPr lang="en-US" dirty="0"/>
          </a:p>
        </p:txBody>
      </p:sp>
      <p:sp>
        <p:nvSpPr>
          <p:cNvPr id="3" name="Content Placeholder 2"/>
          <p:cNvSpPr>
            <a:spLocks noGrp="1"/>
          </p:cNvSpPr>
          <p:nvPr>
            <p:ph idx="1"/>
          </p:nvPr>
        </p:nvSpPr>
        <p:spPr>
          <a:xfrm>
            <a:off x="1522876" y="1676400"/>
            <a:ext cx="9143538" cy="4191000"/>
          </a:xfrm>
        </p:spPr>
        <p:txBody>
          <a:bodyPr>
            <a:normAutofit/>
          </a:bodyPr>
          <a:lstStyle/>
          <a:p>
            <a:pPr marL="0" indent="0" eaLnBrk="0" fontAlgn="base" hangingPunct="0">
              <a:spcBef>
                <a:spcPts val="200"/>
              </a:spcBef>
              <a:buNone/>
            </a:pPr>
            <a:r>
              <a:rPr lang="en-US" sz="2600" b="1" dirty="0" smtClean="0"/>
              <a:t>Finite </a:t>
            </a:r>
            <a:r>
              <a:rPr lang="en-US" sz="2600" b="1" dirty="0"/>
              <a:t>automata</a:t>
            </a:r>
            <a:endParaRPr lang="en-US" sz="2600" dirty="0"/>
          </a:p>
          <a:p>
            <a:pPr eaLnBrk="0" fontAlgn="base" hangingPunct="0">
              <a:spcBef>
                <a:spcPts val="200"/>
              </a:spcBef>
            </a:pPr>
            <a:r>
              <a:rPr lang="en-US" sz="2000" dirty="0"/>
              <a:t>Devices with a finite amount of memory. Used to model “small” computers.</a:t>
            </a:r>
          </a:p>
          <a:p>
            <a:pPr marL="0" indent="0" eaLnBrk="0" fontAlgn="base" hangingPunct="0">
              <a:spcBef>
                <a:spcPts val="200"/>
              </a:spcBef>
              <a:buNone/>
            </a:pPr>
            <a:r>
              <a:rPr lang="en-US" sz="2600" b="1" dirty="0" smtClean="0"/>
              <a:t>Push-down </a:t>
            </a:r>
            <a:r>
              <a:rPr lang="en-US" sz="2600" b="1" dirty="0"/>
              <a:t>automata</a:t>
            </a:r>
            <a:endParaRPr lang="en-US" sz="2600" dirty="0"/>
          </a:p>
          <a:p>
            <a:pPr eaLnBrk="0" fontAlgn="base" hangingPunct="0">
              <a:spcBef>
                <a:spcPts val="200"/>
              </a:spcBef>
            </a:pPr>
            <a:r>
              <a:rPr lang="en-US" sz="2000" dirty="0"/>
              <a:t>Devices with infinite memory that can be accessed in a restricted way.</a:t>
            </a:r>
          </a:p>
          <a:p>
            <a:pPr eaLnBrk="0" fontAlgn="base" hangingPunct="0">
              <a:spcBef>
                <a:spcPts val="200"/>
              </a:spcBef>
            </a:pPr>
            <a:r>
              <a:rPr lang="en-US" sz="2000" dirty="0"/>
              <a:t>Used to model parsers, etc</a:t>
            </a:r>
            <a:r>
              <a:rPr lang="en-US" sz="2000" dirty="0" smtClean="0"/>
              <a:t>.</a:t>
            </a:r>
          </a:p>
          <a:p>
            <a:pPr lvl="1" algn="just" eaLnBrk="0" fontAlgn="base" hangingPunct="0">
              <a:spcBef>
                <a:spcPts val="200"/>
              </a:spcBef>
            </a:pPr>
            <a:r>
              <a:rPr lang="en-US" sz="1600" dirty="0" smtClean="0"/>
              <a:t>Parsing (syntax </a:t>
            </a:r>
            <a:r>
              <a:rPr lang="en-US" sz="1600" dirty="0"/>
              <a:t>analysis or syntactic </a:t>
            </a:r>
            <a:r>
              <a:rPr lang="en-US" sz="1600" dirty="0" smtClean="0"/>
              <a:t>analysis) </a:t>
            </a:r>
            <a:r>
              <a:rPr lang="en-US" sz="1600" dirty="0"/>
              <a:t>is the process of </a:t>
            </a:r>
            <a:r>
              <a:rPr lang="en-US" sz="1600" dirty="0" smtClean="0"/>
              <a:t>analyzing </a:t>
            </a:r>
            <a:r>
              <a:rPr lang="en-US" sz="1600" dirty="0"/>
              <a:t>a string of symbols, either in natural language, computer languages or data structures, conforming to the rules of a formal grammar.</a:t>
            </a:r>
          </a:p>
          <a:p>
            <a:pPr marL="0" indent="0" eaLnBrk="0" fontAlgn="base" hangingPunct="0">
              <a:spcBef>
                <a:spcPts val="200"/>
              </a:spcBef>
              <a:buNone/>
            </a:pPr>
            <a:r>
              <a:rPr lang="en-US" sz="2600" b="1" dirty="0"/>
              <a:t>Turing Machines</a:t>
            </a:r>
            <a:endParaRPr lang="en-US" sz="2600" dirty="0"/>
          </a:p>
          <a:p>
            <a:pPr eaLnBrk="0" fontAlgn="base" hangingPunct="0">
              <a:spcBef>
                <a:spcPts val="200"/>
              </a:spcBef>
            </a:pPr>
            <a:r>
              <a:rPr lang="en-US" sz="2000" dirty="0"/>
              <a:t>Devices with infinite memory. Used to model any computer.</a:t>
            </a:r>
          </a:p>
          <a:p>
            <a:pPr marL="0" indent="0" eaLnBrk="0" fontAlgn="base" hangingPunct="0">
              <a:spcBef>
                <a:spcPts val="200"/>
              </a:spcBef>
              <a:buNone/>
            </a:pPr>
            <a:r>
              <a:rPr lang="en-US" sz="2600" b="1" dirty="0" smtClean="0"/>
              <a:t>Time-bounded </a:t>
            </a:r>
            <a:r>
              <a:rPr lang="en-US" sz="2600" b="1" dirty="0"/>
              <a:t>Turing Machines</a:t>
            </a:r>
            <a:endParaRPr lang="en-US" sz="2600" dirty="0"/>
          </a:p>
          <a:p>
            <a:pPr eaLnBrk="0" fontAlgn="base" hangingPunct="0">
              <a:spcBef>
                <a:spcPts val="200"/>
              </a:spcBef>
            </a:pPr>
            <a:r>
              <a:rPr lang="en-US" sz="2000" dirty="0"/>
              <a:t>Infinite memory, but bounded running time.</a:t>
            </a:r>
          </a:p>
          <a:p>
            <a:pPr eaLnBrk="0" fontAlgn="base" hangingPunct="0">
              <a:spcBef>
                <a:spcPts val="200"/>
              </a:spcBef>
            </a:pPr>
            <a:r>
              <a:rPr lang="en-US" sz="2000" dirty="0"/>
              <a:t>Used to model any computer program that runs in a “reasonable” amount of time.</a:t>
            </a:r>
          </a:p>
        </p:txBody>
      </p:sp>
      <p:sp>
        <p:nvSpPr>
          <p:cNvPr id="5" name="Slide Number Placeholder 4"/>
          <p:cNvSpPr>
            <a:spLocks noGrp="1"/>
          </p:cNvSpPr>
          <p:nvPr>
            <p:ph type="sldNum" sz="quarter" idx="12"/>
          </p:nvPr>
        </p:nvSpPr>
        <p:spPr/>
        <p:txBody>
          <a:bodyPr/>
          <a:lstStyle/>
          <a:p>
            <a:fld id="{DF28FB93-0A08-4E7D-8E63-9EFA29F1E093}" type="slidenum">
              <a:rPr lang="en-US" smtClean="0"/>
              <a:pPr/>
              <a:t>22</a:t>
            </a:fld>
            <a:endParaRPr lang="en-US" dirty="0"/>
          </a:p>
        </p:txBody>
      </p:sp>
    </p:spTree>
    <p:extLst>
      <p:ext uri="{BB962C8B-B14F-4D97-AF65-F5344CB8AC3E}">
        <p14:creationId xmlns:p14="http://schemas.microsoft.com/office/powerpoint/2010/main" val="407718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9" name="Oval 9"/>
          <p:cNvSpPr>
            <a:spLocks noChangeArrowheads="1"/>
          </p:cNvSpPr>
          <p:nvPr/>
        </p:nvSpPr>
        <p:spPr bwMode="auto">
          <a:xfrm>
            <a:off x="1275655" y="1981200"/>
            <a:ext cx="8763001" cy="4267200"/>
          </a:xfrm>
          <a:prstGeom prst="ellipse">
            <a:avLst/>
          </a:prstGeom>
          <a:solidFill>
            <a:schemeClr val="accent1">
              <a:alpha val="21960"/>
            </a:schemeClr>
          </a:solidFill>
          <a:ln w="9525">
            <a:solidFill>
              <a:schemeClr val="tx1"/>
            </a:solidFill>
            <a:round/>
            <a:headEnd/>
            <a:tailEnd/>
          </a:ln>
        </p:spPr>
        <p:txBody>
          <a:bodyPr wrap="none" anchor="ctr"/>
          <a:lstStyle/>
          <a:p>
            <a:pPr algn="r"/>
            <a:r>
              <a:rPr lang="en-US" dirty="0"/>
              <a:t>Recursively-</a:t>
            </a:r>
            <a:br>
              <a:rPr lang="en-US" dirty="0"/>
            </a:br>
            <a:r>
              <a:rPr lang="en-US" dirty="0"/>
              <a:t>enumerable </a:t>
            </a:r>
            <a:br>
              <a:rPr lang="en-US" dirty="0"/>
            </a:br>
            <a:r>
              <a:rPr lang="en-US" dirty="0"/>
              <a:t>(TM)</a:t>
            </a:r>
          </a:p>
        </p:txBody>
      </p:sp>
      <p:sp>
        <p:nvSpPr>
          <p:cNvPr id="18438" name="Oval 7"/>
          <p:cNvSpPr>
            <a:spLocks noChangeArrowheads="1"/>
          </p:cNvSpPr>
          <p:nvPr/>
        </p:nvSpPr>
        <p:spPr bwMode="auto">
          <a:xfrm>
            <a:off x="1598613" y="2438400"/>
            <a:ext cx="5715000" cy="3352800"/>
          </a:xfrm>
          <a:prstGeom prst="ellipse">
            <a:avLst/>
          </a:prstGeom>
          <a:solidFill>
            <a:schemeClr val="accent1">
              <a:alpha val="18039"/>
            </a:schemeClr>
          </a:solidFill>
          <a:ln w="9525">
            <a:solidFill>
              <a:schemeClr val="tx1"/>
            </a:solidFill>
            <a:round/>
            <a:headEnd/>
            <a:tailEnd/>
          </a:ln>
        </p:spPr>
        <p:txBody>
          <a:bodyPr wrap="none" anchor="ctr"/>
          <a:lstStyle/>
          <a:p>
            <a:pPr algn="r"/>
            <a:r>
              <a:rPr lang="en-US" dirty="0"/>
              <a:t>Context-</a:t>
            </a:r>
            <a:br>
              <a:rPr lang="en-US" dirty="0"/>
            </a:br>
            <a:r>
              <a:rPr lang="en-US" dirty="0" smtClean="0"/>
              <a:t>sensitive </a:t>
            </a:r>
          </a:p>
          <a:p>
            <a:pPr algn="r"/>
            <a:r>
              <a:rPr lang="en-US" dirty="0" smtClean="0"/>
              <a:t>grammar </a:t>
            </a:r>
            <a:r>
              <a:rPr lang="en-US" dirty="0"/>
              <a:t/>
            </a:r>
            <a:br>
              <a:rPr lang="en-US" dirty="0"/>
            </a:br>
            <a:r>
              <a:rPr lang="en-US" dirty="0"/>
              <a:t>(LBA)</a:t>
            </a:r>
          </a:p>
        </p:txBody>
      </p:sp>
      <p:sp>
        <p:nvSpPr>
          <p:cNvPr id="18437" name="Oval 5"/>
          <p:cNvSpPr>
            <a:spLocks noChangeArrowheads="1"/>
          </p:cNvSpPr>
          <p:nvPr/>
        </p:nvSpPr>
        <p:spPr bwMode="auto">
          <a:xfrm>
            <a:off x="1903412" y="2857500"/>
            <a:ext cx="3276600" cy="2514600"/>
          </a:xfrm>
          <a:prstGeom prst="ellipse">
            <a:avLst/>
          </a:prstGeom>
          <a:solidFill>
            <a:schemeClr val="accent1">
              <a:alpha val="9019"/>
            </a:schemeClr>
          </a:solidFill>
          <a:ln w="9525">
            <a:solidFill>
              <a:schemeClr val="tx1"/>
            </a:solidFill>
            <a:round/>
            <a:headEnd/>
            <a:tailEnd/>
          </a:ln>
        </p:spPr>
        <p:txBody>
          <a:bodyPr wrap="none" anchor="ctr"/>
          <a:lstStyle/>
          <a:p>
            <a:pPr algn="r"/>
            <a:r>
              <a:rPr lang="en-US" dirty="0"/>
              <a:t>Context-</a:t>
            </a:r>
            <a:br>
              <a:rPr lang="en-US" dirty="0"/>
            </a:br>
            <a:r>
              <a:rPr lang="en-US" dirty="0" smtClean="0"/>
              <a:t>free grammar</a:t>
            </a:r>
            <a:endParaRPr lang="en-US" dirty="0"/>
          </a:p>
          <a:p>
            <a:pPr algn="r"/>
            <a:r>
              <a:rPr lang="en-US" dirty="0"/>
              <a:t>(</a:t>
            </a:r>
            <a:r>
              <a:rPr lang="en-US" dirty="0" smtClean="0"/>
              <a:t>PDA)s</a:t>
            </a:r>
            <a:endParaRPr lang="en-US" dirty="0"/>
          </a:p>
        </p:txBody>
      </p:sp>
      <p:sp>
        <p:nvSpPr>
          <p:cNvPr id="18434" name="Slide Number Placeholder 4"/>
          <p:cNvSpPr>
            <a:spLocks noGrp="1"/>
          </p:cNvSpPr>
          <p:nvPr>
            <p:ph type="sldNum" sz="quarter" idx="12"/>
          </p:nvPr>
        </p:nvSpPr>
        <p:spPr>
          <a:noFill/>
        </p:spPr>
        <p:txBody>
          <a:bodyPr/>
          <a:lstStyle/>
          <a:p>
            <a:fld id="{5EA22659-22E8-4DB5-972E-1E7538198E5F}" type="slidenum">
              <a:rPr lang="en-US" smtClean="0"/>
              <a:pPr/>
              <a:t>23</a:t>
            </a:fld>
            <a:endParaRPr lang="en-US" smtClean="0"/>
          </a:p>
        </p:txBody>
      </p:sp>
      <p:sp>
        <p:nvSpPr>
          <p:cNvPr id="18435" name="Rectangle 2"/>
          <p:cNvSpPr>
            <a:spLocks noGrp="1" noChangeArrowheads="1"/>
          </p:cNvSpPr>
          <p:nvPr>
            <p:ph type="title"/>
          </p:nvPr>
        </p:nvSpPr>
        <p:spPr>
          <a:xfrm>
            <a:off x="1522876" y="533400"/>
            <a:ext cx="9143538" cy="1066800"/>
          </a:xfrm>
        </p:spPr>
        <p:txBody>
          <a:bodyPr/>
          <a:lstStyle/>
          <a:p>
            <a:pPr eaLnBrk="1" hangingPunct="1"/>
            <a:r>
              <a:rPr lang="en-US" dirty="0" smtClean="0"/>
              <a:t>The Chomsky Hierarchy</a:t>
            </a:r>
          </a:p>
        </p:txBody>
      </p:sp>
      <p:sp>
        <p:nvSpPr>
          <p:cNvPr id="18436" name="Oval 3"/>
          <p:cNvSpPr>
            <a:spLocks noChangeArrowheads="1"/>
          </p:cNvSpPr>
          <p:nvPr/>
        </p:nvSpPr>
        <p:spPr bwMode="auto">
          <a:xfrm>
            <a:off x="2132012" y="3314700"/>
            <a:ext cx="1143000" cy="1600200"/>
          </a:xfrm>
          <a:prstGeom prst="ellipse">
            <a:avLst/>
          </a:prstGeom>
          <a:solidFill>
            <a:schemeClr val="accent1"/>
          </a:solidFill>
          <a:ln w="9525">
            <a:solidFill>
              <a:schemeClr val="tx1"/>
            </a:solidFill>
            <a:round/>
            <a:headEnd/>
            <a:tailEnd/>
          </a:ln>
        </p:spPr>
        <p:txBody>
          <a:bodyPr wrap="none" anchor="ctr"/>
          <a:lstStyle/>
          <a:p>
            <a:pPr algn="ctr"/>
            <a:r>
              <a:rPr lang="en-US"/>
              <a:t>Regular</a:t>
            </a:r>
          </a:p>
          <a:p>
            <a:pPr algn="ctr"/>
            <a:r>
              <a:rPr lang="en-US"/>
              <a:t>(DFA)</a:t>
            </a:r>
          </a:p>
        </p:txBody>
      </p:sp>
      <p:sp>
        <p:nvSpPr>
          <p:cNvPr id="18440" name="Text Box 11"/>
          <p:cNvSpPr txBox="1">
            <a:spLocks noChangeArrowheads="1"/>
          </p:cNvSpPr>
          <p:nvPr/>
        </p:nvSpPr>
        <p:spPr bwMode="auto">
          <a:xfrm>
            <a:off x="1631894" y="1600200"/>
            <a:ext cx="5564985" cy="369332"/>
          </a:xfrm>
          <a:prstGeom prst="rect">
            <a:avLst/>
          </a:prstGeom>
          <a:noFill/>
          <a:ln w="9525">
            <a:noFill/>
            <a:miter lim="800000"/>
            <a:headEnd/>
            <a:tailEnd/>
          </a:ln>
        </p:spPr>
        <p:txBody>
          <a:bodyPr wrap="none">
            <a:spAutoFit/>
          </a:bodyPr>
          <a:lstStyle/>
          <a:p>
            <a:pPr>
              <a:buFontTx/>
              <a:buChar char="•"/>
            </a:pPr>
            <a:r>
              <a:rPr lang="en-US" dirty="0"/>
              <a:t> A containment hierarchy of classes of formal </a:t>
            </a:r>
            <a:r>
              <a:rPr lang="en-US" dirty="0" smtClean="0"/>
              <a:t>languages.</a:t>
            </a:r>
            <a:endParaRPr lang="en-US" dirty="0"/>
          </a:p>
        </p:txBody>
      </p:sp>
      <p:pic>
        <p:nvPicPr>
          <p:cNvPr id="18441" name="Picture 13"/>
          <p:cNvPicPr>
            <a:picLocks noChangeAspect="1" noChangeArrowheads="1"/>
          </p:cNvPicPr>
          <p:nvPr/>
        </p:nvPicPr>
        <p:blipFill>
          <a:blip r:embed="rId3" cstate="print"/>
          <a:srcRect/>
          <a:stretch>
            <a:fillRect/>
          </a:stretch>
        </p:blipFill>
        <p:spPr bwMode="auto">
          <a:xfrm>
            <a:off x="10016331" y="610673"/>
            <a:ext cx="1300163" cy="1600200"/>
          </a:xfrm>
          <a:prstGeom prst="rect">
            <a:avLst/>
          </a:prstGeom>
          <a:noFill/>
          <a:ln w="9525">
            <a:noFill/>
            <a:miter lim="800000"/>
            <a:headEnd/>
            <a:tailEnd/>
          </a:ln>
        </p:spPr>
      </p:pic>
    </p:spTree>
    <p:extLst>
      <p:ext uri="{BB962C8B-B14F-4D97-AF65-F5344CB8AC3E}">
        <p14:creationId xmlns:p14="http://schemas.microsoft.com/office/powerpoint/2010/main" val="2804162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6"/>
          <p:cNvSpPr>
            <a:spLocks noGrp="1"/>
          </p:cNvSpPr>
          <p:nvPr>
            <p:ph type="sldNum" sz="quarter" idx="12"/>
          </p:nvPr>
        </p:nvSpPr>
        <p:spPr>
          <a:noFill/>
        </p:spPr>
        <p:txBody>
          <a:bodyPr/>
          <a:lstStyle/>
          <a:p>
            <a:fld id="{6F795F6D-478D-4DC4-BD78-EA57388555B7}" type="slidenum">
              <a:rPr lang="en-US" smtClean="0"/>
              <a:pPr/>
              <a:t>24</a:t>
            </a:fld>
            <a:endParaRPr lang="en-US" smtClean="0"/>
          </a:p>
        </p:txBody>
      </p:sp>
      <p:sp>
        <p:nvSpPr>
          <p:cNvPr id="17411" name="Rectangle 2"/>
          <p:cNvSpPr>
            <a:spLocks noGrp="1" noChangeArrowheads="1"/>
          </p:cNvSpPr>
          <p:nvPr>
            <p:ph type="title"/>
          </p:nvPr>
        </p:nvSpPr>
        <p:spPr>
          <a:xfrm>
            <a:off x="1534185" y="457200"/>
            <a:ext cx="10388010" cy="1143000"/>
          </a:xfrm>
        </p:spPr>
        <p:txBody>
          <a:bodyPr/>
          <a:lstStyle/>
          <a:p>
            <a:pPr eaLnBrk="1" hangingPunct="1"/>
            <a:r>
              <a:rPr lang="en-US" dirty="0" smtClean="0"/>
              <a:t>Languages &amp; Grammars</a:t>
            </a:r>
          </a:p>
        </p:txBody>
      </p:sp>
      <p:grpSp>
        <p:nvGrpSpPr>
          <p:cNvPr id="3" name="Group 2"/>
          <p:cNvGrpSpPr/>
          <p:nvPr/>
        </p:nvGrpSpPr>
        <p:grpSpPr>
          <a:xfrm>
            <a:off x="1598612" y="1828800"/>
            <a:ext cx="4148812" cy="4311650"/>
            <a:chOff x="1598612" y="1828800"/>
            <a:chExt cx="4148812" cy="4311650"/>
          </a:xfrm>
        </p:grpSpPr>
        <p:pic>
          <p:nvPicPr>
            <p:cNvPr id="17412" name="Picture 4" descr="Langs"/>
            <p:cNvPicPr>
              <a:picLocks noChangeAspect="1" noChangeArrowheads="1"/>
            </p:cNvPicPr>
            <p:nvPr/>
          </p:nvPicPr>
          <p:blipFill>
            <a:blip r:embed="rId3" cstate="print"/>
            <a:srcRect/>
            <a:stretch>
              <a:fillRect/>
            </a:stretch>
          </p:blipFill>
          <p:spPr bwMode="auto">
            <a:xfrm>
              <a:off x="2223174" y="1828800"/>
              <a:ext cx="3524250" cy="4311650"/>
            </a:xfrm>
            <a:prstGeom prst="rect">
              <a:avLst/>
            </a:prstGeom>
            <a:noFill/>
            <a:ln w="9525">
              <a:noFill/>
              <a:miter lim="800000"/>
              <a:headEnd/>
              <a:tailEnd/>
            </a:ln>
          </p:spPr>
        </p:pic>
        <p:sp>
          <p:nvSpPr>
            <p:cNvPr id="17413" name="Text Box 5"/>
            <p:cNvSpPr txBox="1">
              <a:spLocks noChangeArrowheads="1"/>
            </p:cNvSpPr>
            <p:nvPr/>
          </p:nvSpPr>
          <p:spPr bwMode="auto">
            <a:xfrm>
              <a:off x="1598612" y="2133600"/>
              <a:ext cx="1249125" cy="369332"/>
            </a:xfrm>
            <a:prstGeom prst="rect">
              <a:avLst/>
            </a:prstGeom>
            <a:noFill/>
            <a:ln w="9525">
              <a:noFill/>
              <a:miter lim="800000"/>
              <a:headEnd/>
              <a:tailEnd/>
            </a:ln>
          </p:spPr>
          <p:txBody>
            <a:bodyPr wrap="none">
              <a:spAutoFit/>
            </a:bodyPr>
            <a:lstStyle/>
            <a:p>
              <a:r>
                <a:rPr lang="en-US" dirty="0"/>
                <a:t>Or “</a:t>
              </a:r>
              <a:r>
                <a:rPr lang="en-US" b="1" dirty="0">
                  <a:solidFill>
                    <a:schemeClr val="hlink"/>
                  </a:solidFill>
                </a:rPr>
                <a:t>words</a:t>
              </a:r>
              <a:r>
                <a:rPr lang="en-US" dirty="0"/>
                <a:t>”</a:t>
              </a:r>
            </a:p>
          </p:txBody>
        </p:sp>
        <p:sp>
          <p:nvSpPr>
            <p:cNvPr id="17414" name="Line 6"/>
            <p:cNvSpPr>
              <a:spLocks noChangeShapeType="1"/>
            </p:cNvSpPr>
            <p:nvPr/>
          </p:nvSpPr>
          <p:spPr bwMode="auto">
            <a:xfrm>
              <a:off x="2284412" y="2455608"/>
              <a:ext cx="76200" cy="152400"/>
            </a:xfrm>
            <a:prstGeom prst="line">
              <a:avLst/>
            </a:prstGeom>
            <a:noFill/>
            <a:ln w="9525">
              <a:solidFill>
                <a:schemeClr val="tx1"/>
              </a:solidFill>
              <a:round/>
              <a:headEnd/>
              <a:tailEnd type="triangle" w="med" len="med"/>
            </a:ln>
          </p:spPr>
          <p:txBody>
            <a:bodyPr wrap="none" anchor="ctr"/>
            <a:lstStyle/>
            <a:p>
              <a:endParaRPr lang="en-US"/>
            </a:p>
          </p:txBody>
        </p:sp>
      </p:grpSp>
      <p:sp>
        <p:nvSpPr>
          <p:cNvPr id="17416" name="Rectangle 9"/>
          <p:cNvSpPr>
            <a:spLocks noGrp="1" noChangeArrowheads="1"/>
          </p:cNvSpPr>
          <p:nvPr>
            <p:ph type="body" sz="half" idx="2"/>
          </p:nvPr>
        </p:nvSpPr>
        <p:spPr>
          <a:xfrm>
            <a:off x="6246812" y="1676400"/>
            <a:ext cx="5078677" cy="4114800"/>
          </a:xfrm>
        </p:spPr>
        <p:txBody>
          <a:bodyPr/>
          <a:lstStyle/>
          <a:p>
            <a:pPr algn="just" eaLnBrk="1" hangingPunct="1">
              <a:lnSpc>
                <a:spcPct val="90000"/>
              </a:lnSpc>
            </a:pPr>
            <a:r>
              <a:rPr lang="en-US" sz="2000" u="sng" dirty="0"/>
              <a:t>Languages</a:t>
            </a:r>
            <a:r>
              <a:rPr lang="en-US" sz="2000" dirty="0"/>
              <a:t>: “</a:t>
            </a:r>
            <a:r>
              <a:rPr lang="en-US" sz="2000" i="1" dirty="0"/>
              <a:t>A language is a collection of sentences of finite length all constructed from a finite alphabet of symbols</a:t>
            </a:r>
            <a:r>
              <a:rPr lang="en-US" sz="2000" dirty="0"/>
              <a:t>”</a:t>
            </a:r>
          </a:p>
          <a:p>
            <a:pPr algn="just" eaLnBrk="1" hangingPunct="1">
              <a:lnSpc>
                <a:spcPct val="90000"/>
              </a:lnSpc>
            </a:pPr>
            <a:r>
              <a:rPr lang="en-US" sz="2000" u="sng" dirty="0"/>
              <a:t>Grammars</a:t>
            </a:r>
            <a:r>
              <a:rPr lang="en-US" sz="2000" dirty="0"/>
              <a:t>: “</a:t>
            </a:r>
            <a:r>
              <a:rPr lang="en-US" sz="2000" i="1" dirty="0"/>
              <a:t>A grammar can be regarded as a device that enumerates the sentences of a language</a:t>
            </a:r>
            <a:r>
              <a:rPr lang="en-US" sz="2000" dirty="0"/>
              <a:t>” - nothing more, nothing </a:t>
            </a:r>
            <a:r>
              <a:rPr lang="en-US" sz="2000" dirty="0" smtClean="0"/>
              <a:t>less</a:t>
            </a:r>
            <a:endParaRPr lang="en-US" sz="2000" dirty="0"/>
          </a:p>
          <a:p>
            <a:pPr algn="just" eaLnBrk="1" hangingPunct="1">
              <a:lnSpc>
                <a:spcPct val="90000"/>
              </a:lnSpc>
            </a:pPr>
            <a:r>
              <a:rPr lang="en-US" sz="2000" i="1" dirty="0"/>
              <a:t>N. Chomsky, Information and Control, </a:t>
            </a:r>
            <a:r>
              <a:rPr lang="en-US" sz="2000" i="1" dirty="0" err="1"/>
              <a:t>Vol</a:t>
            </a:r>
            <a:r>
              <a:rPr lang="en-US" sz="2000" i="1" dirty="0"/>
              <a:t> 2, 1959</a:t>
            </a:r>
            <a:endParaRPr lang="en-US" sz="2000" dirty="0"/>
          </a:p>
        </p:txBody>
      </p:sp>
    </p:spTree>
    <p:extLst>
      <p:ext uri="{BB962C8B-B14F-4D97-AF65-F5344CB8AC3E}">
        <p14:creationId xmlns:p14="http://schemas.microsoft.com/office/powerpoint/2010/main" val="116680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6212" y="2971800"/>
            <a:ext cx="9143538" cy="685800"/>
          </a:xfrm>
        </p:spPr>
        <p:txBody>
          <a:bodyPr/>
          <a:lstStyle/>
          <a:p>
            <a:pPr algn="ctr"/>
            <a:r>
              <a:rPr lang="en-US" dirty="0"/>
              <a:t>The Central Concepts of Automata Theory</a:t>
            </a:r>
          </a:p>
        </p:txBody>
      </p:sp>
      <p:sp>
        <p:nvSpPr>
          <p:cNvPr id="3" name="Slide Number Placeholder 2"/>
          <p:cNvSpPr>
            <a:spLocks noGrp="1"/>
          </p:cNvSpPr>
          <p:nvPr>
            <p:ph type="sldNum" sz="quarter" idx="12"/>
          </p:nvPr>
        </p:nvSpPr>
        <p:spPr/>
        <p:txBody>
          <a:bodyPr/>
          <a:lstStyle/>
          <a:p>
            <a:fld id="{DF28FB93-0A08-4E7D-8E63-9EFA29F1E093}" type="slidenum">
              <a:rPr lang="en-US" smtClean="0"/>
              <a:pPr/>
              <a:t>25</a:t>
            </a:fld>
            <a:endParaRPr lang="en-US" dirty="0"/>
          </a:p>
        </p:txBody>
      </p:sp>
    </p:spTree>
    <p:extLst>
      <p:ext uri="{BB962C8B-B14F-4D97-AF65-F5344CB8AC3E}">
        <p14:creationId xmlns:p14="http://schemas.microsoft.com/office/powerpoint/2010/main" val="563021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dirty="0" smtClean="0"/>
              <a:t>Alphabets</a:t>
            </a:r>
          </a:p>
        </p:txBody>
      </p:sp>
      <p:sp>
        <p:nvSpPr>
          <p:cNvPr id="11268" name="Rectangle 3"/>
          <p:cNvSpPr>
            <a:spLocks noGrp="1" noChangeArrowheads="1"/>
          </p:cNvSpPr>
          <p:nvPr>
            <p:ph type="body" idx="1"/>
          </p:nvPr>
        </p:nvSpPr>
        <p:spPr>
          <a:xfrm>
            <a:off x="1522876" y="1905000"/>
            <a:ext cx="8635536" cy="4171950"/>
          </a:xfrm>
        </p:spPr>
        <p:txBody>
          <a:bodyPr/>
          <a:lstStyle/>
          <a:p>
            <a:pPr algn="just">
              <a:lnSpc>
                <a:spcPct val="90000"/>
              </a:lnSpc>
            </a:pPr>
            <a:r>
              <a:rPr lang="en-US" dirty="0" smtClean="0"/>
              <a:t>Definition:</a:t>
            </a:r>
          </a:p>
          <a:p>
            <a:pPr algn="just">
              <a:lnSpc>
                <a:spcPct val="90000"/>
              </a:lnSpc>
              <a:buFont typeface="Monotype Sorts" pitchFamily="2" charset="2"/>
              <a:buNone/>
            </a:pPr>
            <a:r>
              <a:rPr lang="en-US" dirty="0" smtClean="0"/>
              <a:t>	A finite non-empty set of symbols (letters), is called an alphabet. It is denoted by </a:t>
            </a:r>
            <a:r>
              <a:rPr lang="el-GR" dirty="0" smtClean="0"/>
              <a:t>Σ</a:t>
            </a:r>
            <a:r>
              <a:rPr lang="en-US" dirty="0" smtClean="0"/>
              <a:t> ( Greek letter sigma).</a:t>
            </a:r>
            <a:endParaRPr lang="el-GR" dirty="0" smtClean="0"/>
          </a:p>
          <a:p>
            <a:pPr algn="just">
              <a:lnSpc>
                <a:spcPct val="90000"/>
              </a:lnSpc>
            </a:pPr>
            <a:r>
              <a:rPr lang="en-US" dirty="0" smtClean="0"/>
              <a:t>Example:</a:t>
            </a:r>
          </a:p>
          <a:p>
            <a:pPr algn="just">
              <a:lnSpc>
                <a:spcPct val="90000"/>
              </a:lnSpc>
              <a:buFont typeface="Monotype Sorts" pitchFamily="2" charset="2"/>
              <a:buNone/>
            </a:pPr>
            <a:r>
              <a:rPr lang="en-US" dirty="0" smtClean="0"/>
              <a:t>	</a:t>
            </a:r>
            <a:r>
              <a:rPr lang="el-GR" dirty="0" smtClean="0"/>
              <a:t>Σ</a:t>
            </a:r>
            <a:r>
              <a:rPr lang="en-US" dirty="0" smtClean="0"/>
              <a:t>={</a:t>
            </a:r>
            <a:r>
              <a:rPr lang="en-US" dirty="0" err="1" smtClean="0"/>
              <a:t>a,b</a:t>
            </a:r>
            <a:r>
              <a:rPr lang="en-US" dirty="0" smtClean="0"/>
              <a:t>}</a:t>
            </a:r>
          </a:p>
          <a:p>
            <a:pPr algn="just">
              <a:lnSpc>
                <a:spcPct val="90000"/>
              </a:lnSpc>
              <a:buFont typeface="Monotype Sorts" pitchFamily="2" charset="2"/>
              <a:buNone/>
            </a:pPr>
            <a:r>
              <a:rPr lang="en-US" dirty="0" smtClean="0"/>
              <a:t>    </a:t>
            </a:r>
            <a:r>
              <a:rPr lang="el-GR" dirty="0" smtClean="0"/>
              <a:t>Σ</a:t>
            </a:r>
            <a:r>
              <a:rPr lang="en-US" dirty="0" smtClean="0"/>
              <a:t>={0,1}   //important as this is the language which the computer understands.</a:t>
            </a:r>
          </a:p>
          <a:p>
            <a:pPr algn="just">
              <a:lnSpc>
                <a:spcPct val="90000"/>
              </a:lnSpc>
              <a:buFont typeface="Monotype Sorts" pitchFamily="2" charset="2"/>
              <a:buNone/>
            </a:pPr>
            <a:r>
              <a:rPr lang="en-US" dirty="0" smtClean="0"/>
              <a:t>	</a:t>
            </a:r>
            <a:r>
              <a:rPr lang="el-GR" dirty="0" smtClean="0"/>
              <a:t>Σ</a:t>
            </a:r>
            <a:r>
              <a:rPr lang="en-US" dirty="0" smtClean="0"/>
              <a:t>={</a:t>
            </a:r>
            <a:r>
              <a:rPr lang="en-US" dirty="0" err="1" smtClean="0"/>
              <a:t>i,j,k</a:t>
            </a:r>
            <a:r>
              <a:rPr lang="en-US" dirty="0" smtClean="0"/>
              <a:t>}</a:t>
            </a:r>
          </a:p>
        </p:txBody>
      </p:sp>
      <p:sp>
        <p:nvSpPr>
          <p:cNvPr id="3" name="Slide Number Placeholder 2"/>
          <p:cNvSpPr>
            <a:spLocks noGrp="1"/>
          </p:cNvSpPr>
          <p:nvPr>
            <p:ph type="sldNum" sz="quarter" idx="12"/>
          </p:nvPr>
        </p:nvSpPr>
        <p:spPr/>
        <p:txBody>
          <a:bodyPr/>
          <a:lstStyle/>
          <a:p>
            <a:fld id="{DF28FB93-0A08-4E7D-8E63-9EFA29F1E093}" type="slidenum">
              <a:rPr lang="en-US" smtClean="0"/>
              <a:pPr/>
              <a:t>26</a:t>
            </a:fld>
            <a:endParaRPr lang="en-US" dirty="0"/>
          </a:p>
        </p:txBody>
      </p:sp>
    </p:spTree>
    <p:extLst>
      <p:ext uri="{BB962C8B-B14F-4D97-AF65-F5344CB8AC3E}">
        <p14:creationId xmlns:p14="http://schemas.microsoft.com/office/powerpoint/2010/main" val="318951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026"/>
          <p:cNvSpPr>
            <a:spLocks noGrp="1" noChangeArrowheads="1"/>
          </p:cNvSpPr>
          <p:nvPr>
            <p:ph type="title"/>
          </p:nvPr>
        </p:nvSpPr>
        <p:spPr/>
        <p:txBody>
          <a:bodyPr/>
          <a:lstStyle/>
          <a:p>
            <a:r>
              <a:rPr lang="en-US" dirty="0" smtClean="0"/>
              <a:t>Note:</a:t>
            </a:r>
          </a:p>
        </p:txBody>
      </p:sp>
      <p:sp>
        <p:nvSpPr>
          <p:cNvPr id="12292" name="Rectangle 1027"/>
          <p:cNvSpPr>
            <a:spLocks noGrp="1" noChangeArrowheads="1"/>
          </p:cNvSpPr>
          <p:nvPr>
            <p:ph type="body" idx="1"/>
          </p:nvPr>
        </p:nvSpPr>
        <p:spPr>
          <a:xfrm>
            <a:off x="1522876" y="1905000"/>
            <a:ext cx="9143538" cy="3697465"/>
          </a:xfrm>
        </p:spPr>
        <p:txBody>
          <a:bodyPr>
            <a:normAutofit/>
          </a:bodyPr>
          <a:lstStyle/>
          <a:p>
            <a:pPr algn="just"/>
            <a:r>
              <a:rPr lang="en-US" dirty="0" smtClean="0"/>
              <a:t> </a:t>
            </a:r>
            <a:r>
              <a:rPr lang="en-US" dirty="0"/>
              <a:t>A certain version of language ALGOL has 113 </a:t>
            </a:r>
            <a:r>
              <a:rPr lang="en-US" dirty="0" smtClean="0"/>
              <a:t>letters.</a:t>
            </a:r>
          </a:p>
          <a:p>
            <a:pPr algn="just"/>
            <a:endParaRPr lang="en-US" dirty="0" smtClean="0"/>
          </a:p>
          <a:p>
            <a:pPr algn="just"/>
            <a:r>
              <a:rPr lang="el-GR" dirty="0"/>
              <a:t>Σ</a:t>
            </a:r>
            <a:r>
              <a:rPr lang="en-US" dirty="0"/>
              <a:t> (alphabet) includes letters, digits and a variety of operators including sequential operators such as GOTO and </a:t>
            </a:r>
            <a:r>
              <a:rPr lang="en-US" dirty="0" smtClean="0"/>
              <a:t>IF.</a:t>
            </a:r>
            <a:endParaRPr lang="en-US" dirty="0"/>
          </a:p>
          <a:p>
            <a:pPr algn="just"/>
            <a:endParaRPr lang="en-US" dirty="0"/>
          </a:p>
        </p:txBody>
      </p:sp>
      <p:sp>
        <p:nvSpPr>
          <p:cNvPr id="3" name="Slide Number Placeholder 2"/>
          <p:cNvSpPr>
            <a:spLocks noGrp="1"/>
          </p:cNvSpPr>
          <p:nvPr>
            <p:ph type="sldNum" sz="quarter" idx="12"/>
          </p:nvPr>
        </p:nvSpPr>
        <p:spPr/>
        <p:txBody>
          <a:bodyPr/>
          <a:lstStyle/>
          <a:p>
            <a:fld id="{DF28FB93-0A08-4E7D-8E63-9EFA29F1E093}" type="slidenum">
              <a:rPr lang="en-US" smtClean="0"/>
              <a:pPr/>
              <a:t>27</a:t>
            </a:fld>
            <a:endParaRPr lang="en-US" dirty="0"/>
          </a:p>
        </p:txBody>
      </p:sp>
    </p:spTree>
    <p:extLst>
      <p:ext uri="{BB962C8B-B14F-4D97-AF65-F5344CB8AC3E}">
        <p14:creationId xmlns:p14="http://schemas.microsoft.com/office/powerpoint/2010/main" val="3066580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136B8F02-228C-4290-B7BB-604365F68F50}" type="slidenum">
              <a:rPr lang="en-US" smtClean="0"/>
              <a:pPr/>
              <a:t>28</a:t>
            </a:fld>
            <a:endParaRPr lang="en-US" smtClean="0"/>
          </a:p>
        </p:txBody>
      </p:sp>
      <p:sp>
        <p:nvSpPr>
          <p:cNvPr id="22531" name="Rectangle 2"/>
          <p:cNvSpPr>
            <a:spLocks noGrp="1" noChangeArrowheads="1"/>
          </p:cNvSpPr>
          <p:nvPr>
            <p:ph type="title"/>
          </p:nvPr>
        </p:nvSpPr>
        <p:spPr/>
        <p:txBody>
          <a:bodyPr/>
          <a:lstStyle/>
          <a:p>
            <a:pPr eaLnBrk="1" hangingPunct="1"/>
            <a:r>
              <a:rPr lang="en-US" dirty="0" smtClean="0"/>
              <a:t>Powers of an Alphabet </a:t>
            </a:r>
          </a:p>
        </p:txBody>
      </p:sp>
      <p:sp>
        <p:nvSpPr>
          <p:cNvPr id="63491" name="Rectangle 3"/>
          <p:cNvSpPr>
            <a:spLocks noGrp="1" noChangeArrowheads="1"/>
          </p:cNvSpPr>
          <p:nvPr>
            <p:ph type="body" idx="1"/>
          </p:nvPr>
        </p:nvSpPr>
        <p:spPr/>
        <p:txBody>
          <a:bodyPr>
            <a:normAutofit/>
          </a:bodyPr>
          <a:lstStyle/>
          <a:p>
            <a:pPr lvl="1" algn="just" eaLnBrk="1" hangingPunct="1">
              <a:lnSpc>
                <a:spcPct val="90000"/>
              </a:lnSpc>
              <a:buFont typeface="Wingdings" pitchFamily="28" charset="2"/>
              <a:buNone/>
            </a:pPr>
            <a:r>
              <a:rPr lang="en-US" sz="2400" dirty="0" smtClean="0"/>
              <a:t>Let ∑ be an alphabet.</a:t>
            </a:r>
          </a:p>
          <a:p>
            <a:pPr lvl="1" algn="just" eaLnBrk="1" hangingPunct="1">
              <a:lnSpc>
                <a:spcPct val="90000"/>
              </a:lnSpc>
              <a:buFont typeface="Wingdings" panose="05000000000000000000" pitchFamily="2" charset="2"/>
              <a:buChar char="§"/>
            </a:pPr>
            <a:r>
              <a:rPr lang="en-US" sz="2400" dirty="0" smtClean="0"/>
              <a:t>∑</a:t>
            </a:r>
            <a:r>
              <a:rPr lang="en-US" sz="2400" i="1" baseline="30000" dirty="0" smtClean="0"/>
              <a:t>k</a:t>
            </a:r>
            <a:r>
              <a:rPr lang="en-US" sz="2400" dirty="0" smtClean="0"/>
              <a:t> = the set of all strings of length </a:t>
            </a:r>
            <a:r>
              <a:rPr lang="en-US" sz="2400" i="1" dirty="0" smtClean="0"/>
              <a:t>k</a:t>
            </a:r>
            <a:r>
              <a:rPr lang="en-US" sz="2400" dirty="0" smtClean="0"/>
              <a:t> </a:t>
            </a:r>
          </a:p>
          <a:p>
            <a:pPr lvl="1" algn="just" eaLnBrk="1" hangingPunct="1">
              <a:lnSpc>
                <a:spcPct val="90000"/>
              </a:lnSpc>
              <a:buFont typeface="Wingdings" panose="05000000000000000000" pitchFamily="2" charset="2"/>
              <a:buChar char="§"/>
            </a:pPr>
            <a:r>
              <a:rPr lang="en-US" sz="2400" dirty="0" smtClean="0"/>
              <a:t>∑* = ∑</a:t>
            </a:r>
            <a:r>
              <a:rPr lang="en-US" sz="2400" i="1" baseline="30000" dirty="0" smtClean="0"/>
              <a:t>0</a:t>
            </a:r>
            <a:r>
              <a:rPr lang="en-US" sz="2400" dirty="0" smtClean="0"/>
              <a:t> U ∑</a:t>
            </a:r>
            <a:r>
              <a:rPr lang="en-US" sz="2400" i="1" baseline="30000" dirty="0" smtClean="0"/>
              <a:t>1</a:t>
            </a:r>
            <a:r>
              <a:rPr lang="en-US" sz="2400" dirty="0" smtClean="0"/>
              <a:t> U ∑</a:t>
            </a:r>
            <a:r>
              <a:rPr lang="en-US" sz="2400" i="1" baseline="30000" dirty="0" smtClean="0"/>
              <a:t>2</a:t>
            </a:r>
            <a:r>
              <a:rPr lang="en-US" sz="2400" dirty="0" smtClean="0"/>
              <a:t> U …</a:t>
            </a:r>
          </a:p>
          <a:p>
            <a:pPr lvl="1" algn="just" eaLnBrk="1" hangingPunct="1">
              <a:lnSpc>
                <a:spcPct val="90000"/>
              </a:lnSpc>
              <a:buFont typeface="Wingdings" panose="05000000000000000000" pitchFamily="2" charset="2"/>
              <a:buChar char="§"/>
            </a:pPr>
            <a:r>
              <a:rPr lang="en-US" sz="2400" dirty="0" smtClean="0"/>
              <a:t>∑</a:t>
            </a:r>
            <a:r>
              <a:rPr lang="en-US" sz="2400" baseline="30000" dirty="0" smtClean="0"/>
              <a:t>+</a:t>
            </a:r>
            <a:r>
              <a:rPr lang="en-US" sz="2400" dirty="0" smtClean="0"/>
              <a:t> = ∑</a:t>
            </a:r>
            <a:r>
              <a:rPr lang="en-US" sz="2400" i="1" baseline="30000" dirty="0" smtClean="0"/>
              <a:t>1</a:t>
            </a:r>
            <a:r>
              <a:rPr lang="en-US" sz="2400" dirty="0" smtClean="0"/>
              <a:t> U ∑</a:t>
            </a:r>
            <a:r>
              <a:rPr lang="en-US" sz="2400" i="1" baseline="30000" dirty="0" smtClean="0"/>
              <a:t>2</a:t>
            </a:r>
            <a:r>
              <a:rPr lang="en-US" sz="2400" dirty="0" smtClean="0"/>
              <a:t> U ∑</a:t>
            </a:r>
            <a:r>
              <a:rPr lang="en-US" sz="2400" i="1" baseline="30000" dirty="0" smtClean="0"/>
              <a:t>3</a:t>
            </a:r>
            <a:r>
              <a:rPr lang="en-US" sz="2400" dirty="0" smtClean="0"/>
              <a:t> U …</a:t>
            </a:r>
          </a:p>
          <a:p>
            <a:pPr lvl="1" algn="just" eaLnBrk="1" hangingPunct="1">
              <a:lnSpc>
                <a:spcPct val="90000"/>
              </a:lnSpc>
            </a:pPr>
            <a:endParaRPr lang="en-US" sz="2400" dirty="0" smtClean="0"/>
          </a:p>
          <a:p>
            <a:pPr marL="320040" lvl="1" indent="0" algn="just">
              <a:buNone/>
            </a:pPr>
            <a:r>
              <a:rPr lang="en-US" sz="2400" b="1" dirty="0"/>
              <a:t>Note: </a:t>
            </a:r>
            <a:r>
              <a:rPr lang="en-US" sz="2400" dirty="0"/>
              <a:t>confusion between Σ and ∑</a:t>
            </a:r>
            <a:r>
              <a:rPr lang="en-US" sz="2400" i="1" baseline="30000" dirty="0"/>
              <a:t>1</a:t>
            </a:r>
            <a:r>
              <a:rPr lang="en-US" sz="2400" dirty="0" smtClean="0"/>
              <a:t> </a:t>
            </a:r>
            <a:r>
              <a:rPr lang="en-US" sz="2400" dirty="0"/>
              <a:t>: </a:t>
            </a:r>
            <a:endParaRPr lang="en-US" sz="2400" dirty="0" smtClean="0"/>
          </a:p>
          <a:p>
            <a:pPr lvl="1" algn="just">
              <a:buFont typeface="Wingdings" panose="05000000000000000000" pitchFamily="2" charset="2"/>
              <a:buChar char="§"/>
            </a:pPr>
            <a:r>
              <a:rPr lang="en-US" sz="2400" dirty="0" smtClean="0"/>
              <a:t>Σ </a:t>
            </a:r>
            <a:r>
              <a:rPr lang="en-US" sz="2400" dirty="0"/>
              <a:t>is an alphabet; its members 0 and 1 are </a:t>
            </a:r>
            <a:r>
              <a:rPr lang="en-US" sz="2400" dirty="0" smtClean="0"/>
              <a:t>symbols.</a:t>
            </a:r>
          </a:p>
          <a:p>
            <a:pPr lvl="1" algn="just">
              <a:buFont typeface="Wingdings" panose="05000000000000000000" pitchFamily="2" charset="2"/>
              <a:buChar char="§"/>
            </a:pPr>
            <a:r>
              <a:rPr lang="en-US" sz="2400" dirty="0"/>
              <a:t>∑</a:t>
            </a:r>
            <a:r>
              <a:rPr lang="en-US" sz="2400" i="1" baseline="30000" dirty="0"/>
              <a:t>1</a:t>
            </a:r>
            <a:r>
              <a:rPr lang="en-US" sz="2400" dirty="0" smtClean="0"/>
              <a:t> </a:t>
            </a:r>
            <a:r>
              <a:rPr lang="en-US" sz="2400" dirty="0"/>
              <a:t>is a set of strings; its members are strings (each one of length 1)</a:t>
            </a:r>
            <a:endParaRPr lang="en-US" sz="2400" i="1" dirty="0"/>
          </a:p>
        </p:txBody>
      </p:sp>
    </p:spTree>
    <p:extLst>
      <p:ext uri="{BB962C8B-B14F-4D97-AF65-F5344CB8AC3E}">
        <p14:creationId xmlns:p14="http://schemas.microsoft.com/office/powerpoint/2010/main" val="33344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19C09FDA-5065-4CD8-AA72-A20AE9FEA8C9}" type="slidenum">
              <a:rPr lang="en-US" altLang="ur-PK" sz="1400">
                <a:solidFill>
                  <a:schemeClr val="tx1"/>
                </a:solidFill>
                <a:latin typeface="Times New Roman" panose="02020603050405020304" pitchFamily="18" charset="0"/>
              </a:rPr>
              <a:pPr/>
              <a:t>29</a:t>
            </a:fld>
            <a:endParaRPr lang="en-US" altLang="ur-PK" sz="1400">
              <a:solidFill>
                <a:schemeClr val="tx1"/>
              </a:solidFill>
              <a:latin typeface="Times New Roman" panose="02020603050405020304" pitchFamily="18" charset="0"/>
            </a:endParaRPr>
          </a:p>
        </p:txBody>
      </p:sp>
      <p:sp>
        <p:nvSpPr>
          <p:cNvPr id="14340" name="Rectangle 2"/>
          <p:cNvSpPr>
            <a:spLocks noGrp="1" noChangeArrowheads="1"/>
          </p:cNvSpPr>
          <p:nvPr>
            <p:ph type="title"/>
          </p:nvPr>
        </p:nvSpPr>
        <p:spPr/>
        <p:txBody>
          <a:bodyPr/>
          <a:lstStyle/>
          <a:p>
            <a:r>
              <a:rPr lang="en-US" altLang="ur-PK" dirty="0" smtClean="0"/>
              <a:t>The * Operation (Kleene Star)</a:t>
            </a:r>
          </a:p>
        </p:txBody>
      </p:sp>
      <p:sp>
        <p:nvSpPr>
          <p:cNvPr id="14341" name="Rectangle 3"/>
          <p:cNvSpPr>
            <a:spLocks noGrp="1" noChangeArrowheads="1"/>
          </p:cNvSpPr>
          <p:nvPr>
            <p:ph type="body" idx="1"/>
          </p:nvPr>
        </p:nvSpPr>
        <p:spPr/>
        <p:txBody>
          <a:bodyPr>
            <a:normAutofit fontScale="85000" lnSpcReduction="20000"/>
          </a:bodyPr>
          <a:lstStyle/>
          <a:p>
            <a:pPr>
              <a:buFontTx/>
              <a:buNone/>
            </a:pPr>
            <a:r>
              <a:rPr lang="en-US" altLang="ur-PK" dirty="0" smtClean="0"/>
              <a:t>     	 : </a:t>
            </a:r>
            <a:r>
              <a:rPr lang="en-US" altLang="ur-PK" sz="3000" dirty="0" smtClean="0"/>
              <a:t>the set of all possible strings from</a:t>
            </a:r>
          </a:p>
          <a:p>
            <a:pPr>
              <a:buFontTx/>
              <a:buNone/>
            </a:pPr>
            <a:r>
              <a:rPr lang="en-US" altLang="ur-PK" sz="3000" dirty="0" smtClean="0"/>
              <a:t>        		alphabet </a:t>
            </a:r>
          </a:p>
          <a:p>
            <a:pPr>
              <a:buFontTx/>
              <a:buNone/>
            </a:pPr>
            <a:endParaRPr lang="en-US" altLang="ur-PK" dirty="0" smtClean="0"/>
          </a:p>
          <a:p>
            <a:pPr>
              <a:buFontTx/>
              <a:buNone/>
            </a:pPr>
            <a:endParaRPr lang="en-US" altLang="ur-PK" dirty="0" smtClean="0"/>
          </a:p>
          <a:p>
            <a:pPr>
              <a:buFontTx/>
              <a:buNone/>
            </a:pPr>
            <a:endParaRPr lang="en-US" altLang="ur-PK" dirty="0" smtClean="0"/>
          </a:p>
          <a:p>
            <a:pPr>
              <a:buFontTx/>
              <a:buNone/>
            </a:pPr>
            <a:endParaRPr lang="en-US" altLang="ur-PK" dirty="0" smtClean="0"/>
          </a:p>
          <a:p>
            <a:pPr>
              <a:buFontTx/>
              <a:buNone/>
            </a:pPr>
            <a:endParaRPr lang="en-US" altLang="ur-PK" dirty="0" smtClean="0"/>
          </a:p>
          <a:p>
            <a:pPr>
              <a:buFontTx/>
              <a:buNone/>
            </a:pPr>
            <a:r>
              <a:rPr lang="en-US" altLang="ur-PK" dirty="0" smtClean="0"/>
              <a:t> </a:t>
            </a:r>
          </a:p>
        </p:txBody>
      </p:sp>
      <p:graphicFrame>
        <p:nvGraphicFramePr>
          <p:cNvPr id="14342" name="Object 4"/>
          <p:cNvGraphicFramePr>
            <a:graphicFrameLocks noChangeAspect="1"/>
          </p:cNvGraphicFramePr>
          <p:nvPr>
            <p:extLst>
              <p:ext uri="{D42A27DB-BD31-4B8C-83A1-F6EECF244321}">
                <p14:modId xmlns:p14="http://schemas.microsoft.com/office/powerpoint/2010/main" val="313875293"/>
              </p:ext>
            </p:extLst>
          </p:nvPr>
        </p:nvGraphicFramePr>
        <p:xfrm>
          <a:off x="1841813" y="1828800"/>
          <a:ext cx="609600" cy="419100"/>
        </p:xfrm>
        <a:graphic>
          <a:graphicData uri="http://schemas.openxmlformats.org/presentationml/2006/ole">
            <mc:AlternateContent xmlns:mc="http://schemas.openxmlformats.org/markup-compatibility/2006">
              <mc:Choice xmlns:v="urn:schemas-microsoft-com:vml" Requires="v">
                <p:oleObj spid="_x0000_s1113" name="Equation" r:id="rId4" imgW="609600" imgH="419100" progId="Equation.3">
                  <p:embed/>
                </p:oleObj>
              </mc:Choice>
              <mc:Fallback>
                <p:oleObj name="Equation" r:id="rId4" imgW="6096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1813" y="1828800"/>
                        <a:ext cx="6096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3" name="Object 5"/>
          <p:cNvGraphicFramePr>
            <a:graphicFrameLocks noChangeAspect="1"/>
          </p:cNvGraphicFramePr>
          <p:nvPr/>
        </p:nvGraphicFramePr>
        <p:xfrm>
          <a:off x="4722812" y="2318542"/>
          <a:ext cx="328613" cy="392113"/>
        </p:xfrm>
        <a:graphic>
          <a:graphicData uri="http://schemas.openxmlformats.org/presentationml/2006/ole">
            <mc:AlternateContent xmlns:mc="http://schemas.openxmlformats.org/markup-compatibility/2006">
              <mc:Choice xmlns:v="urn:schemas-microsoft-com:vml" Requires="v">
                <p:oleObj spid="_x0000_s1114" name="Equation" r:id="rId6" imgW="330057" imgH="393529" progId="Equation.3">
                  <p:embed/>
                </p:oleObj>
              </mc:Choice>
              <mc:Fallback>
                <p:oleObj name="Equation" r:id="rId6" imgW="330057" imgH="39352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2812" y="2318542"/>
                        <a:ext cx="3286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4" name="Object 6"/>
          <p:cNvGraphicFramePr>
            <a:graphicFrameLocks noChangeAspect="1"/>
          </p:cNvGraphicFramePr>
          <p:nvPr/>
        </p:nvGraphicFramePr>
        <p:xfrm>
          <a:off x="1820863" y="3429000"/>
          <a:ext cx="7735887" cy="1320800"/>
        </p:xfrm>
        <a:graphic>
          <a:graphicData uri="http://schemas.openxmlformats.org/presentationml/2006/ole">
            <mc:AlternateContent xmlns:mc="http://schemas.openxmlformats.org/markup-compatibility/2006">
              <mc:Choice xmlns:v="urn:schemas-microsoft-com:vml" Requires="v">
                <p:oleObj spid="_x0000_s1115" name="Equation" r:id="rId8" imgW="7734300" imgH="1320800" progId="Equation.3">
                  <p:embed/>
                </p:oleObj>
              </mc:Choice>
              <mc:Fallback>
                <p:oleObj name="Equation" r:id="rId8" imgW="7734300" imgH="1320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0863" y="3429000"/>
                        <a:ext cx="7735887" cy="132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071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Pre-requisites</a:t>
            </a:r>
            <a:endParaRPr lang="en-US" dirty="0"/>
          </a:p>
        </p:txBody>
      </p:sp>
      <p:sp>
        <p:nvSpPr>
          <p:cNvPr id="3" name="Content Placeholder 2"/>
          <p:cNvSpPr>
            <a:spLocks noGrp="1"/>
          </p:cNvSpPr>
          <p:nvPr>
            <p:ph idx="1"/>
          </p:nvPr>
        </p:nvSpPr>
        <p:spPr/>
        <p:txBody>
          <a:bodyPr/>
          <a:lstStyle/>
          <a:p>
            <a:r>
              <a:rPr lang="en-US" dirty="0" smtClean="0"/>
              <a:t>Discrete Structure</a:t>
            </a:r>
          </a:p>
        </p:txBody>
      </p:sp>
      <p:sp>
        <p:nvSpPr>
          <p:cNvPr id="5" name="Slide Number Placeholder 4"/>
          <p:cNvSpPr>
            <a:spLocks noGrp="1"/>
          </p:cNvSpPr>
          <p:nvPr>
            <p:ph type="sldNum" sz="quarter" idx="12"/>
          </p:nvPr>
        </p:nvSpPr>
        <p:spPr/>
        <p:txBody>
          <a:bodyPr/>
          <a:lstStyle/>
          <a:p>
            <a:fld id="{DF28FB93-0A08-4E7D-8E63-9EFA29F1E093}" type="slidenum">
              <a:rPr lang="en-US" smtClean="0"/>
              <a:pPr/>
              <a:t>3</a:t>
            </a:fld>
            <a:endParaRPr lang="en-US" dirty="0"/>
          </a:p>
        </p:txBody>
      </p:sp>
    </p:spTree>
    <p:extLst>
      <p:ext uri="{BB962C8B-B14F-4D97-AF65-F5344CB8AC3E}">
        <p14:creationId xmlns:p14="http://schemas.microsoft.com/office/powerpoint/2010/main" val="2528785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2876" y="1828800"/>
            <a:ext cx="9143538" cy="3697465"/>
          </a:xfrm>
        </p:spPr>
        <p:txBody>
          <a:bodyPr/>
          <a:lstStyle/>
          <a:p>
            <a:pPr algn="just"/>
            <a:r>
              <a:rPr lang="el-GR" dirty="0" smtClean="0"/>
              <a:t>Σ</a:t>
            </a:r>
            <a:r>
              <a:rPr lang="en-US" dirty="0" smtClean="0"/>
              <a:t>* </a:t>
            </a:r>
            <a:r>
              <a:rPr lang="el-GR" dirty="0" smtClean="0"/>
              <a:t>: </a:t>
            </a:r>
            <a:r>
              <a:rPr lang="en-US" dirty="0"/>
              <a:t>The set of all strings over an alphabet </a:t>
            </a:r>
            <a:endParaRPr lang="en-US" dirty="0" smtClean="0"/>
          </a:p>
          <a:p>
            <a:pPr marL="0" indent="0" algn="just">
              <a:buNone/>
            </a:pPr>
            <a:r>
              <a:rPr lang="en-US" dirty="0" smtClean="0"/>
              <a:t>	</a:t>
            </a:r>
            <a:r>
              <a:rPr lang="el-GR" dirty="0" smtClean="0"/>
              <a:t>Σ </a:t>
            </a:r>
            <a:r>
              <a:rPr lang="el-GR" dirty="0"/>
              <a:t>{0, 1</a:t>
            </a:r>
            <a:r>
              <a:rPr lang="el-GR" dirty="0" smtClean="0"/>
              <a:t>}</a:t>
            </a:r>
            <a:r>
              <a:rPr lang="en-US" dirty="0" smtClean="0"/>
              <a:t>*</a:t>
            </a:r>
            <a:r>
              <a:rPr lang="el-GR" dirty="0" smtClean="0"/>
              <a:t> </a:t>
            </a:r>
            <a:r>
              <a:rPr lang="el-GR" dirty="0"/>
              <a:t>= {</a:t>
            </a:r>
            <a:r>
              <a:rPr lang="en-US" dirty="0"/>
              <a:t>ǫ, 0, 1, 00, 01, 10, 11, 000, . . .} </a:t>
            </a:r>
            <a:endParaRPr lang="en-US" dirty="0" smtClean="0"/>
          </a:p>
          <a:p>
            <a:pPr marL="0" indent="0" algn="just">
              <a:buNone/>
            </a:pPr>
            <a:endParaRPr lang="en-US" dirty="0" smtClean="0"/>
          </a:p>
          <a:p>
            <a:pPr algn="just"/>
            <a:r>
              <a:rPr lang="el-GR" dirty="0" smtClean="0"/>
              <a:t>Σ</a:t>
            </a:r>
            <a:r>
              <a:rPr lang="en-US" dirty="0" smtClean="0"/>
              <a:t>*</a:t>
            </a:r>
            <a:r>
              <a:rPr lang="el-GR" dirty="0" smtClean="0"/>
              <a:t> </a:t>
            </a:r>
            <a:r>
              <a:rPr lang="el-GR" dirty="0"/>
              <a:t>= Σ0 ∪ Σ1 ∪ Σ2 ∪ . . . </a:t>
            </a:r>
            <a:r>
              <a:rPr lang="en-US" dirty="0"/>
              <a:t>The symbol * is called Kleene star and is named after the mathematician and logician Stephen Cole Kleene. </a:t>
            </a:r>
            <a:endParaRPr lang="en-US" dirty="0" smtClean="0"/>
          </a:p>
          <a:p>
            <a:pPr marL="0" indent="0" algn="just">
              <a:buNone/>
            </a:pPr>
            <a:r>
              <a:rPr lang="en-US" dirty="0" smtClean="0"/>
              <a:t>	</a:t>
            </a:r>
            <a:r>
              <a:rPr lang="el-GR" dirty="0" smtClean="0"/>
              <a:t>Σ</a:t>
            </a:r>
            <a:r>
              <a:rPr lang="en-US" baseline="30000" dirty="0" smtClean="0"/>
              <a:t>+</a:t>
            </a:r>
            <a:r>
              <a:rPr lang="el-GR" dirty="0" smtClean="0"/>
              <a:t> </a:t>
            </a:r>
            <a:r>
              <a:rPr lang="el-GR" dirty="0"/>
              <a:t>= Σ1 ∪ Σ2 ∪ . . . </a:t>
            </a:r>
            <a:r>
              <a:rPr lang="en-US" dirty="0"/>
              <a:t>Thus: </a:t>
            </a:r>
            <a:r>
              <a:rPr lang="el-GR" dirty="0" smtClean="0"/>
              <a:t>Σ</a:t>
            </a:r>
            <a:r>
              <a:rPr lang="en-US" dirty="0" smtClean="0"/>
              <a:t>*</a:t>
            </a:r>
            <a:r>
              <a:rPr lang="el-GR" dirty="0" smtClean="0"/>
              <a:t> </a:t>
            </a:r>
            <a:r>
              <a:rPr lang="el-GR" dirty="0"/>
              <a:t>= </a:t>
            </a:r>
            <a:r>
              <a:rPr lang="el-GR" dirty="0" smtClean="0"/>
              <a:t>Σ</a:t>
            </a:r>
            <a:r>
              <a:rPr lang="en-US" baseline="30000" dirty="0" smtClean="0"/>
              <a:t>+</a:t>
            </a:r>
            <a:r>
              <a:rPr lang="el-GR" dirty="0" smtClean="0"/>
              <a:t> </a:t>
            </a:r>
            <a:r>
              <a:rPr lang="el-GR" dirty="0"/>
              <a:t>∪ {</a:t>
            </a:r>
            <a:r>
              <a:rPr lang="en-US" dirty="0"/>
              <a:t>ǫ}</a:t>
            </a:r>
          </a:p>
        </p:txBody>
      </p:sp>
      <p:sp>
        <p:nvSpPr>
          <p:cNvPr id="5" name="Slide Number Placeholder 4"/>
          <p:cNvSpPr>
            <a:spLocks noGrp="1"/>
          </p:cNvSpPr>
          <p:nvPr>
            <p:ph type="sldNum" sz="quarter" idx="12"/>
          </p:nvPr>
        </p:nvSpPr>
        <p:spPr/>
        <p:txBody>
          <a:bodyPr/>
          <a:lstStyle/>
          <a:p>
            <a:fld id="{DF28FB93-0A08-4E7D-8E63-9EFA29F1E093}" type="slidenum">
              <a:rPr lang="en-US" smtClean="0"/>
              <a:pPr/>
              <a:t>30</a:t>
            </a:fld>
            <a:endParaRPr lang="en-US" dirty="0"/>
          </a:p>
        </p:txBody>
      </p:sp>
    </p:spTree>
    <p:extLst>
      <p:ext uri="{BB962C8B-B14F-4D97-AF65-F5344CB8AC3E}">
        <p14:creationId xmlns:p14="http://schemas.microsoft.com/office/powerpoint/2010/main" val="355375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1EDC1802-9F61-45A3-8C97-93B5423456B0}" type="slidenum">
              <a:rPr lang="en-US" altLang="ur-PK" sz="1400">
                <a:solidFill>
                  <a:schemeClr val="tx1"/>
                </a:solidFill>
                <a:latin typeface="Times New Roman" panose="02020603050405020304" pitchFamily="18" charset="0"/>
              </a:rPr>
              <a:pPr/>
              <a:t>31</a:t>
            </a:fld>
            <a:endParaRPr lang="en-US" altLang="ur-PK" sz="1400">
              <a:solidFill>
                <a:schemeClr val="tx1"/>
              </a:solidFill>
              <a:latin typeface="Times New Roman" panose="02020603050405020304" pitchFamily="18" charset="0"/>
            </a:endParaRPr>
          </a:p>
        </p:txBody>
      </p:sp>
      <p:sp>
        <p:nvSpPr>
          <p:cNvPr id="15365" name="Rectangle 3"/>
          <p:cNvSpPr>
            <a:spLocks noChangeArrowheads="1"/>
          </p:cNvSpPr>
          <p:nvPr/>
        </p:nvSpPr>
        <p:spPr bwMode="auto">
          <a:xfrm>
            <a:off x="1534168" y="1944865"/>
            <a:ext cx="9132246" cy="3986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lgn="just">
              <a:spcBef>
                <a:spcPct val="20000"/>
              </a:spcBef>
            </a:pPr>
            <a:r>
              <a:rPr lang="en-US" altLang="ur-PK" dirty="0"/>
              <a:t>      : </a:t>
            </a:r>
            <a:r>
              <a:rPr lang="en-US" altLang="ur-PK" sz="2800" dirty="0">
                <a:latin typeface="+mj-lt"/>
              </a:rPr>
              <a:t>the set of all possible strings from</a:t>
            </a:r>
          </a:p>
          <a:p>
            <a:pPr algn="just">
              <a:spcBef>
                <a:spcPct val="20000"/>
              </a:spcBef>
            </a:pPr>
            <a:r>
              <a:rPr lang="en-US" altLang="ur-PK" sz="2800" dirty="0">
                <a:latin typeface="+mj-lt"/>
              </a:rPr>
              <a:t>        </a:t>
            </a:r>
            <a:r>
              <a:rPr lang="en-US" altLang="ur-PK" sz="2800" dirty="0" smtClean="0">
                <a:latin typeface="+mj-lt"/>
              </a:rPr>
              <a:t>	alphabet      </a:t>
            </a:r>
            <a:r>
              <a:rPr lang="en-US" altLang="ur-PK" sz="2800" dirty="0">
                <a:latin typeface="+mj-lt"/>
              </a:rPr>
              <a:t>except </a:t>
            </a:r>
          </a:p>
          <a:p>
            <a:pPr algn="just">
              <a:spcBef>
                <a:spcPct val="20000"/>
              </a:spcBef>
            </a:pPr>
            <a:endParaRPr lang="en-US" altLang="ur-PK" dirty="0"/>
          </a:p>
          <a:p>
            <a:pPr algn="just">
              <a:spcBef>
                <a:spcPct val="20000"/>
              </a:spcBef>
            </a:pPr>
            <a:endParaRPr lang="en-US" altLang="ur-PK" dirty="0"/>
          </a:p>
          <a:p>
            <a:pPr algn="just">
              <a:spcBef>
                <a:spcPct val="20000"/>
              </a:spcBef>
            </a:pPr>
            <a:endParaRPr lang="en-US" altLang="ur-PK" dirty="0"/>
          </a:p>
          <a:p>
            <a:pPr algn="just">
              <a:spcBef>
                <a:spcPct val="20000"/>
              </a:spcBef>
            </a:pPr>
            <a:endParaRPr lang="en-US" altLang="ur-PK" dirty="0"/>
          </a:p>
          <a:p>
            <a:pPr algn="just">
              <a:spcBef>
                <a:spcPct val="20000"/>
              </a:spcBef>
            </a:pPr>
            <a:r>
              <a:rPr lang="en-US" altLang="ur-PK" dirty="0"/>
              <a:t> </a:t>
            </a:r>
          </a:p>
        </p:txBody>
      </p:sp>
      <p:graphicFrame>
        <p:nvGraphicFramePr>
          <p:cNvPr id="15366" name="Object 4"/>
          <p:cNvGraphicFramePr>
            <a:graphicFrameLocks noChangeAspect="1"/>
          </p:cNvGraphicFramePr>
          <p:nvPr/>
        </p:nvGraphicFramePr>
        <p:xfrm>
          <a:off x="1763264" y="1905785"/>
          <a:ext cx="584200" cy="596900"/>
        </p:xfrm>
        <a:graphic>
          <a:graphicData uri="http://schemas.openxmlformats.org/presentationml/2006/ole">
            <mc:AlternateContent xmlns:mc="http://schemas.openxmlformats.org/markup-compatibility/2006">
              <mc:Choice xmlns:v="urn:schemas-microsoft-com:vml" Requires="v">
                <p:oleObj spid="_x0000_s2224" name="Equation" r:id="rId4" imgW="583947" imgH="596641" progId="Equation.3">
                  <p:embed/>
                </p:oleObj>
              </mc:Choice>
              <mc:Fallback>
                <p:oleObj name="Equation" r:id="rId4" imgW="583947" imgH="596641"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264" y="1905785"/>
                        <a:ext cx="584200"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7" name="Object 5"/>
          <p:cNvGraphicFramePr>
            <a:graphicFrameLocks noChangeAspect="1"/>
          </p:cNvGraphicFramePr>
          <p:nvPr/>
        </p:nvGraphicFramePr>
        <p:xfrm>
          <a:off x="3884612" y="2579687"/>
          <a:ext cx="328613" cy="392113"/>
        </p:xfrm>
        <a:graphic>
          <a:graphicData uri="http://schemas.openxmlformats.org/presentationml/2006/ole">
            <mc:AlternateContent xmlns:mc="http://schemas.openxmlformats.org/markup-compatibility/2006">
              <mc:Choice xmlns:v="urn:schemas-microsoft-com:vml" Requires="v">
                <p:oleObj spid="_x0000_s2225" name="Equation" r:id="rId6" imgW="330057" imgH="393529" progId="Equation.3">
                  <p:embed/>
                </p:oleObj>
              </mc:Choice>
              <mc:Fallback>
                <p:oleObj name="Equation" r:id="rId6" imgW="330057" imgH="39352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4612" y="2579687"/>
                        <a:ext cx="3286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8" name="Object 6"/>
          <p:cNvGraphicFramePr>
            <a:graphicFrameLocks noChangeAspect="1"/>
          </p:cNvGraphicFramePr>
          <p:nvPr>
            <p:extLst>
              <p:ext uri="{D42A27DB-BD31-4B8C-83A1-F6EECF244321}">
                <p14:modId xmlns:p14="http://schemas.microsoft.com/office/powerpoint/2010/main" val="447171872"/>
              </p:ext>
            </p:extLst>
          </p:nvPr>
        </p:nvGraphicFramePr>
        <p:xfrm>
          <a:off x="1741489" y="3168650"/>
          <a:ext cx="6410324" cy="1095345"/>
        </p:xfrm>
        <a:graphic>
          <a:graphicData uri="http://schemas.openxmlformats.org/presentationml/2006/ole">
            <mc:AlternateContent xmlns:mc="http://schemas.openxmlformats.org/markup-compatibility/2006">
              <mc:Choice xmlns:v="urn:schemas-microsoft-com:vml" Requires="v">
                <p:oleObj spid="_x0000_s2226" name="Equation" r:id="rId8" imgW="7734300" imgH="1320800" progId="Equation.3">
                  <p:embed/>
                </p:oleObj>
              </mc:Choice>
              <mc:Fallback>
                <p:oleObj name="Equation" r:id="rId8" imgW="7734300" imgH="1320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41489" y="3168650"/>
                        <a:ext cx="6410324" cy="1095345"/>
                      </a:xfrm>
                      <a:prstGeom prst="rect">
                        <a:avLst/>
                      </a:prstGeom>
                      <a:noFill/>
                      <a:ln>
                        <a:noFill/>
                      </a:ln>
                      <a:effectLst/>
                    </p:spPr>
                  </p:pic>
                </p:oleObj>
              </mc:Fallback>
            </mc:AlternateContent>
          </a:graphicData>
        </a:graphic>
      </p:graphicFrame>
      <p:graphicFrame>
        <p:nvGraphicFramePr>
          <p:cNvPr id="15369" name="Object 7"/>
          <p:cNvGraphicFramePr>
            <a:graphicFrameLocks noChangeAspect="1"/>
          </p:cNvGraphicFramePr>
          <p:nvPr>
            <p:extLst>
              <p:ext uri="{D42A27DB-BD31-4B8C-83A1-F6EECF244321}">
                <p14:modId xmlns:p14="http://schemas.microsoft.com/office/powerpoint/2010/main" val="1628318307"/>
              </p:ext>
            </p:extLst>
          </p:nvPr>
        </p:nvGraphicFramePr>
        <p:xfrm>
          <a:off x="1722481" y="4679256"/>
          <a:ext cx="1870335" cy="502344"/>
        </p:xfrm>
        <a:graphic>
          <a:graphicData uri="http://schemas.openxmlformats.org/presentationml/2006/ole">
            <mc:AlternateContent xmlns:mc="http://schemas.openxmlformats.org/markup-compatibility/2006">
              <mc:Choice xmlns:v="urn:schemas-microsoft-com:vml" Requires="v">
                <p:oleObj spid="_x0000_s2227" name="Equation" r:id="rId10" imgW="850680" imgH="228600" progId="Equation.3">
                  <p:embed/>
                </p:oleObj>
              </mc:Choice>
              <mc:Fallback>
                <p:oleObj name="Equation" r:id="rId10" imgW="850680" imgH="228600" progId="Equation.3">
                  <p:embed/>
                  <p:pic>
                    <p:nvPicPr>
                      <p:cNvPr id="0" name=""/>
                      <p:cNvPicPr>
                        <a:picLocks noChangeAspect="1" noChangeArrowheads="1"/>
                      </p:cNvPicPr>
                      <p:nvPr/>
                    </p:nvPicPr>
                    <p:blipFill>
                      <a:blip r:embed="rId11"/>
                      <a:srcRect/>
                      <a:stretch>
                        <a:fillRect/>
                      </a:stretch>
                    </p:blipFill>
                    <p:spPr bwMode="auto">
                      <a:xfrm>
                        <a:off x="1722481" y="4679256"/>
                        <a:ext cx="1870335" cy="502344"/>
                      </a:xfrm>
                      <a:prstGeom prst="rect">
                        <a:avLst/>
                      </a:prstGeom>
                      <a:noFill/>
                      <a:ln>
                        <a:noFill/>
                      </a:ln>
                    </p:spPr>
                  </p:pic>
                </p:oleObj>
              </mc:Fallback>
            </mc:AlternateContent>
          </a:graphicData>
        </a:graphic>
      </p:graphicFrame>
      <p:graphicFrame>
        <p:nvGraphicFramePr>
          <p:cNvPr id="15370" name="Object 8"/>
          <p:cNvGraphicFramePr>
            <a:graphicFrameLocks noChangeAspect="1"/>
          </p:cNvGraphicFramePr>
          <p:nvPr>
            <p:extLst>
              <p:ext uri="{D42A27DB-BD31-4B8C-83A1-F6EECF244321}">
                <p14:modId xmlns:p14="http://schemas.microsoft.com/office/powerpoint/2010/main" val="3980529232"/>
              </p:ext>
            </p:extLst>
          </p:nvPr>
        </p:nvGraphicFramePr>
        <p:xfrm>
          <a:off x="1741242" y="5248897"/>
          <a:ext cx="6410572" cy="618503"/>
        </p:xfrm>
        <a:graphic>
          <a:graphicData uri="http://schemas.openxmlformats.org/presentationml/2006/ole">
            <mc:AlternateContent xmlns:mc="http://schemas.openxmlformats.org/markup-compatibility/2006">
              <mc:Choice xmlns:v="urn:schemas-microsoft-com:vml" Requires="v">
                <p:oleObj spid="_x0000_s2228" name="Equation" r:id="rId12" imgW="7353300" imgH="711200" progId="Equation.3">
                  <p:embed/>
                </p:oleObj>
              </mc:Choice>
              <mc:Fallback>
                <p:oleObj name="Equation" r:id="rId12" imgW="7353300" imgH="711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41242" y="5248897"/>
                        <a:ext cx="6410572" cy="618503"/>
                      </a:xfrm>
                      <a:prstGeom prst="rect">
                        <a:avLst/>
                      </a:prstGeom>
                      <a:noFill/>
                      <a:ln>
                        <a:noFill/>
                      </a:ln>
                      <a:effectLst/>
                    </p:spPr>
                  </p:pic>
                </p:oleObj>
              </mc:Fallback>
            </mc:AlternateContent>
          </a:graphicData>
        </a:graphic>
      </p:graphicFrame>
      <p:graphicFrame>
        <p:nvGraphicFramePr>
          <p:cNvPr id="15371" name="Object 9"/>
          <p:cNvGraphicFramePr>
            <a:graphicFrameLocks noChangeAspect="1"/>
          </p:cNvGraphicFramePr>
          <p:nvPr/>
        </p:nvGraphicFramePr>
        <p:xfrm>
          <a:off x="5278985" y="2579687"/>
          <a:ext cx="330200" cy="419100"/>
        </p:xfrm>
        <a:graphic>
          <a:graphicData uri="http://schemas.openxmlformats.org/presentationml/2006/ole">
            <mc:AlternateContent xmlns:mc="http://schemas.openxmlformats.org/markup-compatibility/2006">
              <mc:Choice xmlns:v="urn:schemas-microsoft-com:vml" Requires="v">
                <p:oleObj spid="_x0000_s2229" name="Equation" r:id="rId14" imgW="330200" imgH="419100" progId="Equation.3">
                  <p:embed/>
                </p:oleObj>
              </mc:Choice>
              <mc:Fallback>
                <p:oleObj name="Equation" r:id="rId14" imgW="330200" imgH="4191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78985" y="2579687"/>
                        <a:ext cx="3302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Rectangle 2"/>
          <p:cNvSpPr>
            <a:spLocks noGrp="1" noChangeArrowheads="1"/>
          </p:cNvSpPr>
          <p:nvPr>
            <p:ph type="title"/>
          </p:nvPr>
        </p:nvSpPr>
        <p:spPr>
          <a:xfrm>
            <a:off x="1522876" y="609600"/>
            <a:ext cx="9143538" cy="1066800"/>
          </a:xfrm>
        </p:spPr>
        <p:txBody>
          <a:bodyPr/>
          <a:lstStyle/>
          <a:p>
            <a:r>
              <a:rPr lang="en-US" altLang="ur-PK" dirty="0" smtClean="0"/>
              <a:t>The + Operation</a:t>
            </a:r>
          </a:p>
        </p:txBody>
      </p:sp>
    </p:spTree>
    <p:extLst>
      <p:ext uri="{BB962C8B-B14F-4D97-AF65-F5344CB8AC3E}">
        <p14:creationId xmlns:p14="http://schemas.microsoft.com/office/powerpoint/2010/main" val="259448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1CFFD21-F5BA-4E8D-844F-2FED5EAB4779}" type="slidenum">
              <a:rPr lang="en-US"/>
              <a:pPr/>
              <a:t>32</a:t>
            </a:fld>
            <a:endParaRPr lang="en-US"/>
          </a:p>
        </p:txBody>
      </p:sp>
      <p:sp>
        <p:nvSpPr>
          <p:cNvPr id="370690" name="Rectangle 1026"/>
          <p:cNvSpPr>
            <a:spLocks noGrp="1" noChangeArrowheads="1"/>
          </p:cNvSpPr>
          <p:nvPr>
            <p:ph type="title"/>
          </p:nvPr>
        </p:nvSpPr>
        <p:spPr/>
        <p:txBody>
          <a:bodyPr/>
          <a:lstStyle/>
          <a:p>
            <a:r>
              <a:rPr lang="en-US" dirty="0" smtClean="0"/>
              <a:t>TASKs</a:t>
            </a:r>
            <a:endParaRPr lang="en-US" dirty="0"/>
          </a:p>
        </p:txBody>
      </p:sp>
      <p:sp>
        <p:nvSpPr>
          <p:cNvPr id="370691" name="Rectangle 1027"/>
          <p:cNvSpPr>
            <a:spLocks noGrp="1" noChangeArrowheads="1"/>
          </p:cNvSpPr>
          <p:nvPr>
            <p:ph type="body" idx="1"/>
          </p:nvPr>
        </p:nvSpPr>
        <p:spPr/>
        <p:txBody>
          <a:bodyPr>
            <a:noAutofit/>
          </a:bodyPr>
          <a:lstStyle/>
          <a:p>
            <a:pPr marL="577850" indent="-577850" algn="just">
              <a:buNone/>
            </a:pPr>
            <a:r>
              <a:rPr lang="en-US" dirty="0"/>
              <a:t>Q1)Is there any case when S</a:t>
            </a:r>
            <a:r>
              <a:rPr lang="en-US" baseline="40000" dirty="0"/>
              <a:t>+ </a:t>
            </a:r>
            <a:r>
              <a:rPr lang="en-US" dirty="0"/>
              <a:t>contains </a:t>
            </a:r>
            <a:r>
              <a:rPr lang="el-GR" dirty="0"/>
              <a:t>Λ</a:t>
            </a:r>
            <a:r>
              <a:rPr lang="en-US" dirty="0"/>
              <a:t>? If yes then justify your answer. </a:t>
            </a:r>
          </a:p>
          <a:p>
            <a:pPr marL="577850" indent="-577850" algn="just"/>
            <a:endParaRPr lang="en-US" dirty="0"/>
          </a:p>
          <a:p>
            <a:pPr marL="577850" indent="-577850" algn="just">
              <a:buNone/>
            </a:pPr>
            <a:r>
              <a:rPr lang="en-US" dirty="0"/>
              <a:t>Q2) Prove that for any set of strings S</a:t>
            </a:r>
          </a:p>
          <a:p>
            <a:pPr marL="577850" indent="-577850" algn="just">
              <a:buFont typeface="Monotype Sorts" pitchFamily="2" charset="2"/>
              <a:buAutoNum type="romanLcPeriod"/>
            </a:pPr>
            <a:r>
              <a:rPr lang="en-US" dirty="0" smtClean="0"/>
              <a:t>(</a:t>
            </a:r>
            <a:r>
              <a:rPr lang="en-US" dirty="0"/>
              <a:t>S</a:t>
            </a:r>
            <a:r>
              <a:rPr lang="en-US" baseline="40000" dirty="0"/>
              <a:t>+</a:t>
            </a:r>
            <a:r>
              <a:rPr lang="en-US" dirty="0"/>
              <a:t>)</a:t>
            </a:r>
            <a:r>
              <a:rPr lang="en-US" baseline="30000" dirty="0"/>
              <a:t>*</a:t>
            </a:r>
            <a:r>
              <a:rPr lang="en-US" dirty="0"/>
              <a:t>=(S</a:t>
            </a:r>
            <a:r>
              <a:rPr lang="en-US" baseline="30000" dirty="0"/>
              <a:t>*</a:t>
            </a:r>
            <a:r>
              <a:rPr lang="en-US" dirty="0"/>
              <a:t>)</a:t>
            </a:r>
            <a:r>
              <a:rPr lang="en-US" baseline="30000" dirty="0"/>
              <a:t>*</a:t>
            </a:r>
            <a:endParaRPr lang="en-US" dirty="0"/>
          </a:p>
          <a:p>
            <a:pPr marL="577850" indent="-577850" algn="just">
              <a:buFont typeface="Monotype Sorts" pitchFamily="2" charset="2"/>
              <a:buAutoNum type="romanLcPeriod"/>
            </a:pPr>
            <a:r>
              <a:rPr lang="en-US" dirty="0"/>
              <a:t>(S</a:t>
            </a:r>
            <a:r>
              <a:rPr lang="en-US" baseline="40000" dirty="0"/>
              <a:t>+</a:t>
            </a:r>
            <a:r>
              <a:rPr lang="en-US" dirty="0"/>
              <a:t>)</a:t>
            </a:r>
            <a:r>
              <a:rPr lang="en-US" baseline="40000" dirty="0"/>
              <a:t>+</a:t>
            </a:r>
            <a:r>
              <a:rPr lang="en-US" dirty="0"/>
              <a:t>=S</a:t>
            </a:r>
            <a:r>
              <a:rPr lang="en-US" baseline="40000" dirty="0"/>
              <a:t>+</a:t>
            </a:r>
            <a:endParaRPr lang="en-US" baseline="30000" dirty="0"/>
          </a:p>
          <a:p>
            <a:pPr marL="577850" indent="-577850" algn="just">
              <a:buFont typeface="Monotype Sorts" pitchFamily="2" charset="2"/>
              <a:buAutoNum type="romanLcPeriod"/>
            </a:pPr>
            <a:r>
              <a:rPr lang="en-US" dirty="0" smtClean="0"/>
              <a:t>Is (S</a:t>
            </a:r>
            <a:r>
              <a:rPr lang="en-US" baseline="40000" dirty="0" smtClean="0"/>
              <a:t>*</a:t>
            </a:r>
            <a:r>
              <a:rPr lang="en-US" dirty="0" smtClean="0"/>
              <a:t>)</a:t>
            </a:r>
            <a:r>
              <a:rPr lang="en-US" baseline="40000" dirty="0" smtClean="0"/>
              <a:t>+</a:t>
            </a:r>
            <a:r>
              <a:rPr lang="en-US" dirty="0" smtClean="0"/>
              <a:t>=(S</a:t>
            </a:r>
            <a:r>
              <a:rPr lang="en-US" baseline="40000" dirty="0" smtClean="0"/>
              <a:t>+</a:t>
            </a:r>
            <a:r>
              <a:rPr lang="en-US" dirty="0" smtClean="0"/>
              <a:t>)</a:t>
            </a:r>
            <a:r>
              <a:rPr lang="en-US" baseline="40000" dirty="0" smtClean="0"/>
              <a:t>*   	</a:t>
            </a:r>
            <a:endParaRPr lang="el-GR" baseline="40000" dirty="0"/>
          </a:p>
        </p:txBody>
      </p:sp>
    </p:spTree>
    <p:extLst>
      <p:ext uri="{BB962C8B-B14F-4D97-AF65-F5344CB8AC3E}">
        <p14:creationId xmlns:p14="http://schemas.microsoft.com/office/powerpoint/2010/main" val="2145577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Valid/Invalid Alphabets:</a:t>
            </a:r>
            <a:endParaRPr lang="en-US" dirty="0"/>
          </a:p>
        </p:txBody>
      </p:sp>
      <p:sp>
        <p:nvSpPr>
          <p:cNvPr id="3" name="Content Placeholder 2"/>
          <p:cNvSpPr>
            <a:spLocks noGrp="1"/>
          </p:cNvSpPr>
          <p:nvPr>
            <p:ph idx="1"/>
          </p:nvPr>
        </p:nvSpPr>
        <p:spPr/>
        <p:txBody>
          <a:bodyPr>
            <a:normAutofit/>
          </a:bodyPr>
          <a:lstStyle/>
          <a:p>
            <a:pPr algn="just" fontAlgn="base"/>
            <a:r>
              <a:rPr lang="en-US" b="1" dirty="0"/>
              <a:t>Rule: </a:t>
            </a:r>
            <a:r>
              <a:rPr lang="en-US" dirty="0"/>
              <a:t>If we have used any alphabet then it should not be prefix in the next combination or alphabet. </a:t>
            </a:r>
            <a:endParaRPr lang="en-US" dirty="0" smtClean="0"/>
          </a:p>
          <a:p>
            <a:pPr algn="just" fontAlgn="base"/>
            <a:r>
              <a:rPr lang="en-US" dirty="0" smtClean="0"/>
              <a:t>For </a:t>
            </a:r>
            <a:r>
              <a:rPr lang="en-US" dirty="0"/>
              <a:t>instance following are some of the demonstrations where we’ll declare some sets valid and some will be declared as invalid</a:t>
            </a:r>
            <a:r>
              <a:rPr lang="en-US" dirty="0" smtClean="0"/>
              <a:t>.</a:t>
            </a:r>
            <a:endParaRPr lang="en-US" dirty="0"/>
          </a:p>
          <a:p>
            <a:pPr marL="0" indent="0" fontAlgn="base">
              <a:buNone/>
            </a:pPr>
            <a:r>
              <a:rPr lang="en-US" dirty="0"/>
              <a:t>Σ = {</a:t>
            </a:r>
            <a:r>
              <a:rPr lang="en-US" dirty="0" err="1"/>
              <a:t>a,b</a:t>
            </a:r>
            <a:r>
              <a:rPr lang="en-US" dirty="0"/>
              <a:t>}        </a:t>
            </a:r>
            <a:r>
              <a:rPr lang="en-US" b="1" dirty="0"/>
              <a:t>✓ Valid</a:t>
            </a:r>
            <a:endParaRPr lang="en-US" dirty="0"/>
          </a:p>
          <a:p>
            <a:pPr marL="0" indent="0" fontAlgn="base">
              <a:buNone/>
            </a:pPr>
            <a:r>
              <a:rPr lang="en-US" dirty="0"/>
              <a:t>Σ = {</a:t>
            </a:r>
            <a:r>
              <a:rPr lang="en-US" dirty="0" err="1"/>
              <a:t>a,ba,c</a:t>
            </a:r>
            <a:r>
              <a:rPr lang="en-US" dirty="0"/>
              <a:t>}   </a:t>
            </a:r>
            <a:r>
              <a:rPr lang="en-US" b="1" dirty="0"/>
              <a:t>✓ Valid</a:t>
            </a:r>
            <a:endParaRPr lang="en-US" dirty="0"/>
          </a:p>
          <a:p>
            <a:pPr marL="0" indent="0" fontAlgn="base">
              <a:buNone/>
            </a:pPr>
            <a:r>
              <a:rPr lang="en-US" dirty="0"/>
              <a:t>Σ = {</a:t>
            </a:r>
            <a:r>
              <a:rPr lang="en-US" dirty="0" err="1"/>
              <a:t>a,ab,c</a:t>
            </a:r>
            <a:r>
              <a:rPr lang="en-US" dirty="0"/>
              <a:t>}   </a:t>
            </a:r>
            <a:r>
              <a:rPr lang="en-US" b="1" dirty="0"/>
              <a:t>☓ Invalid</a:t>
            </a:r>
            <a:endParaRPr lang="en-US" dirty="0"/>
          </a:p>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33</a:t>
            </a:fld>
            <a:endParaRPr lang="en-US" dirty="0"/>
          </a:p>
        </p:txBody>
      </p:sp>
    </p:spTree>
    <p:extLst>
      <p:ext uri="{BB962C8B-B14F-4D97-AF65-F5344CB8AC3E}">
        <p14:creationId xmlns:p14="http://schemas.microsoft.com/office/powerpoint/2010/main" val="1940878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9153729C-30DF-4E57-B527-2DF0DD7E921E}" type="slidenum">
              <a:rPr lang="en-US" sz="1400">
                <a:solidFill>
                  <a:schemeClr val="bg2"/>
                </a:solidFill>
                <a:latin typeface="Arial" panose="020B0604020202020204" pitchFamily="34" charset="0"/>
              </a:rPr>
              <a:pPr/>
              <a:t>34</a:t>
            </a:fld>
            <a:endParaRPr lang="en-US" sz="1400">
              <a:solidFill>
                <a:schemeClr val="bg2"/>
              </a:solidFill>
              <a:latin typeface="Arial" panose="020B0604020202020204" pitchFamily="34" charset="0"/>
            </a:endParaRPr>
          </a:p>
        </p:txBody>
      </p:sp>
      <p:sp>
        <p:nvSpPr>
          <p:cNvPr id="13315" name="Rectangle 1026"/>
          <p:cNvSpPr>
            <a:spLocks noGrp="1" noChangeArrowheads="1"/>
          </p:cNvSpPr>
          <p:nvPr>
            <p:ph type="title"/>
          </p:nvPr>
        </p:nvSpPr>
        <p:spPr/>
        <p:txBody>
          <a:bodyPr/>
          <a:lstStyle/>
          <a:p>
            <a:r>
              <a:rPr lang="en-US" dirty="0" smtClean="0"/>
              <a:t>Valid/In-valid alphabets</a:t>
            </a:r>
          </a:p>
        </p:txBody>
      </p:sp>
      <p:sp>
        <p:nvSpPr>
          <p:cNvPr id="13316" name="Rectangle 1027"/>
          <p:cNvSpPr>
            <a:spLocks noGrp="1" noChangeArrowheads="1"/>
          </p:cNvSpPr>
          <p:nvPr>
            <p:ph type="body" idx="1"/>
          </p:nvPr>
        </p:nvSpPr>
        <p:spPr>
          <a:xfrm>
            <a:off x="1522876" y="1676400"/>
            <a:ext cx="9143537" cy="4171950"/>
          </a:xfrm>
        </p:spPr>
        <p:txBody>
          <a:bodyPr>
            <a:normAutofit/>
          </a:bodyPr>
          <a:lstStyle/>
          <a:p>
            <a:pPr algn="just">
              <a:lnSpc>
                <a:spcPct val="80000"/>
              </a:lnSpc>
            </a:pPr>
            <a:r>
              <a:rPr lang="en-US" sz="2800" dirty="0" smtClean="0"/>
              <a:t>While </a:t>
            </a:r>
            <a:r>
              <a:rPr lang="en-US" sz="2800" dirty="0"/>
              <a:t>defining an alphabet, an alphabet may contain letters consisting of group of symbols for example </a:t>
            </a:r>
            <a:r>
              <a:rPr lang="el-GR" sz="2800" dirty="0"/>
              <a:t>Σ</a:t>
            </a:r>
            <a:r>
              <a:rPr lang="en-US" sz="2800" baseline="-25000" dirty="0"/>
              <a:t>1</a:t>
            </a:r>
            <a:r>
              <a:rPr lang="en-US" sz="2800" dirty="0"/>
              <a:t>= {B, </a:t>
            </a:r>
            <a:r>
              <a:rPr lang="en-US" sz="2800" dirty="0" err="1"/>
              <a:t>aB</a:t>
            </a:r>
            <a:r>
              <a:rPr lang="en-US" sz="2800" dirty="0"/>
              <a:t>, </a:t>
            </a:r>
            <a:r>
              <a:rPr lang="en-US" sz="2800" dirty="0" err="1"/>
              <a:t>bab</a:t>
            </a:r>
            <a:r>
              <a:rPr lang="en-US" sz="2800" dirty="0"/>
              <a:t>, d}.</a:t>
            </a:r>
          </a:p>
          <a:p>
            <a:pPr algn="just">
              <a:lnSpc>
                <a:spcPct val="80000"/>
              </a:lnSpc>
              <a:buFont typeface="Monotype Sorts" pitchFamily="2" charset="2"/>
              <a:buNone/>
            </a:pPr>
            <a:endParaRPr lang="en-US" sz="2800" dirty="0"/>
          </a:p>
          <a:p>
            <a:pPr algn="just">
              <a:lnSpc>
                <a:spcPct val="80000"/>
              </a:lnSpc>
            </a:pPr>
            <a:r>
              <a:rPr lang="en-US" sz="2800" dirty="0"/>
              <a:t> Now  consider an alphabet </a:t>
            </a:r>
          </a:p>
          <a:p>
            <a:pPr algn="just">
              <a:lnSpc>
                <a:spcPct val="80000"/>
              </a:lnSpc>
              <a:buFont typeface="Monotype Sorts" pitchFamily="2" charset="2"/>
              <a:buNone/>
            </a:pPr>
            <a:r>
              <a:rPr lang="el-GR" sz="2800" dirty="0"/>
              <a:t>	Σ</a:t>
            </a:r>
            <a:r>
              <a:rPr lang="en-US" sz="2800" baseline="-12000" dirty="0"/>
              <a:t>2</a:t>
            </a:r>
            <a:r>
              <a:rPr lang="en-US" sz="2800" dirty="0"/>
              <a:t>= {B, Ba, </a:t>
            </a:r>
            <a:r>
              <a:rPr lang="en-US" sz="2800" dirty="0" err="1"/>
              <a:t>bab</a:t>
            </a:r>
            <a:r>
              <a:rPr lang="en-US" sz="2800" dirty="0"/>
              <a:t>, </a:t>
            </a:r>
            <a:r>
              <a:rPr lang="en-US" sz="2800" dirty="0" smtClean="0"/>
              <a:t>d</a:t>
            </a:r>
            <a:r>
              <a:rPr lang="en-US" sz="2800" dirty="0"/>
              <a:t>}</a:t>
            </a:r>
          </a:p>
        </p:txBody>
      </p:sp>
    </p:spTree>
    <p:extLst>
      <p:ext uri="{BB962C8B-B14F-4D97-AF65-F5344CB8AC3E}">
        <p14:creationId xmlns:p14="http://schemas.microsoft.com/office/powerpoint/2010/main" val="197177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5381A22B-9BC8-4858-B357-5A462255BF49}" type="slidenum">
              <a:rPr lang="en-US" sz="1400">
                <a:solidFill>
                  <a:schemeClr val="bg2"/>
                </a:solidFill>
                <a:latin typeface="Arial" panose="020B0604020202020204" pitchFamily="34" charset="0"/>
              </a:rPr>
              <a:pPr/>
              <a:t>35</a:t>
            </a:fld>
            <a:endParaRPr lang="en-US" sz="1400">
              <a:solidFill>
                <a:schemeClr val="bg2"/>
              </a:solidFill>
              <a:latin typeface="Arial" panose="020B0604020202020204" pitchFamily="34" charset="0"/>
            </a:endParaRPr>
          </a:p>
        </p:txBody>
      </p:sp>
      <p:sp>
        <p:nvSpPr>
          <p:cNvPr id="16387" name="Rectangle 1026"/>
          <p:cNvSpPr>
            <a:spLocks noGrp="1" noChangeArrowheads="1"/>
          </p:cNvSpPr>
          <p:nvPr>
            <p:ph type="title"/>
          </p:nvPr>
        </p:nvSpPr>
        <p:spPr/>
        <p:txBody>
          <a:bodyPr/>
          <a:lstStyle/>
          <a:p>
            <a:r>
              <a:rPr lang="en-US" smtClean="0"/>
              <a:t>Remarks:</a:t>
            </a:r>
          </a:p>
        </p:txBody>
      </p:sp>
      <p:sp>
        <p:nvSpPr>
          <p:cNvPr id="16388" name="Rectangle 1027"/>
          <p:cNvSpPr>
            <a:spLocks noGrp="1" noChangeArrowheads="1"/>
          </p:cNvSpPr>
          <p:nvPr>
            <p:ph type="body" idx="1"/>
          </p:nvPr>
        </p:nvSpPr>
        <p:spPr>
          <a:xfrm>
            <a:off x="1522876" y="1905000"/>
            <a:ext cx="9143537" cy="3697465"/>
          </a:xfrm>
        </p:spPr>
        <p:txBody>
          <a:bodyPr>
            <a:normAutofit/>
          </a:bodyPr>
          <a:lstStyle/>
          <a:p>
            <a:pPr marL="0" indent="0" algn="just">
              <a:buNone/>
            </a:pPr>
            <a:r>
              <a:rPr lang="en-US" sz="2800" dirty="0"/>
              <a:t>While defining an alphabet of letters consisting of more than one symbols, no letter should be started with the letter of the same alphabet </a:t>
            </a:r>
            <a:r>
              <a:rPr lang="en-US" sz="2800" i="1" dirty="0"/>
              <a:t>i.e. </a:t>
            </a:r>
            <a:r>
              <a:rPr lang="en-US" sz="2800" dirty="0"/>
              <a:t>one letter should not be the prefix of another. However, a letter may be ended in the letter of same alphabet </a:t>
            </a:r>
            <a:r>
              <a:rPr lang="en-US" sz="2800" i="1" dirty="0"/>
              <a:t>i.e.</a:t>
            </a:r>
            <a:r>
              <a:rPr lang="en-US" sz="2800" dirty="0"/>
              <a:t> one letter may be the suffix of another.</a:t>
            </a:r>
          </a:p>
        </p:txBody>
      </p:sp>
    </p:spTree>
    <p:extLst>
      <p:ext uri="{BB962C8B-B14F-4D97-AF65-F5344CB8AC3E}">
        <p14:creationId xmlns:p14="http://schemas.microsoft.com/office/powerpoint/2010/main" val="3971583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7BA19093-42A9-429B-AC6A-7593E412CEC1}" type="slidenum">
              <a:rPr lang="en-US" sz="1400">
                <a:solidFill>
                  <a:schemeClr val="bg2"/>
                </a:solidFill>
                <a:latin typeface="Arial" panose="020B0604020202020204" pitchFamily="34" charset="0"/>
              </a:rPr>
              <a:pPr/>
              <a:t>36</a:t>
            </a:fld>
            <a:endParaRPr lang="en-US" sz="1400">
              <a:solidFill>
                <a:schemeClr val="bg2"/>
              </a:solidFill>
              <a:latin typeface="Arial" panose="020B0604020202020204" pitchFamily="34" charset="0"/>
            </a:endParaRPr>
          </a:p>
        </p:txBody>
      </p:sp>
      <p:sp>
        <p:nvSpPr>
          <p:cNvPr id="17411" name="Rectangle 2"/>
          <p:cNvSpPr>
            <a:spLocks noGrp="1" noChangeArrowheads="1"/>
          </p:cNvSpPr>
          <p:nvPr>
            <p:ph type="title"/>
          </p:nvPr>
        </p:nvSpPr>
        <p:spPr/>
        <p:txBody>
          <a:bodyPr/>
          <a:lstStyle/>
          <a:p>
            <a:r>
              <a:rPr lang="en-US" dirty="0" smtClean="0"/>
              <a:t/>
            </a:r>
            <a:br>
              <a:rPr lang="en-US" dirty="0" smtClean="0"/>
            </a:br>
            <a:r>
              <a:rPr lang="en-US" dirty="0" smtClean="0"/>
              <a:t>Conclusion</a:t>
            </a:r>
          </a:p>
        </p:txBody>
      </p:sp>
      <p:sp>
        <p:nvSpPr>
          <p:cNvPr id="17412" name="Rectangle 3"/>
          <p:cNvSpPr>
            <a:spLocks noGrp="1" noChangeArrowheads="1"/>
          </p:cNvSpPr>
          <p:nvPr>
            <p:ph type="body" idx="1"/>
          </p:nvPr>
        </p:nvSpPr>
        <p:spPr/>
        <p:txBody>
          <a:bodyPr>
            <a:normAutofit/>
          </a:bodyPr>
          <a:lstStyle/>
          <a:p>
            <a:r>
              <a:rPr lang="el-GR" sz="2800" dirty="0"/>
              <a:t>Σ</a:t>
            </a:r>
            <a:r>
              <a:rPr lang="en-US" sz="2800" baseline="-25000" dirty="0"/>
              <a:t>1</a:t>
            </a:r>
            <a:r>
              <a:rPr lang="en-US" sz="2800" dirty="0"/>
              <a:t>= {B, </a:t>
            </a:r>
            <a:r>
              <a:rPr lang="en-US" sz="2800" dirty="0" err="1"/>
              <a:t>aB</a:t>
            </a:r>
            <a:r>
              <a:rPr lang="en-US" sz="2800" dirty="0"/>
              <a:t>, </a:t>
            </a:r>
            <a:r>
              <a:rPr lang="en-US" sz="2800" dirty="0" err="1"/>
              <a:t>bab</a:t>
            </a:r>
            <a:r>
              <a:rPr lang="en-US" sz="2800" dirty="0"/>
              <a:t>, d}</a:t>
            </a:r>
          </a:p>
          <a:p>
            <a:r>
              <a:rPr lang="el-GR" sz="2800" dirty="0"/>
              <a:t>Σ</a:t>
            </a:r>
            <a:r>
              <a:rPr lang="en-US" sz="2800" baseline="-10000" dirty="0"/>
              <a:t>2</a:t>
            </a:r>
            <a:r>
              <a:rPr lang="en-US" sz="2800" dirty="0"/>
              <a:t>= {B, Ba, </a:t>
            </a:r>
            <a:r>
              <a:rPr lang="en-US" sz="2800" dirty="0" err="1"/>
              <a:t>bab</a:t>
            </a:r>
            <a:r>
              <a:rPr lang="en-US" sz="2800" dirty="0"/>
              <a:t>, d}</a:t>
            </a:r>
          </a:p>
          <a:p>
            <a:pPr>
              <a:buFont typeface="Monotype Sorts" pitchFamily="2" charset="2"/>
              <a:buNone/>
            </a:pPr>
            <a:endParaRPr lang="en-US" sz="2800" dirty="0"/>
          </a:p>
          <a:p>
            <a:pPr>
              <a:buFont typeface="Monotype Sorts" pitchFamily="2" charset="2"/>
              <a:buNone/>
            </a:pPr>
            <a:r>
              <a:rPr lang="el-GR" sz="2800" dirty="0"/>
              <a:t>Σ</a:t>
            </a:r>
            <a:r>
              <a:rPr lang="en-US" sz="2800" baseline="-25000" dirty="0"/>
              <a:t>1 </a:t>
            </a:r>
            <a:r>
              <a:rPr lang="en-US" sz="2800" dirty="0"/>
              <a:t>is a valid alphabet while </a:t>
            </a:r>
            <a:r>
              <a:rPr lang="el-GR" sz="2800" dirty="0"/>
              <a:t>Σ</a:t>
            </a:r>
            <a:r>
              <a:rPr lang="en-US" sz="2800" baseline="-10000" dirty="0"/>
              <a:t>2 </a:t>
            </a:r>
            <a:r>
              <a:rPr lang="en-US" sz="2800" dirty="0"/>
              <a:t>is an in-valid alphabet.</a:t>
            </a:r>
          </a:p>
          <a:p>
            <a:pPr>
              <a:buFont typeface="Monotype Sorts" pitchFamily="2" charset="2"/>
              <a:buNone/>
            </a:pPr>
            <a:endParaRPr lang="en-US" sz="2800" dirty="0"/>
          </a:p>
          <a:p>
            <a:endParaRPr lang="en-US" sz="2800" dirty="0" smtClean="0"/>
          </a:p>
        </p:txBody>
      </p:sp>
    </p:spTree>
    <p:extLst>
      <p:ext uri="{BB962C8B-B14F-4D97-AF65-F5344CB8AC3E}">
        <p14:creationId xmlns:p14="http://schemas.microsoft.com/office/powerpoint/2010/main" val="1119620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1027"/>
          <p:cNvSpPr>
            <a:spLocks noGrp="1" noChangeArrowheads="1"/>
          </p:cNvSpPr>
          <p:nvPr>
            <p:ph type="body" sz="half" idx="1"/>
          </p:nvPr>
        </p:nvSpPr>
        <p:spPr>
          <a:xfrm>
            <a:off x="1522876" y="1905000"/>
            <a:ext cx="9143537" cy="4171950"/>
          </a:xfrm>
        </p:spPr>
        <p:txBody>
          <a:bodyPr/>
          <a:lstStyle/>
          <a:p>
            <a:pPr algn="just"/>
            <a:r>
              <a:rPr lang="en-US" b="1" dirty="0"/>
              <a:t>Definition:</a:t>
            </a:r>
          </a:p>
          <a:p>
            <a:pPr algn="just">
              <a:buFont typeface="Monotype Sorts" pitchFamily="2" charset="2"/>
              <a:buNone/>
            </a:pPr>
            <a:r>
              <a:rPr lang="en-US" dirty="0"/>
              <a:t>	Concatenation of finite symbols from the alphabet is called a string. </a:t>
            </a:r>
            <a:endParaRPr lang="en-US" dirty="0" smtClean="0"/>
          </a:p>
          <a:p>
            <a:pPr algn="just">
              <a:buFont typeface="Monotype Sorts" pitchFamily="2" charset="2"/>
              <a:buNone/>
            </a:pPr>
            <a:endParaRPr lang="en-US" dirty="0"/>
          </a:p>
          <a:p>
            <a:pPr algn="just"/>
            <a:r>
              <a:rPr lang="en-US" dirty="0"/>
              <a:t>Example:</a:t>
            </a:r>
          </a:p>
          <a:p>
            <a:pPr algn="just">
              <a:buFont typeface="Monotype Sorts" pitchFamily="2" charset="2"/>
              <a:buNone/>
            </a:pPr>
            <a:r>
              <a:rPr lang="en-US" dirty="0"/>
              <a:t>	If </a:t>
            </a:r>
            <a:r>
              <a:rPr lang="el-GR" dirty="0"/>
              <a:t>Σ</a:t>
            </a:r>
            <a:r>
              <a:rPr lang="en-US" dirty="0"/>
              <a:t>= {</a:t>
            </a:r>
            <a:r>
              <a:rPr lang="en-US" dirty="0" err="1"/>
              <a:t>a,b</a:t>
            </a:r>
            <a:r>
              <a:rPr lang="en-US" dirty="0"/>
              <a:t>} then</a:t>
            </a:r>
          </a:p>
          <a:p>
            <a:pPr algn="just">
              <a:buFont typeface="Monotype Sorts" pitchFamily="2" charset="2"/>
              <a:buNone/>
            </a:pPr>
            <a:r>
              <a:rPr lang="en-US" dirty="0"/>
              <a:t>		a, </a:t>
            </a:r>
            <a:r>
              <a:rPr lang="en-US" dirty="0" err="1"/>
              <a:t>abab</a:t>
            </a:r>
            <a:r>
              <a:rPr lang="en-US" dirty="0"/>
              <a:t>, </a:t>
            </a:r>
            <a:r>
              <a:rPr lang="en-US" dirty="0" err="1"/>
              <a:t>aaabb</a:t>
            </a:r>
            <a:r>
              <a:rPr lang="en-US" dirty="0"/>
              <a:t>, </a:t>
            </a:r>
            <a:r>
              <a:rPr lang="en-US" dirty="0" err="1"/>
              <a:t>ababababababababab</a:t>
            </a:r>
            <a:endParaRPr lang="en-US" dirty="0"/>
          </a:p>
          <a:p>
            <a:pPr>
              <a:buFont typeface="Monotype Sorts" pitchFamily="2" charset="2"/>
              <a:buNone/>
            </a:pPr>
            <a:endParaRPr lang="en-US" sz="3000" dirty="0"/>
          </a:p>
        </p:txBody>
      </p:sp>
      <p:sp>
        <p:nvSpPr>
          <p:cNvPr id="6" name="Rectangle 2"/>
          <p:cNvSpPr txBox="1">
            <a:spLocks noChangeArrowheads="1"/>
          </p:cNvSpPr>
          <p:nvPr/>
        </p:nvSpPr>
        <p:spPr>
          <a:xfrm>
            <a:off x="1522876" y="609600"/>
            <a:ext cx="9143538" cy="10668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a:lstStyle>
          <a:p>
            <a:r>
              <a:rPr lang="en-US" dirty="0" smtClean="0"/>
              <a:t>Strings</a:t>
            </a:r>
          </a:p>
        </p:txBody>
      </p:sp>
      <p:sp>
        <p:nvSpPr>
          <p:cNvPr id="3" name="Slide Number Placeholder 2"/>
          <p:cNvSpPr>
            <a:spLocks noGrp="1"/>
          </p:cNvSpPr>
          <p:nvPr>
            <p:ph type="sldNum" sz="quarter" idx="12"/>
          </p:nvPr>
        </p:nvSpPr>
        <p:spPr/>
        <p:txBody>
          <a:bodyPr/>
          <a:lstStyle/>
          <a:p>
            <a:pPr>
              <a:defRPr/>
            </a:pPr>
            <a:fld id="{F30466BB-7331-484A-9C77-7017D6A7A4E9}" type="slidenum">
              <a:rPr lang="en-US" smtClean="0"/>
              <a:pPr>
                <a:defRPr/>
              </a:pPr>
              <a:t>37</a:t>
            </a:fld>
            <a:endParaRPr lang="en-US"/>
          </a:p>
        </p:txBody>
      </p:sp>
    </p:spTree>
    <p:extLst>
      <p:ext uri="{BB962C8B-B14F-4D97-AF65-F5344CB8AC3E}">
        <p14:creationId xmlns:p14="http://schemas.microsoft.com/office/powerpoint/2010/main" val="9825093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6"/>
          <p:cNvSpPr>
            <a:spLocks noGrp="1"/>
          </p:cNvSpPr>
          <p:nvPr>
            <p:ph type="sldNum" sz="quarter" idx="12"/>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r"/>
            <a:fld id="{355F4D24-65A8-40CC-924D-34A1DCC87533}" type="slidenum">
              <a:rPr lang="en-US" sz="1400">
                <a:solidFill>
                  <a:schemeClr val="bg2"/>
                </a:solidFill>
                <a:latin typeface="Arial" panose="020B0604020202020204" pitchFamily="34" charset="0"/>
              </a:rPr>
              <a:pPr algn="r"/>
              <a:t>38</a:t>
            </a:fld>
            <a:endParaRPr lang="en-US" sz="1400">
              <a:solidFill>
                <a:schemeClr val="bg2"/>
              </a:solidFill>
              <a:latin typeface="Arial" panose="020B0604020202020204" pitchFamily="34" charset="0"/>
            </a:endParaRPr>
          </a:p>
        </p:txBody>
      </p:sp>
      <p:sp>
        <p:nvSpPr>
          <p:cNvPr id="14340" name="Rectangle 3"/>
          <p:cNvSpPr>
            <a:spLocks noGrp="1" noChangeArrowheads="1"/>
          </p:cNvSpPr>
          <p:nvPr>
            <p:ph type="body" sz="half" idx="1"/>
          </p:nvPr>
        </p:nvSpPr>
        <p:spPr>
          <a:xfrm>
            <a:off x="1522876" y="1885950"/>
            <a:ext cx="8838736" cy="4438650"/>
          </a:xfrm>
        </p:spPr>
        <p:txBody>
          <a:bodyPr>
            <a:normAutofit/>
          </a:bodyPr>
          <a:lstStyle/>
          <a:p>
            <a:pPr algn="just"/>
            <a:r>
              <a:rPr lang="en-US" dirty="0" smtClean="0"/>
              <a:t>Sometimes </a:t>
            </a:r>
            <a:r>
              <a:rPr lang="en-US" dirty="0"/>
              <a:t>a string with no symbol at all is used, denoted by (Small Greek letter Lambda) </a:t>
            </a:r>
            <a:r>
              <a:rPr lang="el-GR" b="1" dirty="0"/>
              <a:t>λ</a:t>
            </a:r>
            <a:r>
              <a:rPr lang="en-US" dirty="0"/>
              <a:t> or (Capital Greek letter Lambda) </a:t>
            </a:r>
            <a:r>
              <a:rPr lang="el-GR" b="1" dirty="0"/>
              <a:t>Λ</a:t>
            </a:r>
            <a:r>
              <a:rPr lang="en-US" dirty="0"/>
              <a:t>, is called an empty string or null </a:t>
            </a:r>
            <a:r>
              <a:rPr lang="en-US" dirty="0" smtClean="0"/>
              <a:t>string.</a:t>
            </a:r>
          </a:p>
          <a:p>
            <a:pPr algn="just"/>
            <a:r>
              <a:rPr lang="en-US" dirty="0" smtClean="0"/>
              <a:t>The </a:t>
            </a:r>
            <a:r>
              <a:rPr lang="en-US" dirty="0"/>
              <a:t>capital lambda will mostly be used to denote the empty string, in further discussion.</a:t>
            </a:r>
            <a:endParaRPr lang="el-GR" dirty="0"/>
          </a:p>
          <a:p>
            <a:pPr lvl="0" algn="just"/>
            <a:r>
              <a:rPr lang="en-US" dirty="0" smtClean="0">
                <a:solidFill>
                  <a:srgbClr val="242729"/>
                </a:solidFill>
                <a:latin typeface="+mj-lt"/>
                <a:cs typeface="Arial" panose="020B0604020202020204" pitchFamily="34" charset="0"/>
              </a:rPr>
              <a:t>NULL means </a:t>
            </a:r>
            <a:r>
              <a:rPr lang="en-US" dirty="0">
                <a:solidFill>
                  <a:srgbClr val="242729"/>
                </a:solidFill>
                <a:latin typeface="+mj-lt"/>
                <a:cs typeface="Arial" panose="020B0604020202020204" pitchFamily="34" charset="0"/>
              </a:rPr>
              <a:t>nothing. Its just a </a:t>
            </a:r>
            <a:r>
              <a:rPr lang="en-US" dirty="0" smtClean="0">
                <a:solidFill>
                  <a:srgbClr val="242729"/>
                </a:solidFill>
                <a:latin typeface="+mj-lt"/>
                <a:cs typeface="Arial" panose="020B0604020202020204" pitchFamily="34" charset="0"/>
              </a:rPr>
              <a:t>literal “NULL”</a:t>
            </a:r>
            <a:r>
              <a:rPr lang="en-US" dirty="0">
                <a:solidFill>
                  <a:srgbClr val="242729"/>
                </a:solidFill>
                <a:latin typeface="+mj-lt"/>
                <a:cs typeface="Arial" panose="020B0604020202020204" pitchFamily="34" charset="0"/>
              </a:rPr>
              <a:t> is the value of reference variable. But empty string is blank</a:t>
            </a:r>
            <a:r>
              <a:rPr lang="en-US" dirty="0" smtClean="0">
                <a:solidFill>
                  <a:srgbClr val="242729"/>
                </a:solidFill>
                <a:latin typeface="+mj-lt"/>
                <a:cs typeface="Arial" panose="020B0604020202020204" pitchFamily="34" charset="0"/>
              </a:rPr>
              <a:t>. It </a:t>
            </a:r>
            <a:r>
              <a:rPr lang="en-US" dirty="0">
                <a:solidFill>
                  <a:srgbClr val="242729"/>
                </a:solidFill>
                <a:latin typeface="+mj-lt"/>
                <a:cs typeface="Arial" panose="020B0604020202020204" pitchFamily="34" charset="0"/>
              </a:rPr>
              <a:t>gives </a:t>
            </a:r>
            <a:r>
              <a:rPr lang="en-US" dirty="0" smtClean="0">
                <a:solidFill>
                  <a:srgbClr val="242729"/>
                </a:solidFill>
                <a:latin typeface="+mj-lt"/>
                <a:cs typeface="Arial" panose="020B0604020202020204" pitchFamily="34" charset="0"/>
              </a:rPr>
              <a:t>the “</a:t>
            </a:r>
            <a:r>
              <a:rPr lang="en-US" b="1" dirty="0" smtClean="0">
                <a:solidFill>
                  <a:srgbClr val="242729"/>
                </a:solidFill>
                <a:latin typeface="+mj-lt"/>
                <a:cs typeface="Arial" panose="020B0604020202020204" pitchFamily="34" charset="0"/>
              </a:rPr>
              <a:t>Length=0</a:t>
            </a:r>
            <a:r>
              <a:rPr lang="en-US" dirty="0" smtClean="0">
                <a:solidFill>
                  <a:srgbClr val="242729"/>
                </a:solidFill>
                <a:latin typeface="+mj-lt"/>
                <a:cs typeface="Arial" panose="020B0604020202020204" pitchFamily="34" charset="0"/>
              </a:rPr>
              <a:t>” </a:t>
            </a:r>
            <a:r>
              <a:rPr lang="en-US" dirty="0">
                <a:solidFill>
                  <a:srgbClr val="242729"/>
                </a:solidFill>
                <a:latin typeface="+mj-lt"/>
                <a:cs typeface="Arial" panose="020B0604020202020204" pitchFamily="34" charset="0"/>
              </a:rPr>
              <a:t>Empty string is a blank value</a:t>
            </a:r>
            <a:r>
              <a:rPr lang="en-US" dirty="0" smtClean="0">
                <a:solidFill>
                  <a:srgbClr val="242729"/>
                </a:solidFill>
                <a:latin typeface="+mj-lt"/>
                <a:cs typeface="Arial" panose="020B0604020202020204" pitchFamily="34" charset="0"/>
              </a:rPr>
              <a:t>, means </a:t>
            </a:r>
            <a:r>
              <a:rPr lang="en-US" dirty="0">
                <a:solidFill>
                  <a:srgbClr val="242729"/>
                </a:solidFill>
                <a:latin typeface="+mj-lt"/>
                <a:cs typeface="Arial" panose="020B0604020202020204" pitchFamily="34" charset="0"/>
              </a:rPr>
              <a:t>the string does not have any thing</a:t>
            </a:r>
            <a:r>
              <a:rPr lang="en-US" dirty="0" smtClean="0">
                <a:solidFill>
                  <a:srgbClr val="242729"/>
                </a:solidFill>
                <a:latin typeface="+mj-lt"/>
                <a:cs typeface="Arial" panose="020B0604020202020204" pitchFamily="34" charset="0"/>
              </a:rPr>
              <a:t>.</a:t>
            </a:r>
          </a:p>
          <a:p>
            <a:pPr algn="just"/>
            <a:r>
              <a:rPr lang="en-US" dirty="0">
                <a:solidFill>
                  <a:srgbClr val="2B91AF"/>
                </a:solidFill>
                <a:latin typeface="inherit"/>
                <a:cs typeface="Consolas" panose="020B0609020204030204" pitchFamily="49" charset="0"/>
              </a:rPr>
              <a:t>String</a:t>
            </a:r>
            <a:r>
              <a:rPr lang="en-US" dirty="0">
                <a:solidFill>
                  <a:srgbClr val="303336"/>
                </a:solidFill>
                <a:latin typeface="inherit"/>
                <a:cs typeface="Consolas" panose="020B0609020204030204" pitchFamily="49" charset="0"/>
              </a:rPr>
              <a:t> s; </a:t>
            </a:r>
            <a:r>
              <a:rPr lang="en-US" dirty="0">
                <a:solidFill>
                  <a:srgbClr val="858C93"/>
                </a:solidFill>
                <a:latin typeface="inherit"/>
                <a:cs typeface="Consolas" panose="020B0609020204030204" pitchFamily="49" charset="0"/>
              </a:rPr>
              <a:t>//</a:t>
            </a:r>
            <a:r>
              <a:rPr lang="en-US" dirty="0" err="1">
                <a:solidFill>
                  <a:srgbClr val="858C93"/>
                </a:solidFill>
                <a:latin typeface="inherit"/>
                <a:cs typeface="Consolas" panose="020B0609020204030204" pitchFamily="49" charset="0"/>
              </a:rPr>
              <a:t>Inits</a:t>
            </a:r>
            <a:r>
              <a:rPr lang="en-US" dirty="0">
                <a:solidFill>
                  <a:srgbClr val="858C93"/>
                </a:solidFill>
                <a:latin typeface="inherit"/>
                <a:cs typeface="Consolas" panose="020B0609020204030204" pitchFamily="49" charset="0"/>
              </a:rPr>
              <a:t> to null</a:t>
            </a:r>
            <a:r>
              <a:rPr lang="en-US" dirty="0">
                <a:solidFill>
                  <a:srgbClr val="303336"/>
                </a:solidFill>
                <a:latin typeface="inherit"/>
                <a:cs typeface="Consolas" panose="020B0609020204030204" pitchFamily="49" charset="0"/>
              </a:rPr>
              <a:t> </a:t>
            </a:r>
            <a:r>
              <a:rPr lang="en-US" dirty="0">
                <a:solidFill>
                  <a:srgbClr val="2B91AF"/>
                </a:solidFill>
                <a:latin typeface="inherit"/>
                <a:cs typeface="Consolas" panose="020B0609020204030204" pitchFamily="49" charset="0"/>
              </a:rPr>
              <a:t>String</a:t>
            </a:r>
            <a:r>
              <a:rPr lang="en-US" dirty="0">
                <a:solidFill>
                  <a:srgbClr val="303336"/>
                </a:solidFill>
                <a:latin typeface="inherit"/>
                <a:cs typeface="Consolas" panose="020B0609020204030204" pitchFamily="49" charset="0"/>
              </a:rPr>
              <a:t> a =</a:t>
            </a:r>
            <a:r>
              <a:rPr lang="en-US" dirty="0">
                <a:solidFill>
                  <a:srgbClr val="7D2727"/>
                </a:solidFill>
                <a:latin typeface="inherit"/>
                <a:cs typeface="Consolas" panose="020B0609020204030204" pitchFamily="49" charset="0"/>
              </a:rPr>
              <a:t>""</a:t>
            </a:r>
            <a:r>
              <a:rPr lang="en-US" dirty="0">
                <a:solidFill>
                  <a:srgbClr val="303336"/>
                </a:solidFill>
                <a:latin typeface="inherit"/>
                <a:cs typeface="Consolas" panose="020B0609020204030204" pitchFamily="49" charset="0"/>
              </a:rPr>
              <a:t>; </a:t>
            </a:r>
            <a:r>
              <a:rPr lang="en-US" dirty="0">
                <a:solidFill>
                  <a:srgbClr val="858C93"/>
                </a:solidFill>
                <a:latin typeface="inherit"/>
                <a:cs typeface="Consolas" panose="020B0609020204030204" pitchFamily="49" charset="0"/>
              </a:rPr>
              <a:t>//A blank string</a:t>
            </a:r>
            <a:r>
              <a:rPr lang="en-US" sz="3600" dirty="0"/>
              <a:t> </a:t>
            </a:r>
            <a:endParaRPr lang="en-US" sz="5400" dirty="0">
              <a:latin typeface="Arial" panose="020B0604020202020204" pitchFamily="34" charset="0"/>
            </a:endParaRPr>
          </a:p>
          <a:p>
            <a:pPr lvl="0" algn="just"/>
            <a:endParaRPr lang="en-US" dirty="0">
              <a:solidFill>
                <a:srgbClr val="242729"/>
              </a:solidFill>
              <a:latin typeface="+mj-lt"/>
              <a:cs typeface="Arial" panose="020B0604020202020204" pitchFamily="34" charset="0"/>
            </a:endParaRPr>
          </a:p>
          <a:p>
            <a:pPr lvl="0" algn="just"/>
            <a:endParaRPr lang="en-US" dirty="0">
              <a:latin typeface="+mj-lt"/>
            </a:endParaRPr>
          </a:p>
        </p:txBody>
      </p:sp>
      <p:sp>
        <p:nvSpPr>
          <p:cNvPr id="6" name="Rectangle 2"/>
          <p:cNvSpPr>
            <a:spLocks noGrp="1" noChangeArrowheads="1"/>
          </p:cNvSpPr>
          <p:nvPr>
            <p:ph type="title"/>
          </p:nvPr>
        </p:nvSpPr>
        <p:spPr>
          <a:xfrm>
            <a:off x="1522876" y="609600"/>
            <a:ext cx="9143538" cy="1066800"/>
          </a:xfrm>
        </p:spPr>
        <p:txBody>
          <a:bodyPr/>
          <a:lstStyle/>
          <a:p>
            <a:pPr algn="just"/>
            <a:r>
              <a:rPr lang="en-US" dirty="0"/>
              <a:t>EMPTY </a:t>
            </a:r>
            <a:r>
              <a:rPr lang="en-US" dirty="0" smtClean="0"/>
              <a:t>String </a:t>
            </a:r>
            <a:r>
              <a:rPr lang="en-US" dirty="0"/>
              <a:t>or NULL String</a:t>
            </a:r>
          </a:p>
        </p:txBody>
      </p:sp>
      <p:sp>
        <p:nvSpPr>
          <p:cNvPr id="3" name="Rectangle 1"/>
          <p:cNvSpPr>
            <a:spLocks noChangeArrowheads="1"/>
          </p:cNvSpPr>
          <p:nvPr/>
        </p:nvSpPr>
        <p:spPr bwMode="auto">
          <a:xfrm>
            <a:off x="0" y="-48399"/>
            <a:ext cx="65" cy="553998"/>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90100"/>
            <a:ext cx="65" cy="276999"/>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886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String Operations</a:t>
            </a:r>
            <a:endParaRPr lang="en-US" dirty="0"/>
          </a:p>
        </p:txBody>
      </p:sp>
      <p:sp>
        <p:nvSpPr>
          <p:cNvPr id="6" name="Content Placeholder 5"/>
          <p:cNvSpPr>
            <a:spLocks noGrp="1"/>
          </p:cNvSpPr>
          <p:nvPr>
            <p:ph idx="1"/>
          </p:nvPr>
        </p:nvSpPr>
        <p:spPr/>
        <p:txBody>
          <a:bodyPr>
            <a:normAutofit/>
          </a:bodyPr>
          <a:lstStyle/>
          <a:p>
            <a:pPr algn="just"/>
            <a:r>
              <a:rPr lang="en-US" b="1" dirty="0" smtClean="0"/>
              <a:t>String Concatenation:  </a:t>
            </a:r>
          </a:p>
          <a:p>
            <a:pPr marL="0" indent="0" algn="just">
              <a:buNone/>
            </a:pPr>
            <a:r>
              <a:rPr lang="en-US" dirty="0" smtClean="0"/>
              <a:t>As </a:t>
            </a:r>
            <a:r>
              <a:rPr lang="en-US" dirty="0"/>
              <a:t>the name suggest string concatenation means to join two different strings for </a:t>
            </a:r>
            <a:r>
              <a:rPr lang="en-US" dirty="0" smtClean="0"/>
              <a:t>e.g.:</a:t>
            </a:r>
            <a:endParaRPr lang="en-US" dirty="0"/>
          </a:p>
          <a:p>
            <a:pPr marL="0" indent="0" algn="just" fontAlgn="base">
              <a:buNone/>
            </a:pPr>
            <a:r>
              <a:rPr lang="en-US" dirty="0" smtClean="0"/>
              <a:t>	W=a1,a2,a3  and  V=b1,b2,b3</a:t>
            </a:r>
            <a:endParaRPr lang="en-US" dirty="0"/>
          </a:p>
          <a:p>
            <a:pPr marL="0" indent="0" algn="just" fontAlgn="base">
              <a:buNone/>
            </a:pPr>
            <a:r>
              <a:rPr lang="en-US" dirty="0" smtClean="0"/>
              <a:t>	then </a:t>
            </a:r>
            <a:r>
              <a:rPr lang="en-US" dirty="0"/>
              <a:t>WV=a1,a2,a3,b1,b2,b3</a:t>
            </a:r>
          </a:p>
          <a:p>
            <a:pPr algn="just"/>
            <a:endParaRPr lang="en-US" dirty="0"/>
          </a:p>
        </p:txBody>
      </p:sp>
      <p:sp>
        <p:nvSpPr>
          <p:cNvPr id="3" name="Slide Number Placeholder 2"/>
          <p:cNvSpPr>
            <a:spLocks noGrp="1"/>
          </p:cNvSpPr>
          <p:nvPr>
            <p:ph type="sldNum" sz="quarter" idx="12"/>
          </p:nvPr>
        </p:nvSpPr>
        <p:spPr/>
        <p:txBody>
          <a:bodyPr/>
          <a:lstStyle/>
          <a:p>
            <a:fld id="{DF28FB93-0A08-4E7D-8E63-9EFA29F1E093}" type="slidenum">
              <a:rPr lang="en-US" smtClean="0"/>
              <a:pPr/>
              <a:t>39</a:t>
            </a:fld>
            <a:endParaRPr lang="en-US" dirty="0"/>
          </a:p>
        </p:txBody>
      </p:sp>
    </p:spTree>
    <p:extLst>
      <p:ext uri="{BB962C8B-B14F-4D97-AF65-F5344CB8AC3E}">
        <p14:creationId xmlns:p14="http://schemas.microsoft.com/office/powerpoint/2010/main" val="48526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Books (Text and Reference)</a:t>
            </a:r>
            <a:endParaRPr lang="en-US" dirty="0"/>
          </a:p>
        </p:txBody>
      </p:sp>
      <p:sp>
        <p:nvSpPr>
          <p:cNvPr id="3" name="Content Placeholder 2"/>
          <p:cNvSpPr>
            <a:spLocks noGrp="1"/>
          </p:cNvSpPr>
          <p:nvPr>
            <p:ph idx="1"/>
          </p:nvPr>
        </p:nvSpPr>
        <p:spPr>
          <a:xfrm>
            <a:off x="1522876" y="1905000"/>
            <a:ext cx="9143538" cy="4343400"/>
          </a:xfrm>
        </p:spPr>
        <p:txBody>
          <a:bodyPr>
            <a:noAutofit/>
          </a:bodyPr>
          <a:lstStyle/>
          <a:p>
            <a:pPr marL="0" indent="0" algn="just">
              <a:lnSpc>
                <a:spcPct val="80000"/>
              </a:lnSpc>
              <a:buNone/>
            </a:pPr>
            <a:r>
              <a:rPr lang="en-US" altLang="en-US" sz="2200" b="1" dirty="0" smtClean="0">
                <a:latin typeface="+mj-lt"/>
              </a:rPr>
              <a:t>(Textbook) </a:t>
            </a:r>
          </a:p>
          <a:p>
            <a:pPr marL="0" indent="0" algn="just">
              <a:lnSpc>
                <a:spcPct val="80000"/>
              </a:lnSpc>
              <a:buNone/>
            </a:pPr>
            <a:r>
              <a:rPr lang="en-US" altLang="en-US" sz="2200" i="1" dirty="0" smtClean="0">
                <a:latin typeface="+mj-lt"/>
              </a:rPr>
              <a:t>“</a:t>
            </a:r>
            <a:r>
              <a:rPr lang="en-US" altLang="en-US" sz="2200" b="1" i="1" dirty="0" smtClean="0">
                <a:latin typeface="+mj-lt"/>
              </a:rPr>
              <a:t>Introduction </a:t>
            </a:r>
            <a:r>
              <a:rPr lang="en-US" altLang="en-US" sz="2200" b="1" i="1" dirty="0">
                <a:latin typeface="+mj-lt"/>
              </a:rPr>
              <a:t>to Automata Theory, Languages and </a:t>
            </a:r>
            <a:r>
              <a:rPr lang="en-US" altLang="en-US" sz="2200" b="1" i="1" dirty="0" smtClean="0">
                <a:latin typeface="+mj-lt"/>
              </a:rPr>
              <a:t>Computation</a:t>
            </a:r>
            <a:r>
              <a:rPr lang="en-US" altLang="en-US" sz="2200" i="1" dirty="0" smtClean="0">
                <a:latin typeface="+mj-lt"/>
              </a:rPr>
              <a:t>”</a:t>
            </a:r>
            <a:r>
              <a:rPr lang="en-US" altLang="en-US" sz="2200" dirty="0" smtClean="0">
                <a:latin typeface="+mj-lt"/>
              </a:rPr>
              <a:t>, By </a:t>
            </a:r>
            <a:r>
              <a:rPr lang="en-US" altLang="en-US" sz="2200" dirty="0">
                <a:latin typeface="+mj-lt"/>
              </a:rPr>
              <a:t>J.E. </a:t>
            </a:r>
            <a:r>
              <a:rPr lang="en-US" altLang="en-US" sz="2200" dirty="0" err="1">
                <a:latin typeface="+mj-lt"/>
              </a:rPr>
              <a:t>Hopcroft</a:t>
            </a:r>
            <a:r>
              <a:rPr lang="en-US" altLang="en-US" sz="2200" dirty="0">
                <a:latin typeface="+mj-lt"/>
              </a:rPr>
              <a:t>, R. </a:t>
            </a:r>
            <a:r>
              <a:rPr lang="en-US" altLang="en-US" sz="2200" dirty="0" err="1">
                <a:latin typeface="+mj-lt"/>
              </a:rPr>
              <a:t>Motwani</a:t>
            </a:r>
            <a:r>
              <a:rPr lang="en-US" altLang="en-US" sz="2200" dirty="0">
                <a:latin typeface="+mj-lt"/>
              </a:rPr>
              <a:t>, J.D. </a:t>
            </a:r>
            <a:r>
              <a:rPr lang="en-US" altLang="en-US" sz="2200" dirty="0" smtClean="0">
                <a:latin typeface="+mj-lt"/>
              </a:rPr>
              <a:t>Ullman, 3</a:t>
            </a:r>
            <a:r>
              <a:rPr lang="en-US" altLang="en-US" sz="2200" baseline="30000" dirty="0" smtClean="0">
                <a:latin typeface="+mj-lt"/>
              </a:rPr>
              <a:t>rd</a:t>
            </a:r>
            <a:r>
              <a:rPr lang="en-US" altLang="en-US" sz="2200" dirty="0" smtClean="0">
                <a:latin typeface="+mj-lt"/>
              </a:rPr>
              <a:t> Edition, Addison Wesley/Pearson.</a:t>
            </a:r>
          </a:p>
          <a:p>
            <a:pPr marL="0" indent="0" algn="just">
              <a:lnSpc>
                <a:spcPct val="100000"/>
              </a:lnSpc>
              <a:buNone/>
            </a:pPr>
            <a:r>
              <a:rPr lang="en-US" sz="2200" b="1" dirty="0" smtClean="0">
                <a:latin typeface="+mj-lt"/>
              </a:rPr>
              <a:t>(Reference)</a:t>
            </a:r>
          </a:p>
          <a:p>
            <a:pPr marL="0" indent="0" algn="just">
              <a:lnSpc>
                <a:spcPct val="100000"/>
              </a:lnSpc>
              <a:buNone/>
            </a:pPr>
            <a:r>
              <a:rPr lang="en-US" sz="2200" dirty="0" smtClean="0">
                <a:latin typeface="+mj-lt"/>
              </a:rPr>
              <a:t>“</a:t>
            </a:r>
            <a:r>
              <a:rPr lang="en-US" sz="2200" b="1" i="1" dirty="0" smtClean="0">
                <a:latin typeface="+mj-lt"/>
              </a:rPr>
              <a:t>Introduction to Computer Theory</a:t>
            </a:r>
            <a:r>
              <a:rPr lang="en-US" sz="2200" dirty="0" smtClean="0">
                <a:latin typeface="+mj-lt"/>
              </a:rPr>
              <a:t>”, by Daniel I. Cohen, John Wiley and Sons, Inc., 1991, Second Edition.</a:t>
            </a:r>
          </a:p>
          <a:p>
            <a:pPr marL="0" indent="0" algn="just">
              <a:buNone/>
            </a:pPr>
            <a:r>
              <a:rPr lang="en-US" sz="2200" i="1" dirty="0" smtClean="0">
                <a:latin typeface="+mj-lt"/>
              </a:rPr>
              <a:t>“</a:t>
            </a:r>
            <a:r>
              <a:rPr lang="en-US" sz="2200" b="1" i="1" dirty="0" smtClean="0">
                <a:latin typeface="+mj-lt"/>
              </a:rPr>
              <a:t>Introduction </a:t>
            </a:r>
            <a:r>
              <a:rPr lang="en-US" sz="2200" b="1" i="1" dirty="0">
                <a:latin typeface="+mj-lt"/>
              </a:rPr>
              <a:t>to Languages and Theory of </a:t>
            </a:r>
            <a:r>
              <a:rPr lang="en-US" sz="2200" b="1" i="1" dirty="0" smtClean="0">
                <a:latin typeface="+mj-lt"/>
              </a:rPr>
              <a:t>Computation</a:t>
            </a:r>
            <a:r>
              <a:rPr lang="en-US" sz="2200" dirty="0" smtClean="0">
                <a:latin typeface="+mj-lt"/>
              </a:rPr>
              <a:t>”, </a:t>
            </a:r>
            <a:r>
              <a:rPr lang="en-US" sz="2200" dirty="0">
                <a:latin typeface="+mj-lt"/>
              </a:rPr>
              <a:t>by J. C. Martin, McGraw Hill Book Co., 1997, Second Edition</a:t>
            </a:r>
          </a:p>
        </p:txBody>
      </p:sp>
      <p:sp>
        <p:nvSpPr>
          <p:cNvPr id="5" name="Slide Number Placeholder 4"/>
          <p:cNvSpPr>
            <a:spLocks noGrp="1"/>
          </p:cNvSpPr>
          <p:nvPr>
            <p:ph type="sldNum" sz="quarter" idx="12"/>
          </p:nvPr>
        </p:nvSpPr>
        <p:spPr/>
        <p:txBody>
          <a:bodyPr/>
          <a:lstStyle/>
          <a:p>
            <a:fld id="{DF28FB93-0A08-4E7D-8E63-9EFA29F1E093}" type="slidenum">
              <a:rPr lang="en-US" smtClean="0"/>
              <a:pPr/>
              <a:t>4</a:t>
            </a:fld>
            <a:endParaRPr lang="en-US" dirty="0"/>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String Operations (Cont.)</a:t>
            </a:r>
            <a:endParaRPr lang="en-US" dirty="0"/>
          </a:p>
        </p:txBody>
      </p:sp>
      <p:sp>
        <p:nvSpPr>
          <p:cNvPr id="6" name="Content Placeholder 5"/>
          <p:cNvSpPr>
            <a:spLocks noGrp="1"/>
          </p:cNvSpPr>
          <p:nvPr>
            <p:ph idx="1"/>
          </p:nvPr>
        </p:nvSpPr>
        <p:spPr/>
        <p:txBody>
          <a:bodyPr>
            <a:normAutofit/>
          </a:bodyPr>
          <a:lstStyle/>
          <a:p>
            <a:pPr algn="just"/>
            <a:r>
              <a:rPr lang="en-US" b="1" dirty="0" smtClean="0"/>
              <a:t>String Reverse:  </a:t>
            </a:r>
          </a:p>
          <a:p>
            <a:pPr marL="0" indent="0" algn="just" fontAlgn="base">
              <a:buNone/>
            </a:pPr>
            <a:r>
              <a:rPr lang="en-US" dirty="0" smtClean="0"/>
              <a:t>Simply </a:t>
            </a:r>
            <a:r>
              <a:rPr lang="en-US" dirty="0"/>
              <a:t>string reverse means to reverse a string or combination of string. For example:</a:t>
            </a:r>
          </a:p>
          <a:p>
            <a:pPr marL="0" indent="0" algn="just" fontAlgn="base">
              <a:buNone/>
            </a:pPr>
            <a:r>
              <a:rPr lang="en-US" dirty="0" smtClean="0"/>
              <a:t>	U=</a:t>
            </a:r>
            <a:r>
              <a:rPr lang="en-US" dirty="0" err="1" smtClean="0"/>
              <a:t>ab</a:t>
            </a:r>
            <a:r>
              <a:rPr lang="en-US" dirty="0" smtClean="0"/>
              <a:t> </a:t>
            </a:r>
            <a:r>
              <a:rPr lang="en-US" dirty="0"/>
              <a:t>then U(reverse)=</a:t>
            </a:r>
            <a:r>
              <a:rPr lang="en-US" dirty="0" err="1"/>
              <a:t>ba</a:t>
            </a:r>
            <a:endParaRPr lang="en-US" dirty="0"/>
          </a:p>
          <a:p>
            <a:pPr algn="just" fontAlgn="base"/>
            <a:endParaRPr lang="en-US" dirty="0" smtClean="0"/>
          </a:p>
          <a:p>
            <a:pPr algn="just" fontAlgn="base"/>
            <a:r>
              <a:rPr lang="en-US" dirty="0" smtClean="0"/>
              <a:t>Similarly </a:t>
            </a:r>
            <a:r>
              <a:rPr lang="en-US" dirty="0"/>
              <a:t>if we have (UV) then (UV)reverse=(U)reverse * (V)reverse</a:t>
            </a:r>
          </a:p>
          <a:p>
            <a:pPr algn="just"/>
            <a:endParaRPr lang="en-US" dirty="0"/>
          </a:p>
        </p:txBody>
      </p:sp>
      <p:sp>
        <p:nvSpPr>
          <p:cNvPr id="3" name="Slide Number Placeholder 2"/>
          <p:cNvSpPr>
            <a:spLocks noGrp="1"/>
          </p:cNvSpPr>
          <p:nvPr>
            <p:ph type="sldNum" sz="quarter" idx="12"/>
          </p:nvPr>
        </p:nvSpPr>
        <p:spPr/>
        <p:txBody>
          <a:bodyPr/>
          <a:lstStyle/>
          <a:p>
            <a:fld id="{DF28FB93-0A08-4E7D-8E63-9EFA29F1E093}" type="slidenum">
              <a:rPr lang="en-US" smtClean="0"/>
              <a:pPr/>
              <a:t>40</a:t>
            </a:fld>
            <a:endParaRPr lang="en-US" dirty="0"/>
          </a:p>
        </p:txBody>
      </p:sp>
    </p:spTree>
    <p:extLst>
      <p:ext uri="{BB962C8B-B14F-4D97-AF65-F5344CB8AC3E}">
        <p14:creationId xmlns:p14="http://schemas.microsoft.com/office/powerpoint/2010/main" val="4237918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String Operations (Cont.)</a:t>
            </a:r>
            <a:endParaRPr lang="en-US" dirty="0"/>
          </a:p>
        </p:txBody>
      </p:sp>
      <p:sp>
        <p:nvSpPr>
          <p:cNvPr id="6" name="Content Placeholder 5"/>
          <p:cNvSpPr>
            <a:spLocks noGrp="1"/>
          </p:cNvSpPr>
          <p:nvPr>
            <p:ph idx="1"/>
          </p:nvPr>
        </p:nvSpPr>
        <p:spPr>
          <a:xfrm>
            <a:off x="1522876" y="1865135"/>
            <a:ext cx="9143538" cy="3697465"/>
          </a:xfrm>
        </p:spPr>
        <p:txBody>
          <a:bodyPr>
            <a:normAutofit fontScale="92500" lnSpcReduction="10000"/>
          </a:bodyPr>
          <a:lstStyle/>
          <a:p>
            <a:pPr algn="just"/>
            <a:r>
              <a:rPr lang="en-US" sz="2600" b="1" dirty="0" smtClean="0"/>
              <a:t>String Length:  </a:t>
            </a:r>
          </a:p>
          <a:p>
            <a:pPr marL="0" indent="0" algn="just" fontAlgn="base">
              <a:buNone/>
            </a:pPr>
            <a:r>
              <a:rPr lang="en-US" dirty="0" smtClean="0"/>
              <a:t>As </a:t>
            </a:r>
            <a:r>
              <a:rPr lang="en-US" dirty="0"/>
              <a:t>the name suggest string length refers to the length of a string or strings in a set.</a:t>
            </a:r>
          </a:p>
          <a:p>
            <a:pPr marL="0" indent="0" algn="just" fontAlgn="base">
              <a:buNone/>
            </a:pPr>
            <a:r>
              <a:rPr lang="en-US" dirty="0" smtClean="0"/>
              <a:t>		Length </a:t>
            </a:r>
            <a:r>
              <a:rPr lang="en-US" dirty="0"/>
              <a:t>= |W|=n</a:t>
            </a:r>
          </a:p>
          <a:p>
            <a:pPr marL="0" indent="0" algn="just" fontAlgn="base">
              <a:buNone/>
            </a:pPr>
            <a:r>
              <a:rPr lang="en-US" b="1" dirty="0" smtClean="0"/>
              <a:t>For </a:t>
            </a:r>
            <a:r>
              <a:rPr lang="en-US" b="1" dirty="0"/>
              <a:t>example:</a:t>
            </a:r>
            <a:endParaRPr lang="en-US" dirty="0"/>
          </a:p>
          <a:p>
            <a:pPr marL="0" indent="0" algn="just" fontAlgn="base">
              <a:buNone/>
            </a:pPr>
            <a:r>
              <a:rPr lang="en-US" dirty="0" smtClean="0"/>
              <a:t>Σ</a:t>
            </a:r>
            <a:r>
              <a:rPr lang="en-US" dirty="0"/>
              <a:t>={</a:t>
            </a:r>
            <a:r>
              <a:rPr lang="en-US" dirty="0" err="1"/>
              <a:t>a,b</a:t>
            </a:r>
            <a:r>
              <a:rPr lang="en-US" dirty="0"/>
              <a:t>}</a:t>
            </a:r>
          </a:p>
          <a:p>
            <a:pPr marL="0" indent="0" algn="just" fontAlgn="base">
              <a:buNone/>
            </a:pPr>
            <a:r>
              <a:rPr lang="en-US" dirty="0" smtClean="0"/>
              <a:t>U=</a:t>
            </a:r>
            <a:r>
              <a:rPr lang="en-US" dirty="0" err="1" smtClean="0"/>
              <a:t>abba</a:t>
            </a:r>
            <a:endParaRPr lang="en-US" dirty="0"/>
          </a:p>
          <a:p>
            <a:pPr marL="0" indent="0" algn="just" fontAlgn="base">
              <a:buNone/>
            </a:pPr>
            <a:r>
              <a:rPr lang="en-US" dirty="0" smtClean="0"/>
              <a:t>then </a:t>
            </a:r>
            <a:r>
              <a:rPr lang="en-US" dirty="0"/>
              <a:t>|U|=4</a:t>
            </a:r>
          </a:p>
          <a:p>
            <a:pPr algn="just"/>
            <a:endParaRPr lang="en-US" dirty="0"/>
          </a:p>
        </p:txBody>
      </p:sp>
      <p:sp>
        <p:nvSpPr>
          <p:cNvPr id="3" name="Slide Number Placeholder 2"/>
          <p:cNvSpPr>
            <a:spLocks noGrp="1"/>
          </p:cNvSpPr>
          <p:nvPr>
            <p:ph type="sldNum" sz="quarter" idx="12"/>
          </p:nvPr>
        </p:nvSpPr>
        <p:spPr/>
        <p:txBody>
          <a:bodyPr/>
          <a:lstStyle/>
          <a:p>
            <a:fld id="{DF28FB93-0A08-4E7D-8E63-9EFA29F1E093}" type="slidenum">
              <a:rPr lang="en-US" smtClean="0"/>
              <a:pPr/>
              <a:t>41</a:t>
            </a:fld>
            <a:endParaRPr lang="en-US" dirty="0"/>
          </a:p>
        </p:txBody>
      </p:sp>
    </p:spTree>
    <p:extLst>
      <p:ext uri="{BB962C8B-B14F-4D97-AF65-F5344CB8AC3E}">
        <p14:creationId xmlns:p14="http://schemas.microsoft.com/office/powerpoint/2010/main" val="4233247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dirty="0" smtClean="0"/>
              <a:t>Words</a:t>
            </a:r>
          </a:p>
        </p:txBody>
      </p:sp>
      <p:sp>
        <p:nvSpPr>
          <p:cNvPr id="16388" name="Rectangle 3"/>
          <p:cNvSpPr>
            <a:spLocks noGrp="1" noChangeArrowheads="1"/>
          </p:cNvSpPr>
          <p:nvPr>
            <p:ph type="body" idx="1"/>
          </p:nvPr>
        </p:nvSpPr>
        <p:spPr>
          <a:xfrm>
            <a:off x="1522876" y="1905000"/>
            <a:ext cx="8635536" cy="4171950"/>
          </a:xfrm>
        </p:spPr>
        <p:txBody>
          <a:bodyPr>
            <a:normAutofit/>
          </a:bodyPr>
          <a:lstStyle/>
          <a:p>
            <a:pPr algn="just">
              <a:lnSpc>
                <a:spcPct val="90000"/>
              </a:lnSpc>
            </a:pPr>
            <a:r>
              <a:rPr lang="en-US" dirty="0" smtClean="0"/>
              <a:t>Definition: Words </a:t>
            </a:r>
            <a:r>
              <a:rPr lang="en-US" dirty="0"/>
              <a:t>are strings belonging to some language</a:t>
            </a:r>
            <a:r>
              <a:rPr lang="en-US" dirty="0" smtClean="0"/>
              <a:t>.</a:t>
            </a:r>
          </a:p>
          <a:p>
            <a:pPr algn="just">
              <a:lnSpc>
                <a:spcPct val="90000"/>
              </a:lnSpc>
            </a:pPr>
            <a:endParaRPr lang="en-US" dirty="0" smtClean="0"/>
          </a:p>
          <a:p>
            <a:pPr algn="just">
              <a:lnSpc>
                <a:spcPct val="90000"/>
              </a:lnSpc>
              <a:buFont typeface="Monotype Sorts" pitchFamily="2" charset="2"/>
              <a:buNone/>
            </a:pPr>
            <a:r>
              <a:rPr lang="en-US" dirty="0" smtClean="0"/>
              <a:t>Example</a:t>
            </a:r>
            <a:r>
              <a:rPr lang="en-US" dirty="0"/>
              <a:t>:</a:t>
            </a:r>
          </a:p>
          <a:p>
            <a:pPr algn="just">
              <a:lnSpc>
                <a:spcPct val="90000"/>
              </a:lnSpc>
              <a:buFont typeface="Monotype Sorts" pitchFamily="2" charset="2"/>
              <a:buNone/>
            </a:pPr>
            <a:r>
              <a:rPr lang="en-US" dirty="0"/>
              <a:t>		 If </a:t>
            </a:r>
            <a:r>
              <a:rPr lang="el-GR" dirty="0"/>
              <a:t>Σ</a:t>
            </a:r>
            <a:r>
              <a:rPr lang="en-US" dirty="0"/>
              <a:t>= {x} then a language L can be defined as </a:t>
            </a:r>
          </a:p>
          <a:p>
            <a:pPr algn="just">
              <a:lnSpc>
                <a:spcPct val="90000"/>
              </a:lnSpc>
              <a:buFont typeface="Monotype Sorts" pitchFamily="2" charset="2"/>
              <a:buNone/>
            </a:pPr>
            <a:r>
              <a:rPr lang="en-US" dirty="0"/>
              <a:t>   L={</a:t>
            </a:r>
            <a:r>
              <a:rPr lang="en-US" dirty="0" err="1"/>
              <a:t>x</a:t>
            </a:r>
            <a:r>
              <a:rPr lang="en-US" baseline="30000" dirty="0" err="1"/>
              <a:t>n</a:t>
            </a:r>
            <a:r>
              <a:rPr lang="en-US" baseline="30000" dirty="0"/>
              <a:t> </a:t>
            </a:r>
            <a:r>
              <a:rPr lang="en-US" dirty="0"/>
              <a:t>: n=1,2,3,…..} or L={</a:t>
            </a:r>
            <a:r>
              <a:rPr lang="en-US" dirty="0" err="1"/>
              <a:t>x,xx,xxx</a:t>
            </a:r>
            <a:r>
              <a:rPr lang="en-US" dirty="0"/>
              <a:t>,….}</a:t>
            </a:r>
          </a:p>
          <a:p>
            <a:pPr algn="just">
              <a:lnSpc>
                <a:spcPct val="90000"/>
              </a:lnSpc>
              <a:buFont typeface="Monotype Sorts" pitchFamily="2" charset="2"/>
              <a:buNone/>
            </a:pPr>
            <a:r>
              <a:rPr lang="en-US" dirty="0"/>
              <a:t>   Here </a:t>
            </a:r>
            <a:r>
              <a:rPr lang="en-US" dirty="0" err="1"/>
              <a:t>x,xx</a:t>
            </a:r>
            <a:r>
              <a:rPr lang="en-US" dirty="0"/>
              <a:t>,… are the words of L</a:t>
            </a:r>
          </a:p>
        </p:txBody>
      </p:sp>
      <p:sp>
        <p:nvSpPr>
          <p:cNvPr id="3" name="Slide Number Placeholder 2"/>
          <p:cNvSpPr>
            <a:spLocks noGrp="1"/>
          </p:cNvSpPr>
          <p:nvPr>
            <p:ph type="sldNum" sz="quarter" idx="12"/>
          </p:nvPr>
        </p:nvSpPr>
        <p:spPr/>
        <p:txBody>
          <a:bodyPr/>
          <a:lstStyle/>
          <a:p>
            <a:fld id="{DF28FB93-0A08-4E7D-8E63-9EFA29F1E093}" type="slidenum">
              <a:rPr lang="en-US" smtClean="0"/>
              <a:pPr/>
              <a:t>42</a:t>
            </a:fld>
            <a:endParaRPr lang="en-US" dirty="0"/>
          </a:p>
        </p:txBody>
      </p:sp>
    </p:spTree>
    <p:extLst>
      <p:ext uri="{BB962C8B-B14F-4D97-AF65-F5344CB8AC3E}">
        <p14:creationId xmlns:p14="http://schemas.microsoft.com/office/powerpoint/2010/main" val="414151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dirty="0" smtClean="0"/>
              <a:t>Note:</a:t>
            </a:r>
          </a:p>
        </p:txBody>
      </p:sp>
      <p:sp>
        <p:nvSpPr>
          <p:cNvPr id="17412" name="Rectangle 3"/>
          <p:cNvSpPr>
            <a:spLocks noGrp="1" noChangeArrowheads="1"/>
          </p:cNvSpPr>
          <p:nvPr>
            <p:ph type="body" idx="1"/>
          </p:nvPr>
        </p:nvSpPr>
        <p:spPr/>
        <p:txBody>
          <a:bodyPr>
            <a:normAutofit/>
          </a:bodyPr>
          <a:lstStyle/>
          <a:p>
            <a:r>
              <a:rPr lang="en-US" sz="2800" dirty="0" smtClean="0"/>
              <a:t>All </a:t>
            </a:r>
            <a:r>
              <a:rPr lang="en-US" sz="2800" dirty="0"/>
              <a:t>words are strings, but not all strings are words.</a:t>
            </a:r>
          </a:p>
        </p:txBody>
      </p:sp>
      <p:sp>
        <p:nvSpPr>
          <p:cNvPr id="3" name="Slide Number Placeholder 2"/>
          <p:cNvSpPr>
            <a:spLocks noGrp="1"/>
          </p:cNvSpPr>
          <p:nvPr>
            <p:ph type="sldNum" sz="quarter" idx="12"/>
          </p:nvPr>
        </p:nvSpPr>
        <p:spPr/>
        <p:txBody>
          <a:bodyPr/>
          <a:lstStyle/>
          <a:p>
            <a:fld id="{DF28FB93-0A08-4E7D-8E63-9EFA29F1E093}" type="slidenum">
              <a:rPr lang="en-US" smtClean="0"/>
              <a:pPr/>
              <a:t>43</a:t>
            </a:fld>
            <a:endParaRPr lang="en-US" dirty="0"/>
          </a:p>
        </p:txBody>
      </p:sp>
    </p:spTree>
    <p:extLst>
      <p:ext uri="{BB962C8B-B14F-4D97-AF65-F5344CB8AC3E}">
        <p14:creationId xmlns:p14="http://schemas.microsoft.com/office/powerpoint/2010/main" val="1147358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6B1E8786-A341-45FA-89B3-9A9DFE9AC292}" type="slidenum">
              <a:rPr lang="en-US" altLang="ur-PK" sz="1400">
                <a:solidFill>
                  <a:schemeClr val="tx1"/>
                </a:solidFill>
                <a:latin typeface="Times New Roman" panose="02020603050405020304" pitchFamily="18" charset="0"/>
              </a:rPr>
              <a:pPr/>
              <a:t>44</a:t>
            </a:fld>
            <a:endParaRPr lang="en-US" altLang="ur-PK" sz="1400">
              <a:solidFill>
                <a:schemeClr val="tx1"/>
              </a:solidFill>
              <a:latin typeface="Times New Roman" panose="02020603050405020304" pitchFamily="18" charset="0"/>
            </a:endParaRPr>
          </a:p>
        </p:txBody>
      </p:sp>
      <p:sp>
        <p:nvSpPr>
          <p:cNvPr id="13316" name="Rectangle 2"/>
          <p:cNvSpPr>
            <a:spLocks noGrp="1" noChangeArrowheads="1"/>
          </p:cNvSpPr>
          <p:nvPr>
            <p:ph type="title"/>
          </p:nvPr>
        </p:nvSpPr>
        <p:spPr/>
        <p:txBody>
          <a:bodyPr/>
          <a:lstStyle/>
          <a:p>
            <a:r>
              <a:rPr lang="en-US" altLang="ur-PK" dirty="0" smtClean="0"/>
              <a:t>Some other Operation</a:t>
            </a:r>
          </a:p>
        </p:txBody>
      </p:sp>
      <p:sp>
        <p:nvSpPr>
          <p:cNvPr id="13317" name="Rectangle 3"/>
          <p:cNvSpPr>
            <a:spLocks noGrp="1" noChangeArrowheads="1"/>
          </p:cNvSpPr>
          <p:nvPr>
            <p:ph type="body" idx="1"/>
          </p:nvPr>
        </p:nvSpPr>
        <p:spPr/>
        <p:txBody>
          <a:bodyPr>
            <a:normAutofit fontScale="92500" lnSpcReduction="20000"/>
          </a:bodyPr>
          <a:lstStyle/>
          <a:p>
            <a:pPr>
              <a:buFontTx/>
              <a:buNone/>
            </a:pPr>
            <a:endParaRPr lang="en-US" altLang="ur-PK" dirty="0" smtClean="0"/>
          </a:p>
          <a:p>
            <a:pPr>
              <a:buFontTx/>
              <a:buNone/>
            </a:pPr>
            <a:endParaRPr lang="en-US" altLang="ur-PK" dirty="0" smtClean="0"/>
          </a:p>
          <a:p>
            <a:pPr>
              <a:buFontTx/>
              <a:buNone/>
            </a:pPr>
            <a:endParaRPr lang="en-US" altLang="ur-PK" dirty="0" smtClean="0"/>
          </a:p>
          <a:p>
            <a:pPr>
              <a:buFontTx/>
              <a:buNone/>
            </a:pPr>
            <a:r>
              <a:rPr lang="en-US" altLang="ur-PK" dirty="0" smtClean="0"/>
              <a:t>Example:</a:t>
            </a:r>
          </a:p>
          <a:p>
            <a:pPr>
              <a:buFontTx/>
              <a:buNone/>
            </a:pPr>
            <a:endParaRPr lang="en-US" altLang="ur-PK" dirty="0" smtClean="0"/>
          </a:p>
          <a:p>
            <a:pPr>
              <a:buFontTx/>
              <a:buNone/>
            </a:pPr>
            <a:endParaRPr lang="en-US" altLang="ur-PK" dirty="0" smtClean="0"/>
          </a:p>
          <a:p>
            <a:pPr>
              <a:buFontTx/>
              <a:buNone/>
            </a:pPr>
            <a:r>
              <a:rPr lang="en-US" altLang="ur-PK" dirty="0" smtClean="0"/>
              <a:t>Definition:</a:t>
            </a:r>
          </a:p>
          <a:p>
            <a:pPr lvl="1">
              <a:buFontTx/>
              <a:buNone/>
            </a:pPr>
            <a:r>
              <a:rPr lang="en-US" altLang="ur-PK" dirty="0" smtClean="0"/>
              <a:t>                </a:t>
            </a:r>
          </a:p>
        </p:txBody>
      </p:sp>
      <p:graphicFrame>
        <p:nvGraphicFramePr>
          <p:cNvPr id="13318" name="Object 4"/>
          <p:cNvGraphicFramePr>
            <a:graphicFrameLocks noChangeAspect="1"/>
          </p:cNvGraphicFramePr>
          <p:nvPr>
            <p:extLst>
              <p:ext uri="{D42A27DB-BD31-4B8C-83A1-F6EECF244321}">
                <p14:modId xmlns:p14="http://schemas.microsoft.com/office/powerpoint/2010/main" val="675887488"/>
              </p:ext>
            </p:extLst>
          </p:nvPr>
        </p:nvGraphicFramePr>
        <p:xfrm>
          <a:off x="3614547" y="1807635"/>
          <a:ext cx="2480098" cy="1036459"/>
        </p:xfrm>
        <a:graphic>
          <a:graphicData uri="http://schemas.openxmlformats.org/presentationml/2006/ole">
            <mc:AlternateContent xmlns:mc="http://schemas.openxmlformats.org/markup-compatibility/2006">
              <mc:Choice xmlns:v="urn:schemas-microsoft-com:vml" Requires="v">
                <p:oleObj spid="_x0000_s3190" name="Equation" r:id="rId4" imgW="850680" imgH="355320" progId="Equation.3">
                  <p:embed/>
                </p:oleObj>
              </mc:Choice>
              <mc:Fallback>
                <p:oleObj name="Equation" r:id="rId4" imgW="850680" imgH="355320" progId="Equation.3">
                  <p:embed/>
                  <p:pic>
                    <p:nvPicPr>
                      <p:cNvPr id="0" name=""/>
                      <p:cNvPicPr>
                        <a:picLocks noChangeAspect="1" noChangeArrowheads="1"/>
                      </p:cNvPicPr>
                      <p:nvPr/>
                    </p:nvPicPr>
                    <p:blipFill>
                      <a:blip r:embed="rId5"/>
                      <a:srcRect/>
                      <a:stretch>
                        <a:fillRect/>
                      </a:stretch>
                    </p:blipFill>
                    <p:spPr bwMode="auto">
                      <a:xfrm>
                        <a:off x="3614547" y="1807635"/>
                        <a:ext cx="2480098" cy="1036459"/>
                      </a:xfrm>
                      <a:prstGeom prst="rect">
                        <a:avLst/>
                      </a:prstGeom>
                      <a:noFill/>
                      <a:ln>
                        <a:noFill/>
                      </a:ln>
                      <a:effectLst/>
                    </p:spPr>
                  </p:pic>
                </p:oleObj>
              </mc:Fallback>
            </mc:AlternateContent>
          </a:graphicData>
        </a:graphic>
      </p:graphicFrame>
      <p:graphicFrame>
        <p:nvGraphicFramePr>
          <p:cNvPr id="13319" name="Object 5"/>
          <p:cNvGraphicFramePr>
            <a:graphicFrameLocks noChangeAspect="1"/>
          </p:cNvGraphicFramePr>
          <p:nvPr>
            <p:extLst>
              <p:ext uri="{D42A27DB-BD31-4B8C-83A1-F6EECF244321}">
                <p14:modId xmlns:p14="http://schemas.microsoft.com/office/powerpoint/2010/main" val="2698747051"/>
              </p:ext>
            </p:extLst>
          </p:nvPr>
        </p:nvGraphicFramePr>
        <p:xfrm>
          <a:off x="2963862" y="3024366"/>
          <a:ext cx="3740150" cy="646026"/>
        </p:xfrm>
        <a:graphic>
          <a:graphicData uri="http://schemas.openxmlformats.org/presentationml/2006/ole">
            <mc:AlternateContent xmlns:mc="http://schemas.openxmlformats.org/markup-compatibility/2006">
              <mc:Choice xmlns:v="urn:schemas-microsoft-com:vml" Requires="v">
                <p:oleObj spid="_x0000_s3191" name="Equation" r:id="rId6" imgW="4191000" imgH="723900" progId="Equation.3">
                  <p:embed/>
                </p:oleObj>
              </mc:Choice>
              <mc:Fallback>
                <p:oleObj name="Equation" r:id="rId6" imgW="4191000" imgH="7239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63862" y="3024366"/>
                        <a:ext cx="3740150" cy="646026"/>
                      </a:xfrm>
                      <a:prstGeom prst="rect">
                        <a:avLst/>
                      </a:prstGeom>
                      <a:noFill/>
                      <a:ln>
                        <a:noFill/>
                      </a:ln>
                      <a:effectLst/>
                    </p:spPr>
                  </p:pic>
                </p:oleObj>
              </mc:Fallback>
            </mc:AlternateContent>
          </a:graphicData>
        </a:graphic>
      </p:graphicFrame>
      <p:graphicFrame>
        <p:nvGraphicFramePr>
          <p:cNvPr id="13320" name="Object 7"/>
          <p:cNvGraphicFramePr>
            <a:graphicFrameLocks noChangeAspect="1"/>
          </p:cNvGraphicFramePr>
          <p:nvPr>
            <p:extLst>
              <p:ext uri="{D42A27DB-BD31-4B8C-83A1-F6EECF244321}">
                <p14:modId xmlns:p14="http://schemas.microsoft.com/office/powerpoint/2010/main" val="3666275892"/>
              </p:ext>
            </p:extLst>
          </p:nvPr>
        </p:nvGraphicFramePr>
        <p:xfrm>
          <a:off x="2984842" y="4522969"/>
          <a:ext cx="1259410" cy="533578"/>
        </p:xfrm>
        <a:graphic>
          <a:graphicData uri="http://schemas.openxmlformats.org/presentationml/2006/ole">
            <mc:AlternateContent xmlns:mc="http://schemas.openxmlformats.org/markup-compatibility/2006">
              <mc:Choice xmlns:v="urn:schemas-microsoft-com:vml" Requires="v">
                <p:oleObj spid="_x0000_s3192" name="Equation" r:id="rId8" imgW="1435100" imgH="609600" progId="Equation.3">
                  <p:embed/>
                </p:oleObj>
              </mc:Choice>
              <mc:Fallback>
                <p:oleObj name="Equation" r:id="rId8" imgW="1435100" imgH="609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84842" y="4522969"/>
                        <a:ext cx="1259410" cy="533578"/>
                      </a:xfrm>
                      <a:prstGeom prst="rect">
                        <a:avLst/>
                      </a:prstGeom>
                      <a:noFill/>
                      <a:ln>
                        <a:noFill/>
                      </a:ln>
                      <a:effectLst/>
                    </p:spPr>
                  </p:pic>
                </p:oleObj>
              </mc:Fallback>
            </mc:AlternateContent>
          </a:graphicData>
        </a:graphic>
      </p:graphicFrame>
      <p:graphicFrame>
        <p:nvGraphicFramePr>
          <p:cNvPr id="13321" name="Object 8"/>
          <p:cNvGraphicFramePr>
            <a:graphicFrameLocks noChangeAspect="1"/>
          </p:cNvGraphicFramePr>
          <p:nvPr>
            <p:extLst>
              <p:ext uri="{D42A27DB-BD31-4B8C-83A1-F6EECF244321}">
                <p14:modId xmlns:p14="http://schemas.microsoft.com/office/powerpoint/2010/main" val="2208166371"/>
              </p:ext>
            </p:extLst>
          </p:nvPr>
        </p:nvGraphicFramePr>
        <p:xfrm>
          <a:off x="3840162" y="5143500"/>
          <a:ext cx="2254483" cy="669300"/>
        </p:xfrm>
        <a:graphic>
          <a:graphicData uri="http://schemas.openxmlformats.org/presentationml/2006/ole">
            <mc:AlternateContent xmlns:mc="http://schemas.openxmlformats.org/markup-compatibility/2006">
              <mc:Choice xmlns:v="urn:schemas-microsoft-com:vml" Requires="v">
                <p:oleObj spid="_x0000_s3193" name="Equation" r:id="rId10" imgW="2438400" imgH="723900" progId="Equation.3">
                  <p:embed/>
                </p:oleObj>
              </mc:Choice>
              <mc:Fallback>
                <p:oleObj name="Equation" r:id="rId10" imgW="2438400" imgH="7239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40162" y="5143500"/>
                        <a:ext cx="2254483" cy="6693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79540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A092FC41-E923-4D54-9EA9-1A1B382A3DEB}" type="slidenum">
              <a:rPr lang="en-US" altLang="ur-PK" sz="1400">
                <a:solidFill>
                  <a:schemeClr val="tx1"/>
                </a:solidFill>
                <a:latin typeface="Times New Roman" panose="02020603050405020304" pitchFamily="18" charset="0"/>
              </a:rPr>
              <a:pPr/>
              <a:t>45</a:t>
            </a:fld>
            <a:endParaRPr lang="en-US" altLang="ur-PK" sz="1400">
              <a:solidFill>
                <a:schemeClr val="tx1"/>
              </a:solidFill>
              <a:latin typeface="Times New Roman" panose="02020603050405020304" pitchFamily="18" charset="0"/>
            </a:endParaRPr>
          </a:p>
        </p:txBody>
      </p:sp>
      <p:sp>
        <p:nvSpPr>
          <p:cNvPr id="16388" name="Rectangle 2"/>
          <p:cNvSpPr>
            <a:spLocks noGrp="1" noChangeArrowheads="1"/>
          </p:cNvSpPr>
          <p:nvPr>
            <p:ph type="title"/>
          </p:nvPr>
        </p:nvSpPr>
        <p:spPr/>
        <p:txBody>
          <a:bodyPr/>
          <a:lstStyle/>
          <a:p>
            <a:r>
              <a:rPr lang="en-US" altLang="ur-PK" b="1" u="sng" smtClean="0"/>
              <a:t>Languages</a:t>
            </a:r>
          </a:p>
        </p:txBody>
      </p:sp>
      <p:sp>
        <p:nvSpPr>
          <p:cNvPr id="16389" name="Rectangle 3"/>
          <p:cNvSpPr>
            <a:spLocks noGrp="1" noChangeArrowheads="1"/>
          </p:cNvSpPr>
          <p:nvPr>
            <p:ph type="body" idx="1"/>
          </p:nvPr>
        </p:nvSpPr>
        <p:spPr>
          <a:xfrm>
            <a:off x="1674812" y="1676400"/>
            <a:ext cx="8839200" cy="5181600"/>
          </a:xfrm>
        </p:spPr>
        <p:txBody>
          <a:bodyPr/>
          <a:lstStyle/>
          <a:p>
            <a:pPr algn="just">
              <a:buFontTx/>
              <a:buNone/>
            </a:pPr>
            <a:r>
              <a:rPr lang="en-US" altLang="ur-PK" dirty="0" smtClean="0"/>
              <a:t>A language is any subset of </a:t>
            </a:r>
          </a:p>
          <a:p>
            <a:pPr algn="just">
              <a:buFontTx/>
              <a:buNone/>
            </a:pPr>
            <a:endParaRPr lang="en-US" altLang="ur-PK" dirty="0" smtClean="0"/>
          </a:p>
          <a:p>
            <a:pPr algn="just">
              <a:buFontTx/>
              <a:buNone/>
            </a:pPr>
            <a:r>
              <a:rPr lang="en-US" altLang="ur-PK" dirty="0" smtClean="0"/>
              <a:t>Example:</a:t>
            </a:r>
          </a:p>
          <a:p>
            <a:pPr algn="just">
              <a:buFontTx/>
              <a:buNone/>
            </a:pPr>
            <a:endParaRPr lang="en-US" altLang="ur-PK" dirty="0" smtClean="0"/>
          </a:p>
          <a:p>
            <a:pPr algn="just">
              <a:buFontTx/>
              <a:buNone/>
            </a:pPr>
            <a:r>
              <a:rPr lang="en-US" altLang="ur-PK" dirty="0" smtClean="0"/>
              <a:t>Languages:</a:t>
            </a:r>
          </a:p>
          <a:p>
            <a:pPr algn="just">
              <a:buFontTx/>
              <a:buNone/>
            </a:pPr>
            <a:endParaRPr lang="en-US" altLang="ur-PK" dirty="0" smtClean="0"/>
          </a:p>
        </p:txBody>
      </p:sp>
      <p:graphicFrame>
        <p:nvGraphicFramePr>
          <p:cNvPr id="16390" name="Object 4"/>
          <p:cNvGraphicFramePr>
            <a:graphicFrameLocks noChangeAspect="1"/>
          </p:cNvGraphicFramePr>
          <p:nvPr>
            <p:extLst>
              <p:ext uri="{D42A27DB-BD31-4B8C-83A1-F6EECF244321}">
                <p14:modId xmlns:p14="http://schemas.microsoft.com/office/powerpoint/2010/main" val="3940940187"/>
              </p:ext>
            </p:extLst>
          </p:nvPr>
        </p:nvGraphicFramePr>
        <p:xfrm>
          <a:off x="5180012" y="1676400"/>
          <a:ext cx="466634" cy="320811"/>
        </p:xfrm>
        <a:graphic>
          <a:graphicData uri="http://schemas.openxmlformats.org/presentationml/2006/ole">
            <mc:AlternateContent xmlns:mc="http://schemas.openxmlformats.org/markup-compatibility/2006">
              <mc:Choice xmlns:v="urn:schemas-microsoft-com:vml" Requires="v">
                <p:oleObj spid="_x0000_s4170" name="Equation" r:id="rId4" imgW="609600" imgH="419100" progId="Equation.3">
                  <p:embed/>
                </p:oleObj>
              </mc:Choice>
              <mc:Fallback>
                <p:oleObj name="Equation" r:id="rId4" imgW="6096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0012" y="1676400"/>
                        <a:ext cx="466634" cy="320811"/>
                      </a:xfrm>
                      <a:prstGeom prst="rect">
                        <a:avLst/>
                      </a:prstGeom>
                      <a:noFill/>
                      <a:ln>
                        <a:noFill/>
                      </a:ln>
                      <a:effectLst/>
                    </p:spPr>
                  </p:pic>
                </p:oleObj>
              </mc:Fallback>
            </mc:AlternateContent>
          </a:graphicData>
        </a:graphic>
      </p:graphicFrame>
      <p:graphicFrame>
        <p:nvGraphicFramePr>
          <p:cNvPr id="16391" name="Object 5"/>
          <p:cNvGraphicFramePr>
            <a:graphicFrameLocks noChangeAspect="1"/>
          </p:cNvGraphicFramePr>
          <p:nvPr>
            <p:extLst>
              <p:ext uri="{D42A27DB-BD31-4B8C-83A1-F6EECF244321}">
                <p14:modId xmlns:p14="http://schemas.microsoft.com/office/powerpoint/2010/main" val="2703731769"/>
              </p:ext>
            </p:extLst>
          </p:nvPr>
        </p:nvGraphicFramePr>
        <p:xfrm>
          <a:off x="3305450" y="2564687"/>
          <a:ext cx="5684562" cy="1104778"/>
        </p:xfrm>
        <a:graphic>
          <a:graphicData uri="http://schemas.openxmlformats.org/presentationml/2006/ole">
            <mc:AlternateContent xmlns:mc="http://schemas.openxmlformats.org/markup-compatibility/2006">
              <mc:Choice xmlns:v="urn:schemas-microsoft-com:vml" Requires="v">
                <p:oleObj spid="_x0000_s4171" name="Equation" r:id="rId6" imgW="6794500" imgH="1320800" progId="Equation.3">
                  <p:embed/>
                </p:oleObj>
              </mc:Choice>
              <mc:Fallback>
                <p:oleObj name="Equation" r:id="rId6" imgW="6794500" imgH="1320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5450" y="2564687"/>
                        <a:ext cx="5684562" cy="1104778"/>
                      </a:xfrm>
                      <a:prstGeom prst="rect">
                        <a:avLst/>
                      </a:prstGeom>
                      <a:noFill/>
                      <a:ln>
                        <a:noFill/>
                      </a:ln>
                      <a:effectLst/>
                    </p:spPr>
                  </p:pic>
                </p:oleObj>
              </mc:Fallback>
            </mc:AlternateContent>
          </a:graphicData>
        </a:graphic>
      </p:graphicFrame>
      <p:graphicFrame>
        <p:nvGraphicFramePr>
          <p:cNvPr id="16392" name="Object 6"/>
          <p:cNvGraphicFramePr>
            <a:graphicFrameLocks noChangeAspect="1"/>
          </p:cNvGraphicFramePr>
          <p:nvPr>
            <p:extLst>
              <p:ext uri="{D42A27DB-BD31-4B8C-83A1-F6EECF244321}">
                <p14:modId xmlns:p14="http://schemas.microsoft.com/office/powerpoint/2010/main" val="2588252411"/>
              </p:ext>
            </p:extLst>
          </p:nvPr>
        </p:nvGraphicFramePr>
        <p:xfrm>
          <a:off x="3299525" y="4044078"/>
          <a:ext cx="5233287" cy="1765965"/>
        </p:xfrm>
        <a:graphic>
          <a:graphicData uri="http://schemas.openxmlformats.org/presentationml/2006/ole">
            <mc:AlternateContent xmlns:mc="http://schemas.openxmlformats.org/markup-compatibility/2006">
              <mc:Choice xmlns:v="urn:schemas-microsoft-com:vml" Requires="v">
                <p:oleObj spid="_x0000_s4172" name="Equation" r:id="rId8" imgW="6172200" imgH="2082800" progId="Equation.3">
                  <p:embed/>
                </p:oleObj>
              </mc:Choice>
              <mc:Fallback>
                <p:oleObj name="Equation" r:id="rId8" imgW="6172200" imgH="2082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99525" y="4044078"/>
                        <a:ext cx="5233287" cy="176596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400806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03441FCF-5867-473E-9AD0-7009B6E3A380}" type="slidenum">
              <a:rPr lang="en-US" altLang="ur-PK" sz="1400">
                <a:solidFill>
                  <a:schemeClr val="tx1"/>
                </a:solidFill>
                <a:latin typeface="Times New Roman" panose="02020603050405020304" pitchFamily="18" charset="0"/>
              </a:rPr>
              <a:pPr/>
              <a:t>46</a:t>
            </a:fld>
            <a:endParaRPr lang="en-US" altLang="ur-PK" sz="1400">
              <a:solidFill>
                <a:schemeClr val="tx1"/>
              </a:solidFill>
              <a:latin typeface="Times New Roman" panose="02020603050405020304" pitchFamily="18" charset="0"/>
            </a:endParaRPr>
          </a:p>
        </p:txBody>
      </p:sp>
      <p:sp>
        <p:nvSpPr>
          <p:cNvPr id="17412" name="Text Box 2"/>
          <p:cNvSpPr txBox="1">
            <a:spLocks noChangeArrowheads="1"/>
          </p:cNvSpPr>
          <p:nvPr/>
        </p:nvSpPr>
        <p:spPr bwMode="auto">
          <a:xfrm>
            <a:off x="5027613" y="304800"/>
            <a:ext cx="22082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ur-PK"/>
              <a:t>Note that:</a:t>
            </a:r>
          </a:p>
        </p:txBody>
      </p:sp>
      <p:graphicFrame>
        <p:nvGraphicFramePr>
          <p:cNvPr id="17413" name="Object 4"/>
          <p:cNvGraphicFramePr>
            <a:graphicFrameLocks noChangeAspect="1"/>
          </p:cNvGraphicFramePr>
          <p:nvPr>
            <p:extLst>
              <p:ext uri="{D42A27DB-BD31-4B8C-83A1-F6EECF244321}">
                <p14:modId xmlns:p14="http://schemas.microsoft.com/office/powerpoint/2010/main" val="3262819322"/>
              </p:ext>
            </p:extLst>
          </p:nvPr>
        </p:nvGraphicFramePr>
        <p:xfrm>
          <a:off x="5218302" y="1738312"/>
          <a:ext cx="3169733" cy="681215"/>
        </p:xfrm>
        <a:graphic>
          <a:graphicData uri="http://schemas.openxmlformats.org/presentationml/2006/ole">
            <mc:AlternateContent xmlns:mc="http://schemas.openxmlformats.org/markup-compatibility/2006">
              <mc:Choice xmlns:v="urn:schemas-microsoft-com:vml" Requires="v">
                <p:oleObj spid="_x0000_s5218" name="Equation" r:id="rId4" imgW="2070100" imgH="444500" progId="Equation.3">
                  <p:embed/>
                </p:oleObj>
              </mc:Choice>
              <mc:Fallback>
                <p:oleObj name="Equation" r:id="rId4" imgW="2070100" imgH="444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8302" y="1738312"/>
                        <a:ext cx="3169733" cy="681215"/>
                      </a:xfrm>
                      <a:prstGeom prst="rect">
                        <a:avLst/>
                      </a:prstGeom>
                      <a:noFill/>
                      <a:ln>
                        <a:noFill/>
                      </a:ln>
                      <a:effectLst/>
                      <a:extLst/>
                    </p:spPr>
                  </p:pic>
                </p:oleObj>
              </mc:Fallback>
            </mc:AlternateContent>
          </a:graphicData>
        </a:graphic>
      </p:graphicFrame>
      <p:graphicFrame>
        <p:nvGraphicFramePr>
          <p:cNvPr id="17414" name="Object 6"/>
          <p:cNvGraphicFramePr>
            <a:graphicFrameLocks noChangeAspect="1"/>
          </p:cNvGraphicFramePr>
          <p:nvPr>
            <p:extLst>
              <p:ext uri="{D42A27DB-BD31-4B8C-83A1-F6EECF244321}">
                <p14:modId xmlns:p14="http://schemas.microsoft.com/office/powerpoint/2010/main" val="2446770741"/>
              </p:ext>
            </p:extLst>
          </p:nvPr>
        </p:nvGraphicFramePr>
        <p:xfrm>
          <a:off x="5180012" y="2758380"/>
          <a:ext cx="2930744" cy="792858"/>
        </p:xfrm>
        <a:graphic>
          <a:graphicData uri="http://schemas.openxmlformats.org/presentationml/2006/ole">
            <mc:AlternateContent xmlns:mc="http://schemas.openxmlformats.org/markup-compatibility/2006">
              <mc:Choice xmlns:v="urn:schemas-microsoft-com:vml" Requires="v">
                <p:oleObj spid="_x0000_s5219" name="Equation" r:id="rId6" imgW="1879600" imgH="508000" progId="Equation.3">
                  <p:embed/>
                </p:oleObj>
              </mc:Choice>
              <mc:Fallback>
                <p:oleObj name="Equation" r:id="rId6" imgW="1879600" imgH="508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0012" y="2758380"/>
                        <a:ext cx="2930744" cy="792858"/>
                      </a:xfrm>
                      <a:prstGeom prst="rect">
                        <a:avLst/>
                      </a:prstGeom>
                      <a:noFill/>
                      <a:ln>
                        <a:noFill/>
                      </a:ln>
                      <a:effectLst/>
                      <a:extLst/>
                    </p:spPr>
                  </p:pic>
                </p:oleObj>
              </mc:Fallback>
            </mc:AlternateContent>
          </a:graphicData>
        </a:graphic>
      </p:graphicFrame>
      <p:graphicFrame>
        <p:nvGraphicFramePr>
          <p:cNvPr id="17415" name="Object 7"/>
          <p:cNvGraphicFramePr>
            <a:graphicFrameLocks noChangeAspect="1"/>
          </p:cNvGraphicFramePr>
          <p:nvPr>
            <p:extLst>
              <p:ext uri="{D42A27DB-BD31-4B8C-83A1-F6EECF244321}">
                <p14:modId xmlns:p14="http://schemas.microsoft.com/office/powerpoint/2010/main" val="2901866770"/>
              </p:ext>
            </p:extLst>
          </p:nvPr>
        </p:nvGraphicFramePr>
        <p:xfrm>
          <a:off x="5180013" y="4191000"/>
          <a:ext cx="1523999" cy="656492"/>
        </p:xfrm>
        <a:graphic>
          <a:graphicData uri="http://schemas.openxmlformats.org/presentationml/2006/ole">
            <mc:AlternateContent xmlns:mc="http://schemas.openxmlformats.org/markup-compatibility/2006">
              <mc:Choice xmlns:v="urn:schemas-microsoft-com:vml" Requires="v">
                <p:oleObj spid="_x0000_s5220" name="Equation" r:id="rId8" imgW="1181100" imgH="508000" progId="Equation.3">
                  <p:embed/>
                </p:oleObj>
              </mc:Choice>
              <mc:Fallback>
                <p:oleObj name="Equation" r:id="rId8" imgW="1181100" imgH="5080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80013" y="4191000"/>
                        <a:ext cx="1523999" cy="656492"/>
                      </a:xfrm>
                      <a:prstGeom prst="rect">
                        <a:avLst/>
                      </a:prstGeom>
                      <a:noFill/>
                      <a:ln>
                        <a:noFill/>
                      </a:ln>
                      <a:effectLst/>
                      <a:extLst/>
                    </p:spPr>
                  </p:pic>
                </p:oleObj>
              </mc:Fallback>
            </mc:AlternateContent>
          </a:graphicData>
        </a:graphic>
      </p:graphicFrame>
      <p:graphicFrame>
        <p:nvGraphicFramePr>
          <p:cNvPr id="17416" name="Object 8"/>
          <p:cNvGraphicFramePr>
            <a:graphicFrameLocks noChangeAspect="1"/>
          </p:cNvGraphicFramePr>
          <p:nvPr>
            <p:extLst>
              <p:ext uri="{D42A27DB-BD31-4B8C-83A1-F6EECF244321}">
                <p14:modId xmlns:p14="http://schemas.microsoft.com/office/powerpoint/2010/main" val="604002389"/>
              </p:ext>
            </p:extLst>
          </p:nvPr>
        </p:nvGraphicFramePr>
        <p:xfrm>
          <a:off x="5180012" y="5486400"/>
          <a:ext cx="1295400" cy="691612"/>
        </p:xfrm>
        <a:graphic>
          <a:graphicData uri="http://schemas.openxmlformats.org/presentationml/2006/ole">
            <mc:AlternateContent xmlns:mc="http://schemas.openxmlformats.org/markup-compatibility/2006">
              <mc:Choice xmlns:v="urn:schemas-microsoft-com:vml" Requires="v">
                <p:oleObj spid="_x0000_s5221" name="Equation" r:id="rId10" imgW="952087" imgH="507780" progId="Equation.3">
                  <p:embed/>
                </p:oleObj>
              </mc:Choice>
              <mc:Fallback>
                <p:oleObj name="Equation" r:id="rId10" imgW="952087" imgH="5077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80012" y="5486400"/>
                        <a:ext cx="1295400" cy="691612"/>
                      </a:xfrm>
                      <a:prstGeom prst="rect">
                        <a:avLst/>
                      </a:prstGeom>
                      <a:noFill/>
                      <a:ln>
                        <a:noFill/>
                      </a:ln>
                      <a:effectLst/>
                      <a:extLst/>
                    </p:spPr>
                  </p:pic>
                </p:oleObj>
              </mc:Fallback>
            </mc:AlternateContent>
          </a:graphicData>
        </a:graphic>
      </p:graphicFrame>
      <p:sp>
        <p:nvSpPr>
          <p:cNvPr id="17417" name="Text Box 9"/>
          <p:cNvSpPr txBox="1">
            <a:spLocks noChangeArrowheads="1"/>
          </p:cNvSpPr>
          <p:nvPr/>
        </p:nvSpPr>
        <p:spPr bwMode="auto">
          <a:xfrm>
            <a:off x="2315022" y="1752600"/>
            <a:ext cx="1079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ur-PK" dirty="0"/>
              <a:t>Sets</a:t>
            </a:r>
          </a:p>
        </p:txBody>
      </p:sp>
      <p:sp>
        <p:nvSpPr>
          <p:cNvPr id="17418" name="Text Box 10"/>
          <p:cNvSpPr txBox="1">
            <a:spLocks noChangeArrowheads="1"/>
          </p:cNvSpPr>
          <p:nvPr/>
        </p:nvSpPr>
        <p:spPr bwMode="auto">
          <a:xfrm>
            <a:off x="2284413" y="2971800"/>
            <a:ext cx="17573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ur-PK"/>
              <a:t>Set size</a:t>
            </a:r>
          </a:p>
        </p:txBody>
      </p:sp>
      <p:sp>
        <p:nvSpPr>
          <p:cNvPr id="17419" name="Text Box 11"/>
          <p:cNvSpPr txBox="1">
            <a:spLocks noChangeArrowheads="1"/>
          </p:cNvSpPr>
          <p:nvPr/>
        </p:nvSpPr>
        <p:spPr bwMode="auto">
          <a:xfrm>
            <a:off x="2284413" y="4343400"/>
            <a:ext cx="17573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ur-PK"/>
              <a:t>Set size</a:t>
            </a:r>
          </a:p>
        </p:txBody>
      </p:sp>
      <p:sp>
        <p:nvSpPr>
          <p:cNvPr id="17420" name="Text Box 12"/>
          <p:cNvSpPr txBox="1">
            <a:spLocks noChangeArrowheads="1"/>
          </p:cNvSpPr>
          <p:nvPr/>
        </p:nvSpPr>
        <p:spPr bwMode="auto">
          <a:xfrm>
            <a:off x="2208213" y="5562600"/>
            <a:ext cx="27082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r>
              <a:rPr lang="en-US" altLang="ur-PK"/>
              <a:t>String length</a:t>
            </a:r>
          </a:p>
        </p:txBody>
      </p:sp>
    </p:spTree>
    <p:extLst>
      <p:ext uri="{BB962C8B-B14F-4D97-AF65-F5344CB8AC3E}">
        <p14:creationId xmlns:p14="http://schemas.microsoft.com/office/powerpoint/2010/main" val="212865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09F34B95-07A4-4F39-8A6D-E1EE90451E4F}" type="slidenum">
              <a:rPr lang="en-US" altLang="ur-PK" sz="1400">
                <a:solidFill>
                  <a:schemeClr val="tx1"/>
                </a:solidFill>
                <a:latin typeface="Times New Roman" panose="02020603050405020304" pitchFamily="18" charset="0"/>
              </a:rPr>
              <a:pPr/>
              <a:t>47</a:t>
            </a:fld>
            <a:endParaRPr lang="en-US" altLang="ur-PK" sz="1400">
              <a:solidFill>
                <a:schemeClr val="tx1"/>
              </a:solidFill>
              <a:latin typeface="Times New Roman" panose="02020603050405020304" pitchFamily="18" charset="0"/>
            </a:endParaRPr>
          </a:p>
        </p:txBody>
      </p:sp>
      <p:sp>
        <p:nvSpPr>
          <p:cNvPr id="18436" name="Rectangle 2"/>
          <p:cNvSpPr>
            <a:spLocks noGrp="1" noChangeArrowheads="1"/>
          </p:cNvSpPr>
          <p:nvPr>
            <p:ph type="title"/>
          </p:nvPr>
        </p:nvSpPr>
        <p:spPr/>
        <p:txBody>
          <a:bodyPr/>
          <a:lstStyle/>
          <a:p>
            <a:r>
              <a:rPr lang="en-US" altLang="ur-PK" smtClean="0"/>
              <a:t>Another Example</a:t>
            </a:r>
          </a:p>
        </p:txBody>
      </p:sp>
      <p:sp>
        <p:nvSpPr>
          <p:cNvPr id="18437" name="Rectangle 3"/>
          <p:cNvSpPr>
            <a:spLocks noGrp="1" noChangeArrowheads="1"/>
          </p:cNvSpPr>
          <p:nvPr>
            <p:ph type="body" idx="1"/>
          </p:nvPr>
        </p:nvSpPr>
        <p:spPr/>
        <p:txBody>
          <a:bodyPr/>
          <a:lstStyle/>
          <a:p>
            <a:pPr>
              <a:buFontTx/>
              <a:buNone/>
            </a:pPr>
            <a:endParaRPr lang="en-US" altLang="ur-PK" smtClean="0"/>
          </a:p>
          <a:p>
            <a:pPr>
              <a:buFontTx/>
              <a:buNone/>
            </a:pPr>
            <a:r>
              <a:rPr lang="en-US" altLang="ur-PK" smtClean="0"/>
              <a:t>An infinite language</a:t>
            </a:r>
          </a:p>
        </p:txBody>
      </p:sp>
      <p:graphicFrame>
        <p:nvGraphicFramePr>
          <p:cNvPr id="18438" name="Object 5"/>
          <p:cNvGraphicFramePr>
            <a:graphicFrameLocks noChangeAspect="1"/>
          </p:cNvGraphicFramePr>
          <p:nvPr/>
        </p:nvGraphicFramePr>
        <p:xfrm>
          <a:off x="4647749" y="1573615"/>
          <a:ext cx="4191000" cy="762000"/>
        </p:xfrm>
        <a:graphic>
          <a:graphicData uri="http://schemas.openxmlformats.org/presentationml/2006/ole">
            <mc:AlternateContent xmlns:mc="http://schemas.openxmlformats.org/markup-compatibility/2006">
              <mc:Choice xmlns:v="urn:schemas-microsoft-com:vml" Requires="v">
                <p:oleObj spid="_x0000_s6242" name="Equation" r:id="rId4" imgW="3505200" imgH="711200" progId="Equation.3">
                  <p:embed/>
                </p:oleObj>
              </mc:Choice>
              <mc:Fallback>
                <p:oleObj name="Equation" r:id="rId4" imgW="3505200" imgH="71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7749" y="1573615"/>
                        <a:ext cx="41910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9" name="Object 6"/>
          <p:cNvGraphicFramePr>
            <a:graphicFrameLocks noChangeAspect="1"/>
          </p:cNvGraphicFramePr>
          <p:nvPr/>
        </p:nvGraphicFramePr>
        <p:xfrm>
          <a:off x="2373312" y="3124200"/>
          <a:ext cx="2578100" cy="2717800"/>
        </p:xfrm>
        <a:graphic>
          <a:graphicData uri="http://schemas.openxmlformats.org/presentationml/2006/ole">
            <mc:AlternateContent xmlns:mc="http://schemas.openxmlformats.org/markup-compatibility/2006">
              <mc:Choice xmlns:v="urn:schemas-microsoft-com:vml" Requires="v">
                <p:oleObj spid="_x0000_s6243" name="Equation" r:id="rId6" imgW="2578100" imgH="2717800" progId="Equation.3">
                  <p:embed/>
                </p:oleObj>
              </mc:Choice>
              <mc:Fallback>
                <p:oleObj name="Equation" r:id="rId6" imgW="2578100" imgH="2717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73312" y="3124200"/>
                        <a:ext cx="2578100" cy="271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0" name="Object 11"/>
          <p:cNvGraphicFramePr>
            <a:graphicFrameLocks noChangeAspect="1"/>
          </p:cNvGraphicFramePr>
          <p:nvPr/>
        </p:nvGraphicFramePr>
        <p:xfrm>
          <a:off x="5561012" y="4191000"/>
          <a:ext cx="698500" cy="393700"/>
        </p:xfrm>
        <a:graphic>
          <a:graphicData uri="http://schemas.openxmlformats.org/presentationml/2006/ole">
            <mc:AlternateContent xmlns:mc="http://schemas.openxmlformats.org/markup-compatibility/2006">
              <mc:Choice xmlns:v="urn:schemas-microsoft-com:vml" Requires="v">
                <p:oleObj spid="_x0000_s6244" name="Equation" r:id="rId8" imgW="698197" imgH="393529" progId="Equation.3">
                  <p:embed/>
                </p:oleObj>
              </mc:Choice>
              <mc:Fallback>
                <p:oleObj name="Equation" r:id="rId8" imgW="698197" imgH="39352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1012" y="4191000"/>
                        <a:ext cx="6985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1" name="Object 12"/>
          <p:cNvGraphicFramePr>
            <a:graphicFrameLocks noChangeAspect="1"/>
          </p:cNvGraphicFramePr>
          <p:nvPr/>
        </p:nvGraphicFramePr>
        <p:xfrm>
          <a:off x="7529512" y="4160839"/>
          <a:ext cx="1574800" cy="466725"/>
        </p:xfrm>
        <a:graphic>
          <a:graphicData uri="http://schemas.openxmlformats.org/presentationml/2006/ole">
            <mc:AlternateContent xmlns:mc="http://schemas.openxmlformats.org/markup-compatibility/2006">
              <mc:Choice xmlns:v="urn:schemas-microsoft-com:vml" Requires="v">
                <p:oleObj spid="_x0000_s6245" name="Equation" r:id="rId10" imgW="1574800" imgH="469900" progId="Equation.3">
                  <p:embed/>
                </p:oleObj>
              </mc:Choice>
              <mc:Fallback>
                <p:oleObj name="Equation" r:id="rId10" imgW="1574800" imgH="4699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29512" y="4160839"/>
                        <a:ext cx="1574800"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2" name="AutoShape 16"/>
          <p:cNvSpPr>
            <a:spLocks/>
          </p:cNvSpPr>
          <p:nvPr/>
        </p:nvSpPr>
        <p:spPr bwMode="auto">
          <a:xfrm>
            <a:off x="5027612" y="3048000"/>
            <a:ext cx="381000" cy="2743200"/>
          </a:xfrm>
          <a:prstGeom prst="rightBrace">
            <a:avLst>
              <a:gd name="adj1" fmla="val 6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pPr>
              <a:spcBef>
                <a:spcPct val="20000"/>
              </a:spcBef>
            </a:pPr>
            <a:endParaRPr lang="ur-PK" altLang="ur-PK"/>
          </a:p>
        </p:txBody>
      </p:sp>
    </p:spTree>
    <p:extLst>
      <p:ext uri="{BB962C8B-B14F-4D97-AF65-F5344CB8AC3E}">
        <p14:creationId xmlns:p14="http://schemas.microsoft.com/office/powerpoint/2010/main" val="3756296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E3B5702C-BB78-4DBD-B627-3914D133B01B}" type="slidenum">
              <a:rPr lang="en-US" altLang="ur-PK" sz="1400">
                <a:solidFill>
                  <a:schemeClr val="tx1"/>
                </a:solidFill>
                <a:latin typeface="Times New Roman" panose="02020603050405020304" pitchFamily="18" charset="0"/>
              </a:rPr>
              <a:pPr/>
              <a:t>48</a:t>
            </a:fld>
            <a:endParaRPr lang="en-US" altLang="ur-PK" sz="1400">
              <a:solidFill>
                <a:schemeClr val="tx1"/>
              </a:solidFill>
              <a:latin typeface="Times New Roman" panose="02020603050405020304" pitchFamily="18" charset="0"/>
            </a:endParaRPr>
          </a:p>
        </p:txBody>
      </p:sp>
      <p:sp>
        <p:nvSpPr>
          <p:cNvPr id="19460" name="Rectangle 2"/>
          <p:cNvSpPr>
            <a:spLocks noGrp="1" noChangeArrowheads="1"/>
          </p:cNvSpPr>
          <p:nvPr>
            <p:ph type="title"/>
          </p:nvPr>
        </p:nvSpPr>
        <p:spPr/>
        <p:txBody>
          <a:bodyPr/>
          <a:lstStyle/>
          <a:p>
            <a:r>
              <a:rPr lang="en-US" altLang="ur-PK" smtClean="0"/>
              <a:t>Operations on Languages</a:t>
            </a:r>
          </a:p>
        </p:txBody>
      </p:sp>
      <p:sp>
        <p:nvSpPr>
          <p:cNvPr id="19461" name="Rectangle 3"/>
          <p:cNvSpPr>
            <a:spLocks noGrp="1" noChangeArrowheads="1"/>
          </p:cNvSpPr>
          <p:nvPr>
            <p:ph type="body" idx="1"/>
          </p:nvPr>
        </p:nvSpPr>
        <p:spPr>
          <a:xfrm>
            <a:off x="1979612" y="1752600"/>
            <a:ext cx="8178800" cy="4305300"/>
          </a:xfrm>
        </p:spPr>
        <p:txBody>
          <a:bodyPr/>
          <a:lstStyle/>
          <a:p>
            <a:pPr>
              <a:buFontTx/>
              <a:buNone/>
            </a:pPr>
            <a:r>
              <a:rPr lang="en-US" altLang="ur-PK" dirty="0" smtClean="0"/>
              <a:t>The usual set operations</a:t>
            </a:r>
          </a:p>
          <a:p>
            <a:pPr>
              <a:buFontTx/>
              <a:buNone/>
            </a:pPr>
            <a:endParaRPr lang="en-US" altLang="ur-PK" dirty="0" smtClean="0"/>
          </a:p>
          <a:p>
            <a:pPr>
              <a:buFontTx/>
              <a:buNone/>
            </a:pPr>
            <a:endParaRPr lang="en-US" altLang="ur-PK" dirty="0" smtClean="0"/>
          </a:p>
          <a:p>
            <a:pPr>
              <a:buFontTx/>
              <a:buNone/>
            </a:pPr>
            <a:endParaRPr lang="en-US" altLang="ur-PK" dirty="0" smtClean="0"/>
          </a:p>
          <a:p>
            <a:pPr>
              <a:buFontTx/>
              <a:buNone/>
            </a:pPr>
            <a:endParaRPr lang="en-US" altLang="ur-PK" dirty="0" smtClean="0"/>
          </a:p>
          <a:p>
            <a:pPr>
              <a:buFontTx/>
              <a:buNone/>
            </a:pPr>
            <a:endParaRPr lang="en-US" altLang="ur-PK" dirty="0" smtClean="0"/>
          </a:p>
          <a:p>
            <a:pPr>
              <a:buFontTx/>
              <a:buNone/>
            </a:pPr>
            <a:r>
              <a:rPr lang="en-US" altLang="ur-PK" dirty="0" smtClean="0"/>
              <a:t>Complement: </a:t>
            </a:r>
          </a:p>
          <a:p>
            <a:pPr>
              <a:buFontTx/>
              <a:buNone/>
            </a:pPr>
            <a:endParaRPr lang="en-US" altLang="ur-PK" dirty="0" smtClean="0"/>
          </a:p>
        </p:txBody>
      </p:sp>
      <p:graphicFrame>
        <p:nvGraphicFramePr>
          <p:cNvPr id="19462" name="Object 4"/>
          <p:cNvGraphicFramePr>
            <a:graphicFrameLocks noChangeAspect="1"/>
          </p:cNvGraphicFramePr>
          <p:nvPr/>
        </p:nvGraphicFramePr>
        <p:xfrm>
          <a:off x="1927224" y="2251075"/>
          <a:ext cx="8231188" cy="2082800"/>
        </p:xfrm>
        <a:graphic>
          <a:graphicData uri="http://schemas.openxmlformats.org/presentationml/2006/ole">
            <mc:AlternateContent xmlns:mc="http://schemas.openxmlformats.org/markup-compatibility/2006">
              <mc:Choice xmlns:v="urn:schemas-microsoft-com:vml" Requires="v">
                <p:oleObj spid="_x0000_s7242" name="Equation" r:id="rId4" imgW="8229600" imgH="2082800" progId="Equation.3">
                  <p:embed/>
                </p:oleObj>
              </mc:Choice>
              <mc:Fallback>
                <p:oleObj name="Equation" r:id="rId4" imgW="8229600" imgH="2082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7224" y="2251075"/>
                        <a:ext cx="8231188" cy="208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3" name="Object 5"/>
          <p:cNvGraphicFramePr>
            <a:graphicFrameLocks noChangeAspect="1"/>
          </p:cNvGraphicFramePr>
          <p:nvPr/>
        </p:nvGraphicFramePr>
        <p:xfrm>
          <a:off x="4799012" y="4419600"/>
          <a:ext cx="2146300" cy="431800"/>
        </p:xfrm>
        <a:graphic>
          <a:graphicData uri="http://schemas.openxmlformats.org/presentationml/2006/ole">
            <mc:AlternateContent xmlns:mc="http://schemas.openxmlformats.org/markup-compatibility/2006">
              <mc:Choice xmlns:v="urn:schemas-microsoft-com:vml" Requires="v">
                <p:oleObj spid="_x0000_s7243" name="Equation" r:id="rId6" imgW="2146300" imgH="431800" progId="Equation.3">
                  <p:embed/>
                </p:oleObj>
              </mc:Choice>
              <mc:Fallback>
                <p:oleObj name="Equation" r:id="rId6" imgW="2146300" imgH="431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9012" y="4419600"/>
                        <a:ext cx="2146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4" name="Object 6"/>
          <p:cNvGraphicFramePr>
            <a:graphicFrameLocks noChangeAspect="1"/>
          </p:cNvGraphicFramePr>
          <p:nvPr/>
        </p:nvGraphicFramePr>
        <p:xfrm>
          <a:off x="2665412" y="5437189"/>
          <a:ext cx="6453188" cy="581025"/>
        </p:xfrm>
        <a:graphic>
          <a:graphicData uri="http://schemas.openxmlformats.org/presentationml/2006/ole">
            <mc:AlternateContent xmlns:mc="http://schemas.openxmlformats.org/markup-compatibility/2006">
              <mc:Choice xmlns:v="urn:schemas-microsoft-com:vml" Requires="v">
                <p:oleObj spid="_x0000_s7244" name="Equation" r:id="rId8" imgW="6451600" imgH="584200" progId="Equation.3">
                  <p:embed/>
                </p:oleObj>
              </mc:Choice>
              <mc:Fallback>
                <p:oleObj name="Equation" r:id="rId8" imgW="6451600" imgH="584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5412" y="5437189"/>
                        <a:ext cx="645318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58822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DD807C74-C723-422A-8823-F645B0352890}" type="slidenum">
              <a:rPr lang="en-US" altLang="ur-PK" sz="1400">
                <a:solidFill>
                  <a:schemeClr val="tx1"/>
                </a:solidFill>
                <a:latin typeface="Times New Roman" panose="02020603050405020304" pitchFamily="18" charset="0"/>
              </a:rPr>
              <a:pPr/>
              <a:t>49</a:t>
            </a:fld>
            <a:endParaRPr lang="en-US" altLang="ur-PK" sz="1400">
              <a:solidFill>
                <a:schemeClr val="tx1"/>
              </a:solidFill>
              <a:latin typeface="Times New Roman" panose="02020603050405020304" pitchFamily="18" charset="0"/>
            </a:endParaRPr>
          </a:p>
        </p:txBody>
      </p:sp>
      <p:sp>
        <p:nvSpPr>
          <p:cNvPr id="20484" name="Rectangle 2"/>
          <p:cNvSpPr>
            <a:spLocks noGrp="1" noChangeArrowheads="1"/>
          </p:cNvSpPr>
          <p:nvPr>
            <p:ph type="title"/>
          </p:nvPr>
        </p:nvSpPr>
        <p:spPr/>
        <p:txBody>
          <a:bodyPr/>
          <a:lstStyle/>
          <a:p>
            <a:r>
              <a:rPr lang="en-US" altLang="ur-PK" smtClean="0"/>
              <a:t>Reverse</a:t>
            </a:r>
          </a:p>
        </p:txBody>
      </p:sp>
      <p:sp>
        <p:nvSpPr>
          <p:cNvPr id="20485" name="Rectangle 3"/>
          <p:cNvSpPr>
            <a:spLocks noGrp="1" noChangeArrowheads="1"/>
          </p:cNvSpPr>
          <p:nvPr>
            <p:ph type="body" idx="1"/>
          </p:nvPr>
        </p:nvSpPr>
        <p:spPr/>
        <p:txBody>
          <a:bodyPr/>
          <a:lstStyle/>
          <a:p>
            <a:pPr>
              <a:buFontTx/>
              <a:buNone/>
            </a:pPr>
            <a:r>
              <a:rPr lang="en-US" altLang="ur-PK" dirty="0" smtClean="0"/>
              <a:t>Definition:</a:t>
            </a:r>
          </a:p>
          <a:p>
            <a:pPr>
              <a:buFontTx/>
              <a:buNone/>
            </a:pPr>
            <a:endParaRPr lang="en-US" altLang="ur-PK" dirty="0" smtClean="0"/>
          </a:p>
          <a:p>
            <a:pPr>
              <a:buFontTx/>
              <a:buNone/>
            </a:pPr>
            <a:r>
              <a:rPr lang="en-US" altLang="ur-PK" dirty="0" smtClean="0"/>
              <a:t>Examples:</a:t>
            </a:r>
          </a:p>
        </p:txBody>
      </p:sp>
      <p:graphicFrame>
        <p:nvGraphicFramePr>
          <p:cNvPr id="20486" name="Object 4"/>
          <p:cNvGraphicFramePr>
            <a:graphicFrameLocks noChangeAspect="1"/>
          </p:cNvGraphicFramePr>
          <p:nvPr>
            <p:extLst>
              <p:ext uri="{D42A27DB-BD31-4B8C-83A1-F6EECF244321}">
                <p14:modId xmlns:p14="http://schemas.microsoft.com/office/powerpoint/2010/main" val="1071039852"/>
              </p:ext>
            </p:extLst>
          </p:nvPr>
        </p:nvGraphicFramePr>
        <p:xfrm>
          <a:off x="3198812" y="1717798"/>
          <a:ext cx="3556000" cy="711200"/>
        </p:xfrm>
        <a:graphic>
          <a:graphicData uri="http://schemas.openxmlformats.org/presentationml/2006/ole">
            <mc:AlternateContent xmlns:mc="http://schemas.openxmlformats.org/markup-compatibility/2006">
              <mc:Choice xmlns:v="urn:schemas-microsoft-com:vml" Requires="v">
                <p:oleObj spid="_x0000_s8266" name="Equation" r:id="rId4" imgW="3556000" imgH="711200" progId="Equation.3">
                  <p:embed/>
                </p:oleObj>
              </mc:Choice>
              <mc:Fallback>
                <p:oleObj name="Equation" r:id="rId4" imgW="3556000" imgH="71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8812" y="1717798"/>
                        <a:ext cx="35560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7" name="Object 5"/>
          <p:cNvGraphicFramePr>
            <a:graphicFrameLocks noChangeAspect="1"/>
          </p:cNvGraphicFramePr>
          <p:nvPr>
            <p:extLst>
              <p:ext uri="{D42A27DB-BD31-4B8C-83A1-F6EECF244321}">
                <p14:modId xmlns:p14="http://schemas.microsoft.com/office/powerpoint/2010/main" val="1509874655"/>
              </p:ext>
            </p:extLst>
          </p:nvPr>
        </p:nvGraphicFramePr>
        <p:xfrm>
          <a:off x="3198812" y="2825996"/>
          <a:ext cx="6797675" cy="723900"/>
        </p:xfrm>
        <a:graphic>
          <a:graphicData uri="http://schemas.openxmlformats.org/presentationml/2006/ole">
            <mc:AlternateContent xmlns:mc="http://schemas.openxmlformats.org/markup-compatibility/2006">
              <mc:Choice xmlns:v="urn:schemas-microsoft-com:vml" Requires="v">
                <p:oleObj spid="_x0000_s8267" name="Equation" r:id="rId6" imgW="6794500" imgH="723900" progId="Equation.3">
                  <p:embed/>
                </p:oleObj>
              </mc:Choice>
              <mc:Fallback>
                <p:oleObj name="Equation" r:id="rId6" imgW="6794500" imgH="7239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8812" y="2825996"/>
                        <a:ext cx="6797675"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8" name="Object 6"/>
          <p:cNvGraphicFramePr>
            <a:graphicFrameLocks noChangeAspect="1"/>
          </p:cNvGraphicFramePr>
          <p:nvPr>
            <p:extLst>
              <p:ext uri="{D42A27DB-BD31-4B8C-83A1-F6EECF244321}">
                <p14:modId xmlns:p14="http://schemas.microsoft.com/office/powerpoint/2010/main" val="2750862522"/>
              </p:ext>
            </p:extLst>
          </p:nvPr>
        </p:nvGraphicFramePr>
        <p:xfrm>
          <a:off x="4341812" y="3611863"/>
          <a:ext cx="3771900" cy="2387600"/>
        </p:xfrm>
        <a:graphic>
          <a:graphicData uri="http://schemas.openxmlformats.org/presentationml/2006/ole">
            <mc:AlternateContent xmlns:mc="http://schemas.openxmlformats.org/markup-compatibility/2006">
              <mc:Choice xmlns:v="urn:schemas-microsoft-com:vml" Requires="v">
                <p:oleObj spid="_x0000_s8268" name="Equation" r:id="rId8" imgW="3771900" imgH="2387600" progId="Equation.3">
                  <p:embed/>
                </p:oleObj>
              </mc:Choice>
              <mc:Fallback>
                <p:oleObj name="Equation" r:id="rId8" imgW="3771900" imgH="2387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41812" y="3611863"/>
                        <a:ext cx="3771900" cy="238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52027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 Policy</a:t>
            </a:r>
            <a:endParaRPr lang="en-US" dirty="0"/>
          </a:p>
        </p:txBody>
      </p:sp>
      <p:sp>
        <p:nvSpPr>
          <p:cNvPr id="3" name="Content Placeholder 2"/>
          <p:cNvSpPr>
            <a:spLocks noGrp="1"/>
          </p:cNvSpPr>
          <p:nvPr>
            <p:ph idx="1"/>
          </p:nvPr>
        </p:nvSpPr>
        <p:spPr/>
        <p:txBody>
          <a:bodyPr/>
          <a:lstStyle/>
          <a:p>
            <a:r>
              <a:rPr lang="en-US" dirty="0" smtClean="0"/>
              <a:t>Assignments, Quizzes and Projects: 25%</a:t>
            </a:r>
          </a:p>
          <a:p>
            <a:r>
              <a:rPr lang="en-US" dirty="0" smtClean="0"/>
              <a:t>Midterm Exam: 25%</a:t>
            </a:r>
          </a:p>
          <a:p>
            <a:r>
              <a:rPr lang="en-US" dirty="0" smtClean="0"/>
              <a:t>Final: 50%</a:t>
            </a:r>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5</a:t>
            </a:fld>
            <a:endParaRPr lang="en-US" dirty="0"/>
          </a:p>
        </p:txBody>
      </p:sp>
    </p:spTree>
    <p:extLst>
      <p:ext uri="{BB962C8B-B14F-4D97-AF65-F5344CB8AC3E}">
        <p14:creationId xmlns:p14="http://schemas.microsoft.com/office/powerpoint/2010/main" val="92061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85DF15A3-5AD9-4105-8448-A059DEEC4669}" type="slidenum">
              <a:rPr lang="en-US" altLang="ur-PK" sz="1400">
                <a:solidFill>
                  <a:schemeClr val="tx1"/>
                </a:solidFill>
                <a:latin typeface="Times New Roman" panose="02020603050405020304" pitchFamily="18" charset="0"/>
              </a:rPr>
              <a:pPr/>
              <a:t>50</a:t>
            </a:fld>
            <a:endParaRPr lang="en-US" altLang="ur-PK" sz="1400">
              <a:solidFill>
                <a:schemeClr val="tx1"/>
              </a:solidFill>
              <a:latin typeface="Times New Roman" panose="02020603050405020304" pitchFamily="18" charset="0"/>
            </a:endParaRPr>
          </a:p>
        </p:txBody>
      </p:sp>
      <p:sp>
        <p:nvSpPr>
          <p:cNvPr id="21508" name="Rectangle 2"/>
          <p:cNvSpPr>
            <a:spLocks noGrp="1" noChangeArrowheads="1"/>
          </p:cNvSpPr>
          <p:nvPr>
            <p:ph type="title"/>
          </p:nvPr>
        </p:nvSpPr>
        <p:spPr/>
        <p:txBody>
          <a:bodyPr/>
          <a:lstStyle/>
          <a:p>
            <a:r>
              <a:rPr lang="en-US" altLang="ur-PK" smtClean="0"/>
              <a:t>Concatenation</a:t>
            </a:r>
          </a:p>
        </p:txBody>
      </p:sp>
      <p:sp>
        <p:nvSpPr>
          <p:cNvPr id="21509" name="Rectangle 3"/>
          <p:cNvSpPr>
            <a:spLocks noGrp="1" noChangeArrowheads="1"/>
          </p:cNvSpPr>
          <p:nvPr>
            <p:ph type="body" idx="1"/>
          </p:nvPr>
        </p:nvSpPr>
        <p:spPr/>
        <p:txBody>
          <a:bodyPr/>
          <a:lstStyle/>
          <a:p>
            <a:pPr>
              <a:buFontTx/>
              <a:buNone/>
            </a:pPr>
            <a:r>
              <a:rPr lang="en-US" altLang="ur-PK" dirty="0" smtClean="0"/>
              <a:t>Definition:</a:t>
            </a:r>
          </a:p>
          <a:p>
            <a:pPr>
              <a:buFontTx/>
              <a:buNone/>
            </a:pPr>
            <a:endParaRPr lang="en-US" altLang="ur-PK" dirty="0" smtClean="0"/>
          </a:p>
          <a:p>
            <a:pPr>
              <a:buFontTx/>
              <a:buNone/>
            </a:pPr>
            <a:endParaRPr lang="en-US" altLang="ur-PK" dirty="0" smtClean="0"/>
          </a:p>
          <a:p>
            <a:pPr>
              <a:buFontTx/>
              <a:buNone/>
            </a:pPr>
            <a:r>
              <a:rPr lang="en-US" altLang="ur-PK" dirty="0" smtClean="0"/>
              <a:t>Example: </a:t>
            </a:r>
          </a:p>
        </p:txBody>
      </p:sp>
      <p:graphicFrame>
        <p:nvGraphicFramePr>
          <p:cNvPr id="21510" name="Object 4"/>
          <p:cNvGraphicFramePr>
            <a:graphicFrameLocks noChangeAspect="1"/>
          </p:cNvGraphicFramePr>
          <p:nvPr>
            <p:extLst>
              <p:ext uri="{D42A27DB-BD31-4B8C-83A1-F6EECF244321}">
                <p14:modId xmlns:p14="http://schemas.microsoft.com/office/powerpoint/2010/main" val="478798236"/>
              </p:ext>
            </p:extLst>
          </p:nvPr>
        </p:nvGraphicFramePr>
        <p:xfrm>
          <a:off x="3275012" y="1865815"/>
          <a:ext cx="4377571" cy="475651"/>
        </p:xfrm>
        <a:graphic>
          <a:graphicData uri="http://schemas.openxmlformats.org/presentationml/2006/ole">
            <mc:AlternateContent xmlns:mc="http://schemas.openxmlformats.org/markup-compatibility/2006">
              <mc:Choice xmlns:v="urn:schemas-microsoft-com:vml" Requires="v">
                <p:oleObj spid="_x0000_s9266" name="Equation" r:id="rId4" imgW="5245100" imgH="571500" progId="Equation.3">
                  <p:embed/>
                </p:oleObj>
              </mc:Choice>
              <mc:Fallback>
                <p:oleObj name="Equation" r:id="rId4" imgW="5245100" imgH="571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5012" y="1865815"/>
                        <a:ext cx="4377571" cy="475651"/>
                      </a:xfrm>
                      <a:prstGeom prst="rect">
                        <a:avLst/>
                      </a:prstGeom>
                      <a:noFill/>
                      <a:ln>
                        <a:noFill/>
                      </a:ln>
                      <a:effectLst/>
                      <a:extLst/>
                    </p:spPr>
                  </p:pic>
                </p:oleObj>
              </mc:Fallback>
            </mc:AlternateContent>
          </a:graphicData>
        </a:graphic>
      </p:graphicFrame>
      <p:graphicFrame>
        <p:nvGraphicFramePr>
          <p:cNvPr id="21511" name="Object 5"/>
          <p:cNvGraphicFramePr>
            <a:graphicFrameLocks noChangeAspect="1"/>
          </p:cNvGraphicFramePr>
          <p:nvPr>
            <p:extLst>
              <p:ext uri="{D42A27DB-BD31-4B8C-83A1-F6EECF244321}">
                <p14:modId xmlns:p14="http://schemas.microsoft.com/office/powerpoint/2010/main" val="1959654441"/>
              </p:ext>
            </p:extLst>
          </p:nvPr>
        </p:nvGraphicFramePr>
        <p:xfrm>
          <a:off x="3275012" y="3221522"/>
          <a:ext cx="5818373" cy="1874222"/>
        </p:xfrm>
        <a:graphic>
          <a:graphicData uri="http://schemas.openxmlformats.org/presentationml/2006/ole">
            <mc:AlternateContent xmlns:mc="http://schemas.openxmlformats.org/markup-compatibility/2006">
              <mc:Choice xmlns:v="urn:schemas-microsoft-com:vml" Requires="v">
                <p:oleObj spid="_x0000_s9267" name="Equation" r:id="rId6" imgW="6464300" imgH="2082800" progId="Equation.3">
                  <p:embed/>
                </p:oleObj>
              </mc:Choice>
              <mc:Fallback>
                <p:oleObj name="Equation" r:id="rId6" imgW="6464300" imgH="2082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5012" y="3221522"/>
                        <a:ext cx="5818373" cy="187422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54703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B84F955D-074C-49E7-88F3-C88D872EA2A2}" type="slidenum">
              <a:rPr lang="en-US" altLang="ur-PK" sz="1400">
                <a:solidFill>
                  <a:schemeClr val="tx1"/>
                </a:solidFill>
                <a:latin typeface="Times New Roman" panose="02020603050405020304" pitchFamily="18" charset="0"/>
              </a:rPr>
              <a:pPr/>
              <a:t>51</a:t>
            </a:fld>
            <a:endParaRPr lang="en-US" altLang="ur-PK" sz="1400">
              <a:solidFill>
                <a:schemeClr val="tx1"/>
              </a:solidFill>
              <a:latin typeface="Times New Roman" panose="02020603050405020304" pitchFamily="18" charset="0"/>
            </a:endParaRPr>
          </a:p>
        </p:txBody>
      </p:sp>
      <p:sp>
        <p:nvSpPr>
          <p:cNvPr id="22532" name="Rectangle 2"/>
          <p:cNvSpPr>
            <a:spLocks noGrp="1" noChangeArrowheads="1"/>
          </p:cNvSpPr>
          <p:nvPr>
            <p:ph type="title"/>
          </p:nvPr>
        </p:nvSpPr>
        <p:spPr/>
        <p:txBody>
          <a:bodyPr/>
          <a:lstStyle/>
          <a:p>
            <a:r>
              <a:rPr lang="en-US" altLang="ur-PK" smtClean="0"/>
              <a:t>Another Operation</a:t>
            </a:r>
          </a:p>
        </p:txBody>
      </p:sp>
      <p:sp>
        <p:nvSpPr>
          <p:cNvPr id="22533" name="Rectangle 3"/>
          <p:cNvSpPr>
            <a:spLocks noGrp="1" noChangeArrowheads="1"/>
          </p:cNvSpPr>
          <p:nvPr>
            <p:ph type="body" idx="1"/>
          </p:nvPr>
        </p:nvSpPr>
        <p:spPr>
          <a:xfrm>
            <a:off x="1524508" y="1980281"/>
            <a:ext cx="9141906" cy="4000500"/>
          </a:xfrm>
        </p:spPr>
        <p:txBody>
          <a:bodyPr/>
          <a:lstStyle/>
          <a:p>
            <a:pPr>
              <a:buFontTx/>
              <a:buNone/>
            </a:pPr>
            <a:r>
              <a:rPr lang="en-US" altLang="ur-PK" dirty="0" smtClean="0"/>
              <a:t>Definition:</a:t>
            </a:r>
          </a:p>
          <a:p>
            <a:pPr>
              <a:buFontTx/>
              <a:buNone/>
            </a:pPr>
            <a:endParaRPr lang="en-US" altLang="ur-PK" dirty="0" smtClean="0"/>
          </a:p>
          <a:p>
            <a:pPr>
              <a:buFontTx/>
              <a:buNone/>
            </a:pPr>
            <a:endParaRPr lang="en-US" altLang="ur-PK" dirty="0" smtClean="0"/>
          </a:p>
          <a:p>
            <a:pPr>
              <a:buFontTx/>
              <a:buNone/>
            </a:pPr>
            <a:endParaRPr lang="en-US" altLang="ur-PK" dirty="0" smtClean="0"/>
          </a:p>
          <a:p>
            <a:pPr>
              <a:buFontTx/>
              <a:buNone/>
            </a:pPr>
            <a:endParaRPr lang="en-US" altLang="ur-PK" dirty="0" smtClean="0"/>
          </a:p>
          <a:p>
            <a:pPr>
              <a:buFontTx/>
              <a:buNone/>
            </a:pPr>
            <a:r>
              <a:rPr lang="en-US" altLang="ur-PK" dirty="0" smtClean="0"/>
              <a:t>Special case: </a:t>
            </a:r>
          </a:p>
        </p:txBody>
      </p:sp>
      <p:graphicFrame>
        <p:nvGraphicFramePr>
          <p:cNvPr id="22534" name="Object 4"/>
          <p:cNvGraphicFramePr>
            <a:graphicFrameLocks noChangeAspect="1"/>
          </p:cNvGraphicFramePr>
          <p:nvPr/>
        </p:nvGraphicFramePr>
        <p:xfrm>
          <a:off x="5992813" y="3194050"/>
          <a:ext cx="201613" cy="469900"/>
        </p:xfrm>
        <a:graphic>
          <a:graphicData uri="http://schemas.openxmlformats.org/presentationml/2006/ole">
            <mc:AlternateContent xmlns:mc="http://schemas.openxmlformats.org/markup-compatibility/2006">
              <mc:Choice xmlns:v="urn:schemas-microsoft-com:vml" Requires="v">
                <p:oleObj spid="_x0000_s10338" name="Equation" r:id="rId4" imgW="203112" imgH="469696" progId="Equation.3">
                  <p:embed/>
                </p:oleObj>
              </mc:Choice>
              <mc:Fallback>
                <p:oleObj name="Equation" r:id="rId4" imgW="203112" imgH="46969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2813" y="3194050"/>
                        <a:ext cx="201613"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5" name="Object 5"/>
          <p:cNvGraphicFramePr>
            <a:graphicFrameLocks noChangeAspect="1"/>
          </p:cNvGraphicFramePr>
          <p:nvPr>
            <p:extLst>
              <p:ext uri="{D42A27DB-BD31-4B8C-83A1-F6EECF244321}">
                <p14:modId xmlns:p14="http://schemas.microsoft.com/office/powerpoint/2010/main" val="3293943727"/>
              </p:ext>
            </p:extLst>
          </p:nvPr>
        </p:nvGraphicFramePr>
        <p:xfrm>
          <a:off x="3122612" y="1755909"/>
          <a:ext cx="1993106" cy="981221"/>
        </p:xfrm>
        <a:graphic>
          <a:graphicData uri="http://schemas.openxmlformats.org/presentationml/2006/ole">
            <mc:AlternateContent xmlns:mc="http://schemas.openxmlformats.org/markup-compatibility/2006">
              <mc:Choice xmlns:v="urn:schemas-microsoft-com:vml" Requires="v">
                <p:oleObj spid="_x0000_s10339" name="Equation" r:id="rId6" imgW="2476500" imgH="1219200" progId="Equation.3">
                  <p:embed/>
                </p:oleObj>
              </mc:Choice>
              <mc:Fallback>
                <p:oleObj name="Equation" r:id="rId6" imgW="2476500" imgH="1219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2612" y="1755909"/>
                        <a:ext cx="1993106" cy="981221"/>
                      </a:xfrm>
                      <a:prstGeom prst="rect">
                        <a:avLst/>
                      </a:prstGeom>
                      <a:noFill/>
                      <a:ln>
                        <a:noFill/>
                      </a:ln>
                      <a:effectLst/>
                      <a:extLst/>
                    </p:spPr>
                  </p:pic>
                </p:oleObj>
              </mc:Fallback>
            </mc:AlternateContent>
          </a:graphicData>
        </a:graphic>
      </p:graphicFrame>
      <p:graphicFrame>
        <p:nvGraphicFramePr>
          <p:cNvPr id="22536" name="Object 6"/>
          <p:cNvGraphicFramePr>
            <a:graphicFrameLocks noChangeAspect="1"/>
          </p:cNvGraphicFramePr>
          <p:nvPr>
            <p:extLst>
              <p:ext uri="{D42A27DB-BD31-4B8C-83A1-F6EECF244321}">
                <p14:modId xmlns:p14="http://schemas.microsoft.com/office/powerpoint/2010/main" val="3338718770"/>
              </p:ext>
            </p:extLst>
          </p:nvPr>
        </p:nvGraphicFramePr>
        <p:xfrm>
          <a:off x="2463006" y="2889071"/>
          <a:ext cx="6705600" cy="1287564"/>
        </p:xfrm>
        <a:graphic>
          <a:graphicData uri="http://schemas.openxmlformats.org/presentationml/2006/ole">
            <mc:AlternateContent xmlns:mc="http://schemas.openxmlformats.org/markup-compatibility/2006">
              <mc:Choice xmlns:v="urn:schemas-microsoft-com:vml" Requires="v">
                <p:oleObj spid="_x0000_s10340" name="Equation" r:id="rId8" imgW="7670800" imgH="1473200" progId="Equation.3">
                  <p:embed/>
                </p:oleObj>
              </mc:Choice>
              <mc:Fallback>
                <p:oleObj name="Equation" r:id="rId8" imgW="7670800" imgH="1473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63006" y="2889071"/>
                        <a:ext cx="6705600" cy="1287564"/>
                      </a:xfrm>
                      <a:prstGeom prst="rect">
                        <a:avLst/>
                      </a:prstGeom>
                      <a:noFill/>
                      <a:ln>
                        <a:noFill/>
                      </a:ln>
                      <a:effectLst/>
                      <a:extLst/>
                    </p:spPr>
                  </p:pic>
                </p:oleObj>
              </mc:Fallback>
            </mc:AlternateContent>
          </a:graphicData>
        </a:graphic>
      </p:graphicFrame>
      <p:graphicFrame>
        <p:nvGraphicFramePr>
          <p:cNvPr id="22537" name="Object 7"/>
          <p:cNvGraphicFramePr>
            <a:graphicFrameLocks noChangeAspect="1"/>
          </p:cNvGraphicFramePr>
          <p:nvPr>
            <p:extLst>
              <p:ext uri="{D42A27DB-BD31-4B8C-83A1-F6EECF244321}">
                <p14:modId xmlns:p14="http://schemas.microsoft.com/office/powerpoint/2010/main" val="1503848360"/>
              </p:ext>
            </p:extLst>
          </p:nvPr>
        </p:nvGraphicFramePr>
        <p:xfrm>
          <a:off x="3960812" y="4366645"/>
          <a:ext cx="3035299" cy="1691255"/>
        </p:xfrm>
        <a:graphic>
          <a:graphicData uri="http://schemas.openxmlformats.org/presentationml/2006/ole">
            <mc:AlternateContent xmlns:mc="http://schemas.openxmlformats.org/markup-compatibility/2006">
              <mc:Choice xmlns:v="urn:schemas-microsoft-com:vml" Requires="v">
                <p:oleObj spid="_x0000_s10341" name="Equation" r:id="rId10" imgW="3441700" imgH="1917700" progId="Equation.DSMT4">
                  <p:embed/>
                </p:oleObj>
              </mc:Choice>
              <mc:Fallback>
                <p:oleObj name="Equation" r:id="rId10" imgW="3441700" imgH="19177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60812" y="4366645"/>
                        <a:ext cx="3035299" cy="169125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77818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2F6A608C-8995-4D81-983E-22D827858F02}" type="slidenum">
              <a:rPr lang="en-US" altLang="ur-PK" sz="1400">
                <a:solidFill>
                  <a:schemeClr val="tx1"/>
                </a:solidFill>
                <a:latin typeface="Times New Roman" panose="02020603050405020304" pitchFamily="18" charset="0"/>
              </a:rPr>
              <a:pPr/>
              <a:t>52</a:t>
            </a:fld>
            <a:endParaRPr lang="en-US" altLang="ur-PK" sz="1400">
              <a:solidFill>
                <a:schemeClr val="tx1"/>
              </a:solidFill>
              <a:latin typeface="Times New Roman" panose="02020603050405020304" pitchFamily="18" charset="0"/>
            </a:endParaRPr>
          </a:p>
        </p:txBody>
      </p:sp>
      <p:sp>
        <p:nvSpPr>
          <p:cNvPr id="23556" name="Rectangle 2"/>
          <p:cNvSpPr>
            <a:spLocks noGrp="1" noChangeArrowheads="1"/>
          </p:cNvSpPr>
          <p:nvPr>
            <p:ph type="title"/>
          </p:nvPr>
        </p:nvSpPr>
        <p:spPr/>
        <p:txBody>
          <a:bodyPr/>
          <a:lstStyle/>
          <a:p>
            <a:r>
              <a:rPr lang="en-US" altLang="ur-PK" smtClean="0"/>
              <a:t>More Examples</a:t>
            </a:r>
          </a:p>
        </p:txBody>
      </p:sp>
      <p:sp>
        <p:nvSpPr>
          <p:cNvPr id="23557" name="Rectangle 3"/>
          <p:cNvSpPr>
            <a:spLocks noGrp="1" noChangeArrowheads="1"/>
          </p:cNvSpPr>
          <p:nvPr>
            <p:ph type="body" idx="1"/>
          </p:nvPr>
        </p:nvSpPr>
        <p:spPr>
          <a:xfrm>
            <a:off x="1522876" y="1905000"/>
            <a:ext cx="9143538" cy="3697465"/>
          </a:xfrm>
        </p:spPr>
        <p:txBody>
          <a:bodyPr/>
          <a:lstStyle/>
          <a:p>
            <a:pPr>
              <a:buFontTx/>
              <a:buNone/>
            </a:pPr>
            <a:r>
              <a:rPr lang="en-US" altLang="ur-PK" smtClean="0"/>
              <a:t> </a:t>
            </a:r>
          </a:p>
        </p:txBody>
      </p:sp>
      <p:graphicFrame>
        <p:nvGraphicFramePr>
          <p:cNvPr id="23558" name="Object 4"/>
          <p:cNvGraphicFramePr>
            <a:graphicFrameLocks noChangeAspect="1"/>
          </p:cNvGraphicFramePr>
          <p:nvPr>
            <p:extLst>
              <p:ext uri="{D42A27DB-BD31-4B8C-83A1-F6EECF244321}">
                <p14:modId xmlns:p14="http://schemas.microsoft.com/office/powerpoint/2010/main" val="2626655914"/>
              </p:ext>
            </p:extLst>
          </p:nvPr>
        </p:nvGraphicFramePr>
        <p:xfrm>
          <a:off x="3148012" y="1958976"/>
          <a:ext cx="3505200" cy="708025"/>
        </p:xfrm>
        <a:graphic>
          <a:graphicData uri="http://schemas.openxmlformats.org/presentationml/2006/ole">
            <mc:AlternateContent xmlns:mc="http://schemas.openxmlformats.org/markup-compatibility/2006">
              <mc:Choice xmlns:v="urn:schemas-microsoft-com:vml" Requires="v">
                <p:oleObj spid="_x0000_s11338" name="Equation" r:id="rId4" imgW="3505200" imgH="711200" progId="Equation.3">
                  <p:embed/>
                </p:oleObj>
              </mc:Choice>
              <mc:Fallback>
                <p:oleObj name="Equation" r:id="rId4" imgW="3505200" imgH="71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8012" y="1958976"/>
                        <a:ext cx="3505200"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9" name="Object 5"/>
          <p:cNvGraphicFramePr>
            <a:graphicFrameLocks noChangeAspect="1"/>
          </p:cNvGraphicFramePr>
          <p:nvPr/>
        </p:nvGraphicFramePr>
        <p:xfrm>
          <a:off x="3148012" y="3194050"/>
          <a:ext cx="5422900" cy="711200"/>
        </p:xfrm>
        <a:graphic>
          <a:graphicData uri="http://schemas.openxmlformats.org/presentationml/2006/ole">
            <mc:AlternateContent xmlns:mc="http://schemas.openxmlformats.org/markup-compatibility/2006">
              <mc:Choice xmlns:v="urn:schemas-microsoft-com:vml" Requires="v">
                <p:oleObj spid="_x0000_s11339" name="Equation" r:id="rId6" imgW="5422900" imgH="711200" progId="Equation.3">
                  <p:embed/>
                </p:oleObj>
              </mc:Choice>
              <mc:Fallback>
                <p:oleObj name="Equation" r:id="rId6" imgW="5422900" imgH="71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8012" y="3194050"/>
                        <a:ext cx="54229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0" name="Object 6"/>
          <p:cNvGraphicFramePr>
            <a:graphicFrameLocks noChangeAspect="1"/>
          </p:cNvGraphicFramePr>
          <p:nvPr>
            <p:extLst>
              <p:ext uri="{D42A27DB-BD31-4B8C-83A1-F6EECF244321}">
                <p14:modId xmlns:p14="http://schemas.microsoft.com/office/powerpoint/2010/main" val="3052811158"/>
              </p:ext>
            </p:extLst>
          </p:nvPr>
        </p:nvGraphicFramePr>
        <p:xfrm>
          <a:off x="4026544" y="4226662"/>
          <a:ext cx="3517900" cy="608013"/>
        </p:xfrm>
        <a:graphic>
          <a:graphicData uri="http://schemas.openxmlformats.org/presentationml/2006/ole">
            <mc:AlternateContent xmlns:mc="http://schemas.openxmlformats.org/markup-compatibility/2006">
              <mc:Choice xmlns:v="urn:schemas-microsoft-com:vml" Requires="v">
                <p:oleObj spid="_x0000_s11340" name="Equation" r:id="rId8" imgW="3517900" imgH="609600" progId="Equation.3">
                  <p:embed/>
                </p:oleObj>
              </mc:Choice>
              <mc:Fallback>
                <p:oleObj name="Equation" r:id="rId8" imgW="3517900" imgH="609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26544" y="4226662"/>
                        <a:ext cx="3517900"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73601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ED5246F9-588B-4DEB-A2D5-7AB51E99DBA8}" type="slidenum">
              <a:rPr lang="en-US" altLang="ur-PK" sz="1400">
                <a:solidFill>
                  <a:schemeClr val="tx1"/>
                </a:solidFill>
                <a:latin typeface="Times New Roman" panose="02020603050405020304" pitchFamily="18" charset="0"/>
              </a:rPr>
              <a:pPr/>
              <a:t>53</a:t>
            </a:fld>
            <a:endParaRPr lang="en-US" altLang="ur-PK" sz="1400">
              <a:solidFill>
                <a:schemeClr val="tx1"/>
              </a:solidFill>
              <a:latin typeface="Times New Roman" panose="02020603050405020304" pitchFamily="18" charset="0"/>
            </a:endParaRPr>
          </a:p>
        </p:txBody>
      </p:sp>
      <p:sp>
        <p:nvSpPr>
          <p:cNvPr id="24580" name="Rectangle 2"/>
          <p:cNvSpPr>
            <a:spLocks noGrp="1" noChangeArrowheads="1"/>
          </p:cNvSpPr>
          <p:nvPr>
            <p:ph type="title"/>
          </p:nvPr>
        </p:nvSpPr>
        <p:spPr/>
        <p:txBody>
          <a:bodyPr/>
          <a:lstStyle/>
          <a:p>
            <a:r>
              <a:rPr lang="en-US" altLang="ur-PK" smtClean="0"/>
              <a:t>Star-Closure (Kleene *)</a:t>
            </a:r>
          </a:p>
        </p:txBody>
      </p:sp>
      <p:sp>
        <p:nvSpPr>
          <p:cNvPr id="24581" name="Rectangle 3"/>
          <p:cNvSpPr>
            <a:spLocks noGrp="1" noChangeArrowheads="1"/>
          </p:cNvSpPr>
          <p:nvPr>
            <p:ph type="body" idx="1"/>
          </p:nvPr>
        </p:nvSpPr>
        <p:spPr>
          <a:xfrm>
            <a:off x="1522876" y="1830565"/>
            <a:ext cx="9143538" cy="4171950"/>
          </a:xfrm>
        </p:spPr>
        <p:txBody>
          <a:bodyPr>
            <a:normAutofit fontScale="92500" lnSpcReduction="20000"/>
          </a:bodyPr>
          <a:lstStyle/>
          <a:p>
            <a:pPr>
              <a:buFontTx/>
              <a:buNone/>
            </a:pPr>
            <a:endParaRPr lang="en-US" altLang="ur-PK" dirty="0" smtClean="0"/>
          </a:p>
          <a:p>
            <a:pPr>
              <a:buFontTx/>
              <a:buNone/>
            </a:pPr>
            <a:r>
              <a:rPr lang="en-US" altLang="ur-PK" dirty="0" smtClean="0"/>
              <a:t>Definition:</a:t>
            </a:r>
          </a:p>
          <a:p>
            <a:pPr>
              <a:buFontTx/>
              <a:buNone/>
            </a:pPr>
            <a:endParaRPr lang="en-US" altLang="ur-PK" dirty="0" smtClean="0"/>
          </a:p>
          <a:p>
            <a:pPr>
              <a:buFontTx/>
              <a:buNone/>
            </a:pPr>
            <a:endParaRPr lang="en-US" altLang="ur-PK" dirty="0" smtClean="0"/>
          </a:p>
          <a:p>
            <a:pPr>
              <a:buFontTx/>
              <a:buNone/>
            </a:pPr>
            <a:r>
              <a:rPr lang="en-US" altLang="ur-PK" dirty="0" smtClean="0"/>
              <a:t>Example:</a:t>
            </a:r>
          </a:p>
          <a:p>
            <a:pPr>
              <a:buFontTx/>
              <a:buNone/>
            </a:pPr>
            <a:endParaRPr lang="en-US" altLang="ur-PK" dirty="0" smtClean="0"/>
          </a:p>
          <a:p>
            <a:pPr>
              <a:buFontTx/>
              <a:buNone/>
            </a:pPr>
            <a:endParaRPr lang="en-US" altLang="ur-PK" dirty="0" smtClean="0"/>
          </a:p>
          <a:p>
            <a:pPr>
              <a:buFontTx/>
              <a:buNone/>
            </a:pPr>
            <a:endParaRPr lang="en-US" altLang="ur-PK" dirty="0" smtClean="0"/>
          </a:p>
          <a:p>
            <a:pPr>
              <a:buFontTx/>
              <a:buNone/>
            </a:pPr>
            <a:r>
              <a:rPr lang="en-US" altLang="ur-PK" dirty="0" smtClean="0"/>
              <a:t>  </a:t>
            </a:r>
          </a:p>
        </p:txBody>
      </p:sp>
      <p:graphicFrame>
        <p:nvGraphicFramePr>
          <p:cNvPr id="24582" name="Object 4"/>
          <p:cNvGraphicFramePr>
            <a:graphicFrameLocks noChangeAspect="1"/>
          </p:cNvGraphicFramePr>
          <p:nvPr/>
        </p:nvGraphicFramePr>
        <p:xfrm>
          <a:off x="6604000" y="3460750"/>
          <a:ext cx="201612" cy="469900"/>
        </p:xfrm>
        <a:graphic>
          <a:graphicData uri="http://schemas.openxmlformats.org/presentationml/2006/ole">
            <mc:AlternateContent xmlns:mc="http://schemas.openxmlformats.org/markup-compatibility/2006">
              <mc:Choice xmlns:v="urn:schemas-microsoft-com:vml" Requires="v">
                <p:oleObj spid="_x0000_s12362" name="Equation" r:id="rId4" imgW="203112" imgH="469696" progId="Equation.3">
                  <p:embed/>
                </p:oleObj>
              </mc:Choice>
              <mc:Fallback>
                <p:oleObj name="Equation" r:id="rId4" imgW="203112" imgH="46969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4000" y="3460750"/>
                        <a:ext cx="201612"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3" name="Object 5"/>
          <p:cNvGraphicFramePr>
            <a:graphicFrameLocks noChangeAspect="1"/>
          </p:cNvGraphicFramePr>
          <p:nvPr>
            <p:extLst>
              <p:ext uri="{D42A27DB-BD31-4B8C-83A1-F6EECF244321}">
                <p14:modId xmlns:p14="http://schemas.microsoft.com/office/powerpoint/2010/main" val="3061165990"/>
              </p:ext>
            </p:extLst>
          </p:nvPr>
        </p:nvGraphicFramePr>
        <p:xfrm>
          <a:off x="2817812" y="2101428"/>
          <a:ext cx="3124200" cy="520700"/>
        </p:xfrm>
        <a:graphic>
          <a:graphicData uri="http://schemas.openxmlformats.org/presentationml/2006/ole">
            <mc:AlternateContent xmlns:mc="http://schemas.openxmlformats.org/markup-compatibility/2006">
              <mc:Choice xmlns:v="urn:schemas-microsoft-com:vml" Requires="v">
                <p:oleObj spid="_x0000_s12363" name="Equation" r:id="rId6" imgW="3962400" imgH="660400" progId="Equation.3">
                  <p:embed/>
                </p:oleObj>
              </mc:Choice>
              <mc:Fallback>
                <p:oleObj name="Equation" r:id="rId6" imgW="3962400" imgH="660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7812" y="2101428"/>
                        <a:ext cx="3124200" cy="520700"/>
                      </a:xfrm>
                      <a:prstGeom prst="rect">
                        <a:avLst/>
                      </a:prstGeom>
                      <a:noFill/>
                      <a:ln>
                        <a:noFill/>
                      </a:ln>
                      <a:effectLst/>
                      <a:extLst/>
                    </p:spPr>
                  </p:pic>
                </p:oleObj>
              </mc:Fallback>
            </mc:AlternateContent>
          </a:graphicData>
        </a:graphic>
      </p:graphicFrame>
      <p:graphicFrame>
        <p:nvGraphicFramePr>
          <p:cNvPr id="24584" name="Object 7"/>
          <p:cNvGraphicFramePr>
            <a:graphicFrameLocks noChangeAspect="1"/>
          </p:cNvGraphicFramePr>
          <p:nvPr>
            <p:extLst>
              <p:ext uri="{D42A27DB-BD31-4B8C-83A1-F6EECF244321}">
                <p14:modId xmlns:p14="http://schemas.microsoft.com/office/powerpoint/2010/main" val="2497014184"/>
              </p:ext>
            </p:extLst>
          </p:nvPr>
        </p:nvGraphicFramePr>
        <p:xfrm>
          <a:off x="2815151" y="2697415"/>
          <a:ext cx="6400800" cy="2374850"/>
        </p:xfrm>
        <a:graphic>
          <a:graphicData uri="http://schemas.openxmlformats.org/presentationml/2006/ole">
            <mc:AlternateContent xmlns:mc="http://schemas.openxmlformats.org/markup-compatibility/2006">
              <mc:Choice xmlns:v="urn:schemas-microsoft-com:vml" Requires="v">
                <p:oleObj spid="_x0000_s12364" name="Equation" r:id="rId8" imgW="7734300" imgH="2870200" progId="Equation.3">
                  <p:embed/>
                </p:oleObj>
              </mc:Choice>
              <mc:Fallback>
                <p:oleObj name="Equation" r:id="rId8" imgW="7734300" imgH="2870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15151" y="2697415"/>
                        <a:ext cx="6400800" cy="237485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729930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31827877-8543-4BDC-8824-61193F9B3D48}" type="slidenum">
              <a:rPr lang="en-US" altLang="ur-PK" sz="1400">
                <a:solidFill>
                  <a:schemeClr val="tx1"/>
                </a:solidFill>
                <a:latin typeface="Times New Roman" panose="02020603050405020304" pitchFamily="18" charset="0"/>
              </a:rPr>
              <a:pPr/>
              <a:t>54</a:t>
            </a:fld>
            <a:endParaRPr lang="en-US" altLang="ur-PK" sz="1400">
              <a:solidFill>
                <a:schemeClr val="tx1"/>
              </a:solidFill>
              <a:latin typeface="Times New Roman" panose="02020603050405020304" pitchFamily="18" charset="0"/>
            </a:endParaRPr>
          </a:p>
        </p:txBody>
      </p:sp>
      <p:sp>
        <p:nvSpPr>
          <p:cNvPr id="25604" name="Rectangle 2"/>
          <p:cNvSpPr>
            <a:spLocks noGrp="1" noChangeArrowheads="1"/>
          </p:cNvSpPr>
          <p:nvPr>
            <p:ph type="title"/>
          </p:nvPr>
        </p:nvSpPr>
        <p:spPr/>
        <p:txBody>
          <a:bodyPr/>
          <a:lstStyle/>
          <a:p>
            <a:r>
              <a:rPr lang="en-US" altLang="ur-PK" smtClean="0"/>
              <a:t>Positive Closure</a:t>
            </a:r>
          </a:p>
        </p:txBody>
      </p:sp>
      <p:sp>
        <p:nvSpPr>
          <p:cNvPr id="25605" name="Rectangle 3"/>
          <p:cNvSpPr>
            <a:spLocks noGrp="1" noChangeArrowheads="1"/>
          </p:cNvSpPr>
          <p:nvPr>
            <p:ph type="body" idx="1"/>
          </p:nvPr>
        </p:nvSpPr>
        <p:spPr/>
        <p:txBody>
          <a:bodyPr/>
          <a:lstStyle/>
          <a:p>
            <a:pPr>
              <a:buFontTx/>
              <a:buNone/>
            </a:pPr>
            <a:r>
              <a:rPr lang="en-US" altLang="ur-PK" dirty="0" smtClean="0"/>
              <a:t>Definition:</a:t>
            </a:r>
          </a:p>
        </p:txBody>
      </p:sp>
      <p:graphicFrame>
        <p:nvGraphicFramePr>
          <p:cNvPr id="25606" name="Object 4"/>
          <p:cNvGraphicFramePr>
            <a:graphicFrameLocks noChangeAspect="1"/>
          </p:cNvGraphicFramePr>
          <p:nvPr>
            <p:extLst>
              <p:ext uri="{D42A27DB-BD31-4B8C-83A1-F6EECF244321}">
                <p14:modId xmlns:p14="http://schemas.microsoft.com/office/powerpoint/2010/main" val="1039838313"/>
              </p:ext>
            </p:extLst>
          </p:nvPr>
        </p:nvGraphicFramePr>
        <p:xfrm>
          <a:off x="3192370" y="1885703"/>
          <a:ext cx="2692400" cy="1182688"/>
        </p:xfrm>
        <a:graphic>
          <a:graphicData uri="http://schemas.openxmlformats.org/presentationml/2006/ole">
            <mc:AlternateContent xmlns:mc="http://schemas.openxmlformats.org/markup-compatibility/2006">
              <mc:Choice xmlns:v="urn:schemas-microsoft-com:vml" Requires="v">
                <p:oleObj spid="_x0000_s13362" name="Equation" r:id="rId4" imgW="1041400" imgH="457200" progId="Equation.3">
                  <p:embed/>
                </p:oleObj>
              </mc:Choice>
              <mc:Fallback>
                <p:oleObj name="Equation" r:id="rId4" imgW="10414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2370" y="1885703"/>
                        <a:ext cx="2692400" cy="118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7" name="Object 6"/>
          <p:cNvGraphicFramePr>
            <a:graphicFrameLocks noChangeAspect="1"/>
          </p:cNvGraphicFramePr>
          <p:nvPr>
            <p:extLst>
              <p:ext uri="{D42A27DB-BD31-4B8C-83A1-F6EECF244321}">
                <p14:modId xmlns:p14="http://schemas.microsoft.com/office/powerpoint/2010/main" val="1059985724"/>
              </p:ext>
            </p:extLst>
          </p:nvPr>
        </p:nvGraphicFramePr>
        <p:xfrm>
          <a:off x="1525581" y="2832434"/>
          <a:ext cx="7824788" cy="2133600"/>
        </p:xfrm>
        <a:graphic>
          <a:graphicData uri="http://schemas.openxmlformats.org/presentationml/2006/ole">
            <mc:AlternateContent xmlns:mc="http://schemas.openxmlformats.org/markup-compatibility/2006">
              <mc:Choice xmlns:v="urn:schemas-microsoft-com:vml" Requires="v">
                <p:oleObj spid="_x0000_s13363" name="Equation" r:id="rId6" imgW="7823200" imgH="2133600" progId="Equation.3">
                  <p:embed/>
                </p:oleObj>
              </mc:Choice>
              <mc:Fallback>
                <p:oleObj name="Equation" r:id="rId6" imgW="7823200" imgH="2133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5581" y="2832434"/>
                        <a:ext cx="7824788" cy="213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3833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6212" y="2971800"/>
            <a:ext cx="9143538" cy="685800"/>
          </a:xfrm>
        </p:spPr>
        <p:txBody>
          <a:bodyPr/>
          <a:lstStyle/>
          <a:p>
            <a:pPr algn="ctr"/>
            <a:r>
              <a:rPr lang="en-US" dirty="0" smtClean="0"/>
              <a:t>Defining Languages</a:t>
            </a:r>
            <a:endParaRPr lang="en-US" dirty="0"/>
          </a:p>
        </p:txBody>
      </p:sp>
      <p:sp>
        <p:nvSpPr>
          <p:cNvPr id="3" name="Slide Number Placeholder 2"/>
          <p:cNvSpPr>
            <a:spLocks noGrp="1"/>
          </p:cNvSpPr>
          <p:nvPr>
            <p:ph type="sldNum" sz="quarter" idx="12"/>
          </p:nvPr>
        </p:nvSpPr>
        <p:spPr/>
        <p:txBody>
          <a:bodyPr/>
          <a:lstStyle/>
          <a:p>
            <a:fld id="{DF28FB93-0A08-4E7D-8E63-9EFA29F1E093}" type="slidenum">
              <a:rPr lang="en-US" smtClean="0"/>
              <a:pPr/>
              <a:t>55</a:t>
            </a:fld>
            <a:endParaRPr lang="en-US" dirty="0"/>
          </a:p>
        </p:txBody>
      </p:sp>
    </p:spTree>
    <p:extLst>
      <p:ext uri="{BB962C8B-B14F-4D97-AF65-F5344CB8AC3E}">
        <p14:creationId xmlns:p14="http://schemas.microsoft.com/office/powerpoint/2010/main" val="733665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a:t>
            </a:r>
            <a:endParaRPr lang="en-US" dirty="0"/>
          </a:p>
        </p:txBody>
      </p:sp>
      <p:sp>
        <p:nvSpPr>
          <p:cNvPr id="3" name="Content Placeholder 2"/>
          <p:cNvSpPr>
            <a:spLocks noGrp="1"/>
          </p:cNvSpPr>
          <p:nvPr>
            <p:ph idx="1"/>
          </p:nvPr>
        </p:nvSpPr>
        <p:spPr/>
        <p:txBody>
          <a:bodyPr/>
          <a:lstStyle/>
          <a:p>
            <a:pPr algn="just"/>
            <a:r>
              <a:rPr lang="en-US" dirty="0"/>
              <a:t>The languages can be defined in different ways , such as Descriptive definition, Recursive definition, using Regular Expressions(RE) and using Finite Automaton(FA) etc</a:t>
            </a:r>
            <a:r>
              <a:rPr lang="en-US" dirty="0" smtClean="0"/>
              <a:t>.</a:t>
            </a:r>
          </a:p>
          <a:p>
            <a:pPr algn="just"/>
            <a:endParaRPr lang="en-US" dirty="0"/>
          </a:p>
          <a:p>
            <a:pPr algn="just">
              <a:buNone/>
            </a:pPr>
            <a:r>
              <a:rPr lang="en-US" dirty="0" smtClean="0"/>
              <a:t>There are two types of languages</a:t>
            </a:r>
          </a:p>
          <a:p>
            <a:pPr lvl="1" algn="just">
              <a:buFont typeface="Wingdings" panose="05000000000000000000" pitchFamily="2" charset="2"/>
              <a:buChar char="q"/>
            </a:pPr>
            <a:r>
              <a:rPr lang="en-US" b="1" dirty="0" smtClean="0"/>
              <a:t>Formal Languages: </a:t>
            </a:r>
            <a:r>
              <a:rPr lang="en-US" dirty="0" smtClean="0"/>
              <a:t>A predefined set of symbols. Syntactic Aspects.</a:t>
            </a:r>
          </a:p>
          <a:p>
            <a:pPr lvl="1" algn="just">
              <a:buFont typeface="Wingdings" panose="05000000000000000000" pitchFamily="2" charset="2"/>
              <a:buChar char="q"/>
            </a:pPr>
            <a:r>
              <a:rPr lang="en-US" b="1" dirty="0" smtClean="0"/>
              <a:t>Informal Languages: </a:t>
            </a:r>
            <a:r>
              <a:rPr lang="en-US" dirty="0" smtClean="0"/>
              <a:t>Such as English (many different version).</a:t>
            </a:r>
            <a:endParaRPr lang="en-US" dirty="0"/>
          </a:p>
          <a:p>
            <a:pPr algn="just"/>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56</a:t>
            </a:fld>
            <a:endParaRPr lang="en-US" dirty="0"/>
          </a:p>
        </p:txBody>
      </p:sp>
    </p:spTree>
    <p:extLst>
      <p:ext uri="{BB962C8B-B14F-4D97-AF65-F5344CB8AC3E}">
        <p14:creationId xmlns:p14="http://schemas.microsoft.com/office/powerpoint/2010/main" val="818746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Definition of Language:</a:t>
            </a:r>
          </a:p>
        </p:txBody>
      </p:sp>
      <p:sp>
        <p:nvSpPr>
          <p:cNvPr id="3" name="Content Placeholder 2"/>
          <p:cNvSpPr>
            <a:spLocks noGrp="1"/>
          </p:cNvSpPr>
          <p:nvPr>
            <p:ph idx="1"/>
          </p:nvPr>
        </p:nvSpPr>
        <p:spPr/>
        <p:txBody>
          <a:bodyPr/>
          <a:lstStyle/>
          <a:p>
            <a:pPr marL="0" indent="0" algn="just">
              <a:buNone/>
            </a:pPr>
            <a:r>
              <a:rPr lang="en-US" b="1" dirty="0" smtClean="0"/>
              <a:t>(Method-1)</a:t>
            </a:r>
          </a:p>
          <a:p>
            <a:pPr algn="just"/>
            <a:r>
              <a:rPr lang="en-US" dirty="0" smtClean="0"/>
              <a:t>The </a:t>
            </a:r>
            <a:r>
              <a:rPr lang="en-US" dirty="0"/>
              <a:t>language is defined, describing the conditions imposed on its words. </a:t>
            </a:r>
          </a:p>
          <a:p>
            <a:pPr algn="just"/>
            <a:endParaRPr lang="en-US" dirty="0"/>
          </a:p>
        </p:txBody>
      </p:sp>
      <p:sp>
        <p:nvSpPr>
          <p:cNvPr id="5" name="Slide Number Placeholder 4"/>
          <p:cNvSpPr>
            <a:spLocks noGrp="1"/>
          </p:cNvSpPr>
          <p:nvPr>
            <p:ph type="sldNum" sz="quarter" idx="12"/>
          </p:nvPr>
        </p:nvSpPr>
        <p:spPr>
          <a:xfrm>
            <a:off x="9730094" y="6528516"/>
            <a:ext cx="936319" cy="228600"/>
          </a:xfrm>
        </p:spPr>
        <p:txBody>
          <a:bodyPr/>
          <a:lstStyle/>
          <a:p>
            <a:fld id="{DF28FB93-0A08-4E7D-8E63-9EFA29F1E093}" type="slidenum">
              <a:rPr lang="en-US" smtClean="0"/>
              <a:pPr/>
              <a:t>57</a:t>
            </a:fld>
            <a:endParaRPr lang="en-US" dirty="0"/>
          </a:p>
        </p:txBody>
      </p:sp>
    </p:spTree>
    <p:extLst>
      <p:ext uri="{BB962C8B-B14F-4D97-AF65-F5344CB8AC3E}">
        <p14:creationId xmlns:p14="http://schemas.microsoft.com/office/powerpoint/2010/main" val="169107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smtClean="0"/>
              <a:t>Examples:</a:t>
            </a:r>
          </a:p>
        </p:txBody>
      </p:sp>
      <p:sp>
        <p:nvSpPr>
          <p:cNvPr id="28676" name="Rectangle 3"/>
          <p:cNvSpPr>
            <a:spLocks noGrp="1" noChangeArrowheads="1"/>
          </p:cNvSpPr>
          <p:nvPr>
            <p:ph type="body" idx="1"/>
          </p:nvPr>
        </p:nvSpPr>
        <p:spPr/>
        <p:txBody>
          <a:bodyPr>
            <a:normAutofit lnSpcReduction="10000"/>
          </a:bodyPr>
          <a:lstStyle/>
          <a:p>
            <a:pPr algn="just">
              <a:lnSpc>
                <a:spcPct val="90000"/>
              </a:lnSpc>
            </a:pPr>
            <a:r>
              <a:rPr lang="en-US" dirty="0" smtClean="0"/>
              <a:t>Example:</a:t>
            </a:r>
          </a:p>
          <a:p>
            <a:pPr algn="just">
              <a:lnSpc>
                <a:spcPct val="90000"/>
              </a:lnSpc>
              <a:buFont typeface="Monotype Sorts" pitchFamily="2" charset="2"/>
              <a:buNone/>
            </a:pPr>
            <a:r>
              <a:rPr lang="en-US" dirty="0" smtClean="0"/>
              <a:t>	The language  L of strings of odd length, defined over </a:t>
            </a:r>
            <a:r>
              <a:rPr lang="el-GR" dirty="0" smtClean="0"/>
              <a:t>Σ</a:t>
            </a:r>
            <a:r>
              <a:rPr lang="en-US" dirty="0" smtClean="0"/>
              <a:t>={a}, can be written as</a:t>
            </a:r>
          </a:p>
          <a:p>
            <a:pPr algn="just">
              <a:lnSpc>
                <a:spcPct val="90000"/>
              </a:lnSpc>
              <a:buFont typeface="Monotype Sorts" pitchFamily="2" charset="2"/>
              <a:buNone/>
            </a:pPr>
            <a:r>
              <a:rPr lang="en-US" dirty="0" smtClean="0"/>
              <a:t>	L={a, </a:t>
            </a:r>
            <a:r>
              <a:rPr lang="en-US" dirty="0" err="1" smtClean="0"/>
              <a:t>aaa</a:t>
            </a:r>
            <a:r>
              <a:rPr lang="en-US" dirty="0" smtClean="0"/>
              <a:t>, </a:t>
            </a:r>
            <a:r>
              <a:rPr lang="en-US" dirty="0" err="1" smtClean="0"/>
              <a:t>aaaaa</a:t>
            </a:r>
            <a:r>
              <a:rPr lang="en-US" dirty="0" smtClean="0"/>
              <a:t>,…..}</a:t>
            </a:r>
          </a:p>
          <a:p>
            <a:pPr algn="just">
              <a:lnSpc>
                <a:spcPct val="90000"/>
              </a:lnSpc>
            </a:pPr>
            <a:r>
              <a:rPr lang="en-US" dirty="0" smtClean="0"/>
              <a:t>Example:</a:t>
            </a:r>
          </a:p>
          <a:p>
            <a:pPr algn="just">
              <a:lnSpc>
                <a:spcPct val="90000"/>
              </a:lnSpc>
              <a:buFont typeface="Monotype Sorts" pitchFamily="2" charset="2"/>
              <a:buNone/>
            </a:pPr>
            <a:r>
              <a:rPr lang="en-US" dirty="0" smtClean="0"/>
              <a:t>	The language L of strings that does not start with a, defined over </a:t>
            </a:r>
            <a:r>
              <a:rPr lang="el-GR" dirty="0" smtClean="0"/>
              <a:t>Σ</a:t>
            </a:r>
            <a:r>
              <a:rPr lang="en-US" dirty="0" smtClean="0"/>
              <a:t>={</a:t>
            </a:r>
            <a:r>
              <a:rPr lang="en-US" dirty="0" err="1" smtClean="0"/>
              <a:t>a,b,c</a:t>
            </a:r>
            <a:r>
              <a:rPr lang="en-US" dirty="0" smtClean="0"/>
              <a:t>}, can be written as	</a:t>
            </a:r>
          </a:p>
          <a:p>
            <a:pPr algn="just">
              <a:lnSpc>
                <a:spcPct val="90000"/>
              </a:lnSpc>
              <a:buFont typeface="Monotype Sorts" pitchFamily="2" charset="2"/>
              <a:buNone/>
            </a:pPr>
            <a:r>
              <a:rPr lang="en-US" dirty="0" smtClean="0"/>
              <a:t>	L={b, c, </a:t>
            </a:r>
            <a:r>
              <a:rPr lang="en-US" dirty="0" err="1" smtClean="0"/>
              <a:t>ba</a:t>
            </a:r>
            <a:r>
              <a:rPr lang="en-US" dirty="0" smtClean="0"/>
              <a:t>, bb, </a:t>
            </a:r>
            <a:r>
              <a:rPr lang="en-US" dirty="0" err="1" smtClean="0"/>
              <a:t>bc</a:t>
            </a:r>
            <a:r>
              <a:rPr lang="en-US" dirty="0" smtClean="0"/>
              <a:t>, </a:t>
            </a:r>
            <a:r>
              <a:rPr lang="en-US" dirty="0" err="1" smtClean="0"/>
              <a:t>ca</a:t>
            </a:r>
            <a:r>
              <a:rPr lang="en-US" dirty="0" smtClean="0"/>
              <a:t>, </a:t>
            </a:r>
            <a:r>
              <a:rPr lang="en-US" dirty="0" err="1" smtClean="0"/>
              <a:t>cb</a:t>
            </a:r>
            <a:r>
              <a:rPr lang="en-US" dirty="0" smtClean="0"/>
              <a:t>,  cc, …}</a:t>
            </a:r>
          </a:p>
        </p:txBody>
      </p:sp>
      <p:sp>
        <p:nvSpPr>
          <p:cNvPr id="3" name="Slide Number Placeholder 2"/>
          <p:cNvSpPr>
            <a:spLocks noGrp="1"/>
          </p:cNvSpPr>
          <p:nvPr>
            <p:ph type="sldNum" sz="quarter" idx="12"/>
          </p:nvPr>
        </p:nvSpPr>
        <p:spPr/>
        <p:txBody>
          <a:bodyPr/>
          <a:lstStyle/>
          <a:p>
            <a:fld id="{DF28FB93-0A08-4E7D-8E63-9EFA29F1E093}" type="slidenum">
              <a:rPr lang="en-US" smtClean="0"/>
              <a:pPr/>
              <a:t>58</a:t>
            </a:fld>
            <a:endParaRPr lang="en-US" dirty="0"/>
          </a:p>
        </p:txBody>
      </p:sp>
    </p:spTree>
    <p:extLst>
      <p:ext uri="{BB962C8B-B14F-4D97-AF65-F5344CB8AC3E}">
        <p14:creationId xmlns:p14="http://schemas.microsoft.com/office/powerpoint/2010/main" val="3024755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67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3"/>
          <p:cNvSpPr>
            <a:spLocks noGrp="1" noChangeArrowheads="1"/>
          </p:cNvSpPr>
          <p:nvPr>
            <p:ph type="body" idx="1"/>
          </p:nvPr>
        </p:nvSpPr>
        <p:spPr/>
        <p:txBody>
          <a:bodyPr>
            <a:normAutofit fontScale="92500" lnSpcReduction="10000"/>
          </a:bodyPr>
          <a:lstStyle/>
          <a:p>
            <a:pPr algn="just">
              <a:lnSpc>
                <a:spcPct val="90000"/>
              </a:lnSpc>
            </a:pPr>
            <a:r>
              <a:rPr lang="en-US" sz="2600" dirty="0"/>
              <a:t>Example:</a:t>
            </a:r>
          </a:p>
          <a:p>
            <a:pPr algn="just">
              <a:lnSpc>
                <a:spcPct val="90000"/>
              </a:lnSpc>
              <a:buFont typeface="Monotype Sorts" pitchFamily="2" charset="2"/>
              <a:buNone/>
            </a:pPr>
            <a:r>
              <a:rPr lang="en-US" sz="2600" dirty="0"/>
              <a:t>	The language L of strings of length 2, defined over </a:t>
            </a:r>
            <a:r>
              <a:rPr lang="el-GR" sz="2600" dirty="0"/>
              <a:t>Σ</a:t>
            </a:r>
            <a:r>
              <a:rPr lang="en-US" sz="2600" dirty="0"/>
              <a:t>={0,1,2}, can be written as</a:t>
            </a:r>
          </a:p>
          <a:p>
            <a:pPr algn="just">
              <a:lnSpc>
                <a:spcPct val="90000"/>
              </a:lnSpc>
              <a:buFont typeface="Monotype Sorts" pitchFamily="2" charset="2"/>
              <a:buNone/>
            </a:pPr>
            <a:r>
              <a:rPr lang="en-US" sz="2600" dirty="0"/>
              <a:t>   L={00, 01, 02,10, 11,12,20,21,22}</a:t>
            </a:r>
          </a:p>
          <a:p>
            <a:pPr algn="just">
              <a:lnSpc>
                <a:spcPct val="90000"/>
              </a:lnSpc>
            </a:pPr>
            <a:r>
              <a:rPr lang="en-US" sz="2600" dirty="0"/>
              <a:t>Example:</a:t>
            </a:r>
          </a:p>
          <a:p>
            <a:pPr algn="just">
              <a:lnSpc>
                <a:spcPct val="90000"/>
              </a:lnSpc>
              <a:buFont typeface="Monotype Sorts" pitchFamily="2" charset="2"/>
              <a:buNone/>
            </a:pPr>
            <a:r>
              <a:rPr lang="en-US" sz="2600" dirty="0"/>
              <a:t>	The language L of strings ending in 0, defined over  </a:t>
            </a:r>
            <a:r>
              <a:rPr lang="el-GR" sz="2600" dirty="0"/>
              <a:t>Σ</a:t>
            </a:r>
            <a:r>
              <a:rPr lang="en-US" sz="2600" dirty="0"/>
              <a:t> ={0,1}, can be written as</a:t>
            </a:r>
          </a:p>
          <a:p>
            <a:pPr algn="just">
              <a:lnSpc>
                <a:spcPct val="90000"/>
              </a:lnSpc>
              <a:buFont typeface="Monotype Sorts" pitchFamily="2" charset="2"/>
              <a:buNone/>
            </a:pPr>
            <a:r>
              <a:rPr lang="en-US" sz="2600" dirty="0"/>
              <a:t>	L={0,00,10,000,010,100,110,…}</a:t>
            </a:r>
          </a:p>
          <a:p>
            <a:pPr algn="just">
              <a:lnSpc>
                <a:spcPct val="90000"/>
              </a:lnSpc>
              <a:buFont typeface="Monotype Sorts" pitchFamily="2" charset="2"/>
              <a:buNone/>
            </a:pPr>
            <a:endParaRPr lang="en-US" sz="3000" dirty="0"/>
          </a:p>
        </p:txBody>
      </p:sp>
      <p:sp>
        <p:nvSpPr>
          <p:cNvPr id="5" name="Rectangle 2"/>
          <p:cNvSpPr>
            <a:spLocks noGrp="1" noChangeArrowheads="1"/>
          </p:cNvSpPr>
          <p:nvPr>
            <p:ph type="title"/>
          </p:nvPr>
        </p:nvSpPr>
        <p:spPr>
          <a:xfrm>
            <a:off x="1522876" y="609600"/>
            <a:ext cx="9143538" cy="1066800"/>
          </a:xfrm>
        </p:spPr>
        <p:txBody>
          <a:bodyPr/>
          <a:lstStyle/>
          <a:p>
            <a:r>
              <a:rPr lang="en-US" dirty="0" smtClean="0"/>
              <a:t>Examples (Cont.):</a:t>
            </a:r>
          </a:p>
        </p:txBody>
      </p:sp>
      <p:sp>
        <p:nvSpPr>
          <p:cNvPr id="3" name="Slide Number Placeholder 2"/>
          <p:cNvSpPr>
            <a:spLocks noGrp="1"/>
          </p:cNvSpPr>
          <p:nvPr>
            <p:ph type="sldNum" sz="quarter" idx="12"/>
          </p:nvPr>
        </p:nvSpPr>
        <p:spPr/>
        <p:txBody>
          <a:bodyPr/>
          <a:lstStyle/>
          <a:p>
            <a:fld id="{DF28FB93-0A08-4E7D-8E63-9EFA29F1E093}" type="slidenum">
              <a:rPr lang="en-US" smtClean="0"/>
              <a:pPr/>
              <a:t>59</a:t>
            </a:fld>
            <a:endParaRPr lang="en-US" dirty="0"/>
          </a:p>
        </p:txBody>
      </p:sp>
    </p:spTree>
    <p:extLst>
      <p:ext uri="{BB962C8B-B14F-4D97-AF65-F5344CB8AC3E}">
        <p14:creationId xmlns:p14="http://schemas.microsoft.com/office/powerpoint/2010/main" val="288320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algn="just">
              <a:lnSpc>
                <a:spcPct val="80000"/>
              </a:lnSpc>
            </a:pPr>
            <a:r>
              <a:rPr lang="en-US" altLang="en-US" dirty="0"/>
              <a:t>Introduce concepts in automata theory and theory of computation</a:t>
            </a:r>
          </a:p>
          <a:p>
            <a:pPr algn="just">
              <a:lnSpc>
                <a:spcPct val="80000"/>
              </a:lnSpc>
            </a:pPr>
            <a:r>
              <a:rPr lang="en-US" altLang="en-US" dirty="0"/>
              <a:t>Identify different formal language classes and their relationships</a:t>
            </a:r>
          </a:p>
          <a:p>
            <a:pPr algn="just">
              <a:lnSpc>
                <a:spcPct val="80000"/>
              </a:lnSpc>
            </a:pPr>
            <a:r>
              <a:rPr lang="en-US" altLang="en-US" dirty="0"/>
              <a:t>Design grammars and recognizers for different formal languages</a:t>
            </a:r>
          </a:p>
          <a:p>
            <a:pPr algn="just">
              <a:lnSpc>
                <a:spcPct val="80000"/>
              </a:lnSpc>
            </a:pPr>
            <a:r>
              <a:rPr lang="en-US" altLang="en-US" dirty="0"/>
              <a:t>Prove or disprove theorems in automata theory using its properties </a:t>
            </a:r>
          </a:p>
          <a:p>
            <a:pPr algn="just">
              <a:lnSpc>
                <a:spcPct val="80000"/>
              </a:lnSpc>
            </a:pPr>
            <a:r>
              <a:rPr lang="en-US" altLang="en-US" dirty="0"/>
              <a:t>Determine the decidability and intractability of computational problems </a:t>
            </a:r>
          </a:p>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6</a:t>
            </a:fld>
            <a:endParaRPr lang="en-US" dirty="0"/>
          </a:p>
        </p:txBody>
      </p:sp>
    </p:spTree>
    <p:extLst>
      <p:ext uri="{BB962C8B-B14F-4D97-AF65-F5344CB8AC3E}">
        <p14:creationId xmlns:p14="http://schemas.microsoft.com/office/powerpoint/2010/main" val="201799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1027"/>
          <p:cNvSpPr>
            <a:spLocks noGrp="1" noChangeArrowheads="1"/>
          </p:cNvSpPr>
          <p:nvPr>
            <p:ph type="body" idx="1"/>
          </p:nvPr>
        </p:nvSpPr>
        <p:spPr/>
        <p:txBody>
          <a:bodyPr/>
          <a:lstStyle/>
          <a:p>
            <a:pPr algn="just">
              <a:lnSpc>
                <a:spcPct val="90000"/>
              </a:lnSpc>
            </a:pPr>
            <a:r>
              <a:rPr lang="en-US" dirty="0" smtClean="0"/>
              <a:t>Example: The language </a:t>
            </a:r>
            <a:r>
              <a:rPr lang="en-US" b="1" dirty="0" smtClean="0"/>
              <a:t>EQUAL</a:t>
            </a:r>
            <a:r>
              <a:rPr lang="en-US" dirty="0" smtClean="0"/>
              <a:t>, of strings with number of a’s equal to number of b’s, defined over </a:t>
            </a:r>
            <a:r>
              <a:rPr lang="el-GR" dirty="0" smtClean="0"/>
              <a:t>Σ</a:t>
            </a:r>
            <a:r>
              <a:rPr lang="en-US" dirty="0" smtClean="0"/>
              <a:t>={</a:t>
            </a:r>
            <a:r>
              <a:rPr lang="en-US" dirty="0" err="1" smtClean="0"/>
              <a:t>a,b</a:t>
            </a:r>
            <a:r>
              <a:rPr lang="en-US" dirty="0" smtClean="0"/>
              <a:t>}, can be written as</a:t>
            </a:r>
          </a:p>
          <a:p>
            <a:pPr algn="just">
              <a:lnSpc>
                <a:spcPct val="90000"/>
              </a:lnSpc>
              <a:buFont typeface="Monotype Sorts" pitchFamily="2" charset="2"/>
              <a:buNone/>
            </a:pPr>
            <a:r>
              <a:rPr lang="en-US" dirty="0" smtClean="0"/>
              <a:t>	{</a:t>
            </a:r>
            <a:r>
              <a:rPr lang="el-GR" sz="3000" dirty="0"/>
              <a:t>Λ</a:t>
            </a:r>
            <a:r>
              <a:rPr lang="en-US" dirty="0" smtClean="0"/>
              <a:t> ,</a:t>
            </a:r>
            <a:r>
              <a:rPr lang="en-US" dirty="0" err="1" smtClean="0"/>
              <a:t>ab,aabb,abab,baba,abba</a:t>
            </a:r>
            <a:r>
              <a:rPr lang="en-US" dirty="0" smtClean="0"/>
              <a:t>,…}</a:t>
            </a:r>
          </a:p>
          <a:p>
            <a:pPr algn="just">
              <a:lnSpc>
                <a:spcPct val="90000"/>
              </a:lnSpc>
            </a:pPr>
            <a:r>
              <a:rPr lang="en-US" dirty="0" smtClean="0"/>
              <a:t>Example: The language </a:t>
            </a:r>
            <a:r>
              <a:rPr lang="en-US" b="1" dirty="0" smtClean="0"/>
              <a:t>EVEN-EVEN</a:t>
            </a:r>
            <a:r>
              <a:rPr lang="en-US" dirty="0" smtClean="0"/>
              <a:t>, of strings with even number of a’s and even number of b’s, defined over </a:t>
            </a:r>
            <a:r>
              <a:rPr lang="el-GR" dirty="0" smtClean="0"/>
              <a:t>Σ</a:t>
            </a:r>
            <a:r>
              <a:rPr lang="en-US" dirty="0" smtClean="0"/>
              <a:t>={</a:t>
            </a:r>
            <a:r>
              <a:rPr lang="en-US" dirty="0" err="1" smtClean="0"/>
              <a:t>a,b</a:t>
            </a:r>
            <a:r>
              <a:rPr lang="en-US" dirty="0" smtClean="0"/>
              <a:t>}, can be written as</a:t>
            </a:r>
          </a:p>
          <a:p>
            <a:pPr algn="just">
              <a:lnSpc>
                <a:spcPct val="90000"/>
              </a:lnSpc>
              <a:buFont typeface="Monotype Sorts" pitchFamily="2" charset="2"/>
              <a:buNone/>
            </a:pPr>
            <a:r>
              <a:rPr lang="en-US" dirty="0"/>
              <a:t>	</a:t>
            </a:r>
            <a:r>
              <a:rPr lang="en-US" dirty="0" smtClean="0"/>
              <a:t>{</a:t>
            </a:r>
            <a:r>
              <a:rPr lang="el-GR" dirty="0" smtClean="0"/>
              <a:t>Λ</a:t>
            </a:r>
            <a:r>
              <a:rPr lang="en-US" dirty="0" smtClean="0"/>
              <a:t>, </a:t>
            </a:r>
            <a:r>
              <a:rPr lang="en-US" dirty="0" err="1" smtClean="0"/>
              <a:t>aa</a:t>
            </a:r>
            <a:r>
              <a:rPr lang="en-US" dirty="0" smtClean="0"/>
              <a:t>, bb, </a:t>
            </a:r>
            <a:r>
              <a:rPr lang="en-US" dirty="0" err="1" smtClean="0"/>
              <a:t>aaaa,aabb,abab</a:t>
            </a:r>
            <a:r>
              <a:rPr lang="en-US" dirty="0" smtClean="0"/>
              <a:t>, </a:t>
            </a:r>
            <a:r>
              <a:rPr lang="en-US" dirty="0" err="1" smtClean="0"/>
              <a:t>abba</a:t>
            </a:r>
            <a:r>
              <a:rPr lang="en-US" dirty="0" smtClean="0"/>
              <a:t>, </a:t>
            </a:r>
            <a:r>
              <a:rPr lang="en-US" dirty="0" err="1" smtClean="0"/>
              <a:t>baab</a:t>
            </a:r>
            <a:r>
              <a:rPr lang="en-US" dirty="0" smtClean="0"/>
              <a:t>, baba, </a:t>
            </a:r>
            <a:r>
              <a:rPr lang="en-US" dirty="0" err="1" smtClean="0"/>
              <a:t>bbaa</a:t>
            </a:r>
            <a:r>
              <a:rPr lang="en-US" dirty="0" smtClean="0"/>
              <a:t>, </a:t>
            </a:r>
            <a:r>
              <a:rPr lang="en-US" dirty="0" err="1" smtClean="0"/>
              <a:t>bbbb</a:t>
            </a:r>
            <a:r>
              <a:rPr lang="en-US" dirty="0" smtClean="0"/>
              <a:t>,…}</a:t>
            </a:r>
            <a:endParaRPr lang="en-US" dirty="0"/>
          </a:p>
        </p:txBody>
      </p:sp>
      <p:sp>
        <p:nvSpPr>
          <p:cNvPr id="5" name="Rectangle 2"/>
          <p:cNvSpPr>
            <a:spLocks noGrp="1" noChangeArrowheads="1"/>
          </p:cNvSpPr>
          <p:nvPr>
            <p:ph type="title"/>
          </p:nvPr>
        </p:nvSpPr>
        <p:spPr>
          <a:xfrm>
            <a:off x="1522876" y="609600"/>
            <a:ext cx="9143538" cy="1066800"/>
          </a:xfrm>
        </p:spPr>
        <p:txBody>
          <a:bodyPr/>
          <a:lstStyle/>
          <a:p>
            <a:r>
              <a:rPr lang="en-US" dirty="0" smtClean="0"/>
              <a:t>Examples (Cont.):</a:t>
            </a:r>
          </a:p>
        </p:txBody>
      </p:sp>
      <p:sp>
        <p:nvSpPr>
          <p:cNvPr id="3" name="Slide Number Placeholder 2"/>
          <p:cNvSpPr>
            <a:spLocks noGrp="1"/>
          </p:cNvSpPr>
          <p:nvPr>
            <p:ph type="sldNum" sz="quarter" idx="12"/>
          </p:nvPr>
        </p:nvSpPr>
        <p:spPr/>
        <p:txBody>
          <a:bodyPr/>
          <a:lstStyle/>
          <a:p>
            <a:fld id="{DF28FB93-0A08-4E7D-8E63-9EFA29F1E093}" type="slidenum">
              <a:rPr lang="en-US" smtClean="0"/>
              <a:pPr/>
              <a:t>60</a:t>
            </a:fld>
            <a:endParaRPr lang="en-US" dirty="0"/>
          </a:p>
        </p:txBody>
      </p:sp>
    </p:spTree>
    <p:extLst>
      <p:ext uri="{BB962C8B-B14F-4D97-AF65-F5344CB8AC3E}">
        <p14:creationId xmlns:p14="http://schemas.microsoft.com/office/powerpoint/2010/main" val="3971691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3"/>
          <p:cNvSpPr>
            <a:spLocks noGrp="1" noChangeArrowheads="1"/>
          </p:cNvSpPr>
          <p:nvPr>
            <p:ph type="body" idx="1"/>
          </p:nvPr>
        </p:nvSpPr>
        <p:spPr/>
        <p:txBody>
          <a:bodyPr/>
          <a:lstStyle/>
          <a:p>
            <a:pPr algn="just"/>
            <a:r>
              <a:rPr lang="en-US" dirty="0" smtClean="0"/>
              <a:t>Example: The language </a:t>
            </a:r>
            <a:r>
              <a:rPr lang="en-US" b="1" dirty="0" smtClean="0"/>
              <a:t>INTEGER</a:t>
            </a:r>
            <a:r>
              <a:rPr lang="en-US" dirty="0" smtClean="0"/>
              <a:t>, of strings defined over </a:t>
            </a:r>
            <a:r>
              <a:rPr lang="el-GR" dirty="0"/>
              <a:t>Σ</a:t>
            </a:r>
            <a:r>
              <a:rPr lang="en-US" dirty="0"/>
              <a:t>={-,0,1,2,3,4,5,6,7,8,9}, can be written as </a:t>
            </a:r>
          </a:p>
          <a:p>
            <a:pPr algn="just">
              <a:buFont typeface="Monotype Sorts" pitchFamily="2" charset="2"/>
              <a:buNone/>
            </a:pPr>
            <a:r>
              <a:rPr lang="en-US" dirty="0"/>
              <a:t>   INTEGER = {…,-2,-1,0,1,2,…} </a:t>
            </a:r>
          </a:p>
          <a:p>
            <a:pPr algn="just"/>
            <a:r>
              <a:rPr lang="en-US" dirty="0"/>
              <a:t>Example: The language </a:t>
            </a:r>
            <a:r>
              <a:rPr lang="en-US" b="1" dirty="0"/>
              <a:t>EVEN</a:t>
            </a:r>
            <a:r>
              <a:rPr lang="en-US" dirty="0"/>
              <a:t>, of</a:t>
            </a:r>
            <a:r>
              <a:rPr lang="en-US" b="1" dirty="0"/>
              <a:t> </a:t>
            </a:r>
            <a:r>
              <a:rPr lang="en-US" dirty="0"/>
              <a:t>stings defined over </a:t>
            </a:r>
            <a:r>
              <a:rPr lang="el-GR" dirty="0"/>
              <a:t>Σ</a:t>
            </a:r>
            <a:r>
              <a:rPr lang="en-US" dirty="0"/>
              <a:t>={-,0,1,2,3,4,5,6,7,8,9}, can be written as </a:t>
            </a:r>
          </a:p>
          <a:p>
            <a:pPr algn="just">
              <a:buFont typeface="Monotype Sorts" pitchFamily="2" charset="2"/>
              <a:buNone/>
            </a:pPr>
            <a:r>
              <a:rPr lang="en-US" dirty="0"/>
              <a:t>	EVEN = { …,-4,-2,0,2,4,…}</a:t>
            </a:r>
          </a:p>
          <a:p>
            <a:pPr algn="just"/>
            <a:endParaRPr lang="en-US" sz="3000" dirty="0"/>
          </a:p>
        </p:txBody>
      </p:sp>
      <p:sp>
        <p:nvSpPr>
          <p:cNvPr id="5" name="Rectangle 2"/>
          <p:cNvSpPr>
            <a:spLocks noGrp="1" noChangeArrowheads="1"/>
          </p:cNvSpPr>
          <p:nvPr>
            <p:ph type="title"/>
          </p:nvPr>
        </p:nvSpPr>
        <p:spPr>
          <a:xfrm>
            <a:off x="1522876" y="609600"/>
            <a:ext cx="9143538" cy="1066800"/>
          </a:xfrm>
        </p:spPr>
        <p:txBody>
          <a:bodyPr/>
          <a:lstStyle/>
          <a:p>
            <a:r>
              <a:rPr lang="en-US" dirty="0" smtClean="0"/>
              <a:t>Examples (Cont.):</a:t>
            </a:r>
          </a:p>
        </p:txBody>
      </p:sp>
      <p:sp>
        <p:nvSpPr>
          <p:cNvPr id="3" name="Slide Number Placeholder 2"/>
          <p:cNvSpPr>
            <a:spLocks noGrp="1"/>
          </p:cNvSpPr>
          <p:nvPr>
            <p:ph type="sldNum" sz="quarter" idx="12"/>
          </p:nvPr>
        </p:nvSpPr>
        <p:spPr/>
        <p:txBody>
          <a:bodyPr/>
          <a:lstStyle/>
          <a:p>
            <a:fld id="{DF28FB93-0A08-4E7D-8E63-9EFA29F1E093}" type="slidenum">
              <a:rPr lang="en-US" smtClean="0"/>
              <a:pPr/>
              <a:t>61</a:t>
            </a:fld>
            <a:endParaRPr lang="en-US" dirty="0"/>
          </a:p>
        </p:txBody>
      </p:sp>
    </p:spTree>
    <p:extLst>
      <p:ext uri="{BB962C8B-B14F-4D97-AF65-F5344CB8AC3E}">
        <p14:creationId xmlns:p14="http://schemas.microsoft.com/office/powerpoint/2010/main" val="326901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Grp="1" noChangeArrowheads="1"/>
          </p:cNvSpPr>
          <p:nvPr>
            <p:ph type="body" idx="1"/>
          </p:nvPr>
        </p:nvSpPr>
        <p:spPr/>
        <p:txBody>
          <a:bodyPr/>
          <a:lstStyle/>
          <a:p>
            <a:pPr algn="just">
              <a:lnSpc>
                <a:spcPct val="90000"/>
              </a:lnSpc>
            </a:pPr>
            <a:r>
              <a:rPr lang="en-US" dirty="0" smtClean="0"/>
              <a:t>Example: The language {</a:t>
            </a:r>
            <a:r>
              <a:rPr lang="en-US" dirty="0" err="1" smtClean="0"/>
              <a:t>a</a:t>
            </a:r>
            <a:r>
              <a:rPr lang="en-US" baseline="40000" dirty="0" err="1" smtClean="0"/>
              <a:t>n</a:t>
            </a:r>
            <a:r>
              <a:rPr lang="en-US" dirty="0" err="1" smtClean="0"/>
              <a:t>b</a:t>
            </a:r>
            <a:r>
              <a:rPr lang="en-US" baseline="40000" dirty="0" err="1" smtClean="0"/>
              <a:t>n</a:t>
            </a:r>
            <a:r>
              <a:rPr lang="en-US" baseline="40000" dirty="0" smtClean="0"/>
              <a:t> </a:t>
            </a:r>
            <a:r>
              <a:rPr lang="en-US" dirty="0" smtClean="0"/>
              <a:t>}, of strings defined over </a:t>
            </a:r>
            <a:r>
              <a:rPr lang="el-GR" dirty="0" smtClean="0"/>
              <a:t>Σ</a:t>
            </a:r>
            <a:r>
              <a:rPr lang="en-US" dirty="0" smtClean="0"/>
              <a:t>={</a:t>
            </a:r>
            <a:r>
              <a:rPr lang="en-US" dirty="0" err="1" smtClean="0"/>
              <a:t>a,b</a:t>
            </a:r>
            <a:r>
              <a:rPr lang="en-US" dirty="0" smtClean="0"/>
              <a:t>}, as </a:t>
            </a:r>
          </a:p>
          <a:p>
            <a:pPr algn="just">
              <a:lnSpc>
                <a:spcPct val="90000"/>
              </a:lnSpc>
              <a:buFont typeface="Monotype Sorts" pitchFamily="2" charset="2"/>
              <a:buNone/>
            </a:pPr>
            <a:r>
              <a:rPr lang="en-US" dirty="0" smtClean="0"/>
              <a:t>	{a</a:t>
            </a:r>
            <a:r>
              <a:rPr lang="en-US" baseline="40000" dirty="0" smtClean="0"/>
              <a:t>n</a:t>
            </a:r>
            <a:r>
              <a:rPr lang="en-US" sz="800" baseline="40000" dirty="0"/>
              <a:t> </a:t>
            </a:r>
            <a:r>
              <a:rPr lang="en-US" baseline="40000" dirty="0" smtClean="0"/>
              <a:t> </a:t>
            </a:r>
            <a:r>
              <a:rPr lang="en-US" dirty="0" err="1" smtClean="0"/>
              <a:t>b</a:t>
            </a:r>
            <a:r>
              <a:rPr lang="en-US" baseline="40000" dirty="0" err="1" smtClean="0"/>
              <a:t>n</a:t>
            </a:r>
            <a:r>
              <a:rPr lang="en-US" sz="800" baseline="40000" dirty="0"/>
              <a:t> </a:t>
            </a:r>
            <a:r>
              <a:rPr lang="en-US" baseline="40000" dirty="0" smtClean="0"/>
              <a:t> </a:t>
            </a:r>
            <a:r>
              <a:rPr lang="en-US" dirty="0" smtClean="0"/>
              <a:t>: n=1,2,3,…}, can be written as</a:t>
            </a:r>
          </a:p>
          <a:p>
            <a:pPr algn="just">
              <a:lnSpc>
                <a:spcPct val="90000"/>
              </a:lnSpc>
              <a:buFont typeface="Monotype Sorts" pitchFamily="2" charset="2"/>
              <a:buNone/>
            </a:pPr>
            <a:r>
              <a:rPr lang="en-US" dirty="0" smtClean="0"/>
              <a:t>	{</a:t>
            </a:r>
            <a:r>
              <a:rPr lang="en-US" dirty="0" err="1" smtClean="0"/>
              <a:t>ab</a:t>
            </a:r>
            <a:r>
              <a:rPr lang="en-US" dirty="0" smtClean="0"/>
              <a:t>, </a:t>
            </a:r>
            <a:r>
              <a:rPr lang="en-US" dirty="0" err="1" smtClean="0"/>
              <a:t>aabb</a:t>
            </a:r>
            <a:r>
              <a:rPr lang="en-US" dirty="0" smtClean="0"/>
              <a:t>, </a:t>
            </a:r>
            <a:r>
              <a:rPr lang="en-US" dirty="0" err="1" smtClean="0"/>
              <a:t>aaabbb,aaaabbbb</a:t>
            </a:r>
            <a:r>
              <a:rPr lang="en-US" dirty="0" smtClean="0"/>
              <a:t>,…}</a:t>
            </a:r>
          </a:p>
          <a:p>
            <a:pPr algn="just">
              <a:lnSpc>
                <a:spcPct val="90000"/>
              </a:lnSpc>
              <a:buFont typeface="Monotype Sorts" pitchFamily="2" charset="2"/>
              <a:buNone/>
            </a:pPr>
            <a:endParaRPr lang="en-US" sz="2000" baseline="90000" dirty="0"/>
          </a:p>
          <a:p>
            <a:pPr algn="just">
              <a:lnSpc>
                <a:spcPct val="90000"/>
              </a:lnSpc>
            </a:pPr>
            <a:r>
              <a:rPr lang="en-US" dirty="0" smtClean="0"/>
              <a:t>Example: The language {</a:t>
            </a:r>
            <a:r>
              <a:rPr lang="en-US" dirty="0" err="1" smtClean="0"/>
              <a:t>a</a:t>
            </a:r>
            <a:r>
              <a:rPr lang="en-US" baseline="40000" dirty="0" err="1" smtClean="0"/>
              <a:t>n</a:t>
            </a:r>
            <a:r>
              <a:rPr lang="en-US" dirty="0" err="1" smtClean="0"/>
              <a:t>b</a:t>
            </a:r>
            <a:r>
              <a:rPr lang="en-US" baseline="40000" dirty="0" err="1" smtClean="0"/>
              <a:t>n</a:t>
            </a:r>
            <a:r>
              <a:rPr lang="en-US" dirty="0" err="1" smtClean="0"/>
              <a:t>a</a:t>
            </a:r>
            <a:r>
              <a:rPr lang="en-US" baseline="40000" dirty="0" err="1" smtClean="0"/>
              <a:t>n</a:t>
            </a:r>
            <a:r>
              <a:rPr lang="en-US" baseline="40000" dirty="0" smtClean="0"/>
              <a:t> </a:t>
            </a:r>
            <a:r>
              <a:rPr lang="en-US" dirty="0" smtClean="0"/>
              <a:t>}, of strings defined over </a:t>
            </a:r>
            <a:r>
              <a:rPr lang="el-GR" dirty="0" smtClean="0"/>
              <a:t>Σ</a:t>
            </a:r>
            <a:r>
              <a:rPr lang="en-US" dirty="0" smtClean="0"/>
              <a:t>={</a:t>
            </a:r>
            <a:r>
              <a:rPr lang="en-US" dirty="0" err="1" smtClean="0"/>
              <a:t>a,b</a:t>
            </a:r>
            <a:r>
              <a:rPr lang="en-US" dirty="0" smtClean="0"/>
              <a:t>}, as </a:t>
            </a:r>
          </a:p>
          <a:p>
            <a:pPr algn="just">
              <a:lnSpc>
                <a:spcPct val="90000"/>
              </a:lnSpc>
              <a:buFont typeface="Monotype Sorts" pitchFamily="2" charset="2"/>
              <a:buNone/>
            </a:pPr>
            <a:r>
              <a:rPr lang="en-US" dirty="0" smtClean="0"/>
              <a:t>	{a</a:t>
            </a:r>
            <a:r>
              <a:rPr lang="en-US" baseline="40000" dirty="0" smtClean="0"/>
              <a:t>n</a:t>
            </a:r>
            <a:r>
              <a:rPr lang="en-US" sz="800" baseline="40000" dirty="0"/>
              <a:t> </a:t>
            </a:r>
            <a:r>
              <a:rPr lang="en-US" dirty="0" err="1" smtClean="0"/>
              <a:t>b</a:t>
            </a:r>
            <a:r>
              <a:rPr lang="en-US" baseline="40000" dirty="0" err="1" smtClean="0"/>
              <a:t>n</a:t>
            </a:r>
            <a:r>
              <a:rPr lang="en-US" sz="800" baseline="40000" dirty="0"/>
              <a:t> </a:t>
            </a:r>
            <a:r>
              <a:rPr lang="en-US" dirty="0" smtClean="0"/>
              <a:t>a</a:t>
            </a:r>
            <a:r>
              <a:rPr lang="en-US" baseline="40000" dirty="0" smtClean="0"/>
              <a:t>n</a:t>
            </a:r>
            <a:r>
              <a:rPr lang="en-US" dirty="0" smtClean="0"/>
              <a:t>: n=1,2,3,…}, can be written as</a:t>
            </a:r>
          </a:p>
          <a:p>
            <a:pPr algn="just">
              <a:lnSpc>
                <a:spcPct val="90000"/>
              </a:lnSpc>
              <a:buFont typeface="Monotype Sorts" pitchFamily="2" charset="2"/>
              <a:buNone/>
            </a:pPr>
            <a:r>
              <a:rPr lang="en-US" dirty="0" smtClean="0"/>
              <a:t>	{aba, </a:t>
            </a:r>
            <a:r>
              <a:rPr lang="en-US" dirty="0" err="1" smtClean="0"/>
              <a:t>aabbaa</a:t>
            </a:r>
            <a:r>
              <a:rPr lang="en-US" dirty="0" smtClean="0"/>
              <a:t>, </a:t>
            </a:r>
            <a:r>
              <a:rPr lang="en-US" dirty="0" err="1" smtClean="0"/>
              <a:t>aaabbbaaa,aaaabbbbaaaa</a:t>
            </a:r>
            <a:r>
              <a:rPr lang="en-US" dirty="0" smtClean="0"/>
              <a:t>,…}</a:t>
            </a:r>
          </a:p>
          <a:p>
            <a:pPr algn="just">
              <a:lnSpc>
                <a:spcPct val="90000"/>
              </a:lnSpc>
              <a:buFont typeface="Monotype Sorts" pitchFamily="2" charset="2"/>
              <a:buNone/>
            </a:pPr>
            <a:endParaRPr lang="en-US" sz="2000" baseline="90000" dirty="0"/>
          </a:p>
          <a:p>
            <a:pPr algn="just">
              <a:lnSpc>
                <a:spcPct val="90000"/>
              </a:lnSpc>
            </a:pPr>
            <a:endParaRPr lang="en-US" dirty="0"/>
          </a:p>
        </p:txBody>
      </p:sp>
      <p:sp>
        <p:nvSpPr>
          <p:cNvPr id="5" name="Rectangle 2"/>
          <p:cNvSpPr>
            <a:spLocks noGrp="1" noChangeArrowheads="1"/>
          </p:cNvSpPr>
          <p:nvPr>
            <p:ph type="title"/>
          </p:nvPr>
        </p:nvSpPr>
        <p:spPr>
          <a:xfrm>
            <a:off x="1522876" y="609600"/>
            <a:ext cx="9143538" cy="1066800"/>
          </a:xfrm>
        </p:spPr>
        <p:txBody>
          <a:bodyPr/>
          <a:lstStyle/>
          <a:p>
            <a:r>
              <a:rPr lang="en-US" dirty="0" smtClean="0"/>
              <a:t>Examples (Cont.):</a:t>
            </a:r>
          </a:p>
        </p:txBody>
      </p:sp>
      <p:sp>
        <p:nvSpPr>
          <p:cNvPr id="3" name="Slide Number Placeholder 2"/>
          <p:cNvSpPr>
            <a:spLocks noGrp="1"/>
          </p:cNvSpPr>
          <p:nvPr>
            <p:ph type="sldNum" sz="quarter" idx="12"/>
          </p:nvPr>
        </p:nvSpPr>
        <p:spPr/>
        <p:txBody>
          <a:bodyPr/>
          <a:lstStyle/>
          <a:p>
            <a:fld id="{DF28FB93-0A08-4E7D-8E63-9EFA29F1E093}" type="slidenum">
              <a:rPr lang="en-US" smtClean="0"/>
              <a:pPr/>
              <a:t>62</a:t>
            </a:fld>
            <a:endParaRPr lang="en-US" dirty="0"/>
          </a:p>
        </p:txBody>
      </p:sp>
    </p:spTree>
    <p:extLst>
      <p:ext uri="{BB962C8B-B14F-4D97-AF65-F5344CB8AC3E}">
        <p14:creationId xmlns:p14="http://schemas.microsoft.com/office/powerpoint/2010/main" val="911475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7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7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p:cNvSpPr>
            <a:spLocks noGrp="1" noChangeArrowheads="1"/>
          </p:cNvSpPr>
          <p:nvPr>
            <p:ph type="body" idx="1"/>
          </p:nvPr>
        </p:nvSpPr>
        <p:spPr>
          <a:xfrm>
            <a:off x="1522876" y="1981200"/>
            <a:ext cx="8914936" cy="3704343"/>
          </a:xfrm>
        </p:spPr>
        <p:txBody>
          <a:bodyPr>
            <a:normAutofit/>
          </a:bodyPr>
          <a:lstStyle/>
          <a:p>
            <a:pPr algn="just">
              <a:lnSpc>
                <a:spcPct val="90000"/>
              </a:lnSpc>
            </a:pPr>
            <a:r>
              <a:rPr lang="en-US" dirty="0" smtClean="0"/>
              <a:t>Example: The language </a:t>
            </a:r>
            <a:r>
              <a:rPr lang="en-US" b="1" dirty="0" smtClean="0"/>
              <a:t>factorial</a:t>
            </a:r>
            <a:r>
              <a:rPr lang="en-US" dirty="0" smtClean="0"/>
              <a:t>, of strings defined over </a:t>
            </a:r>
            <a:r>
              <a:rPr lang="el-GR" dirty="0"/>
              <a:t>Σ</a:t>
            </a:r>
            <a:r>
              <a:rPr lang="en-US" dirty="0"/>
              <a:t>={1,2,3,4,5,6,7,8,9} </a:t>
            </a:r>
            <a:r>
              <a:rPr lang="en-US" i="1" dirty="0"/>
              <a:t>i.e.</a:t>
            </a:r>
          </a:p>
          <a:p>
            <a:pPr algn="just">
              <a:lnSpc>
                <a:spcPct val="90000"/>
              </a:lnSpc>
              <a:buFont typeface="Monotype Sorts" pitchFamily="2" charset="2"/>
              <a:buNone/>
            </a:pPr>
            <a:r>
              <a:rPr lang="en-US" i="1" dirty="0"/>
              <a:t>	</a:t>
            </a:r>
            <a:r>
              <a:rPr lang="en-US" dirty="0"/>
              <a:t>{1,2,6,24,120,…}</a:t>
            </a:r>
          </a:p>
          <a:p>
            <a:pPr algn="just">
              <a:lnSpc>
                <a:spcPct val="90000"/>
              </a:lnSpc>
            </a:pPr>
            <a:r>
              <a:rPr lang="en-US" dirty="0"/>
              <a:t>Example: The language </a:t>
            </a:r>
            <a:r>
              <a:rPr lang="en-US" b="1" dirty="0"/>
              <a:t>FACTORIAL</a:t>
            </a:r>
            <a:r>
              <a:rPr lang="en-US" dirty="0"/>
              <a:t>, of strings defined over </a:t>
            </a:r>
            <a:r>
              <a:rPr lang="el-GR" dirty="0"/>
              <a:t>Σ</a:t>
            </a:r>
            <a:r>
              <a:rPr lang="en-US" dirty="0"/>
              <a:t>={a}, as </a:t>
            </a:r>
          </a:p>
          <a:p>
            <a:pPr algn="just">
              <a:lnSpc>
                <a:spcPct val="90000"/>
              </a:lnSpc>
              <a:buFont typeface="Monotype Sorts" pitchFamily="2" charset="2"/>
              <a:buNone/>
            </a:pPr>
            <a:r>
              <a:rPr lang="en-US" dirty="0"/>
              <a:t>	{a</a:t>
            </a:r>
            <a:r>
              <a:rPr lang="en-US" baseline="40000" dirty="0"/>
              <a:t>n! </a:t>
            </a:r>
            <a:r>
              <a:rPr lang="en-US" dirty="0"/>
              <a:t>: n=1,2,3,…}, can be written as</a:t>
            </a:r>
          </a:p>
          <a:p>
            <a:pPr algn="just">
              <a:lnSpc>
                <a:spcPct val="90000"/>
              </a:lnSpc>
              <a:buFont typeface="Monotype Sorts" pitchFamily="2" charset="2"/>
              <a:buNone/>
            </a:pPr>
            <a:r>
              <a:rPr lang="en-US" dirty="0"/>
              <a:t>	{</a:t>
            </a:r>
            <a:r>
              <a:rPr lang="en-US" dirty="0" err="1"/>
              <a:t>a,aa,aaaaaa</a:t>
            </a:r>
            <a:r>
              <a:rPr lang="en-US" dirty="0"/>
              <a:t>,…}. It is to be noted that the language FACTORIAL can be defined over any single letter alphabet.</a:t>
            </a:r>
          </a:p>
          <a:p>
            <a:pPr algn="just">
              <a:lnSpc>
                <a:spcPct val="90000"/>
              </a:lnSpc>
              <a:buFont typeface="Monotype Sorts" pitchFamily="2" charset="2"/>
              <a:buNone/>
            </a:pPr>
            <a:endParaRPr lang="en-US" sz="3000" dirty="0"/>
          </a:p>
        </p:txBody>
      </p:sp>
      <p:sp>
        <p:nvSpPr>
          <p:cNvPr id="5" name="Rectangle 2"/>
          <p:cNvSpPr>
            <a:spLocks noGrp="1" noChangeArrowheads="1"/>
          </p:cNvSpPr>
          <p:nvPr>
            <p:ph type="title"/>
          </p:nvPr>
        </p:nvSpPr>
        <p:spPr>
          <a:xfrm>
            <a:off x="1522876" y="762000"/>
            <a:ext cx="9143538" cy="1066800"/>
          </a:xfrm>
        </p:spPr>
        <p:txBody>
          <a:bodyPr/>
          <a:lstStyle/>
          <a:p>
            <a:r>
              <a:rPr lang="en-US" dirty="0" smtClean="0"/>
              <a:t>Examples (Cont.):</a:t>
            </a:r>
          </a:p>
        </p:txBody>
      </p:sp>
      <p:sp>
        <p:nvSpPr>
          <p:cNvPr id="3" name="Slide Number Placeholder 2"/>
          <p:cNvSpPr>
            <a:spLocks noGrp="1"/>
          </p:cNvSpPr>
          <p:nvPr>
            <p:ph type="sldNum" sz="quarter" idx="12"/>
          </p:nvPr>
        </p:nvSpPr>
        <p:spPr/>
        <p:txBody>
          <a:bodyPr/>
          <a:lstStyle/>
          <a:p>
            <a:fld id="{DF28FB93-0A08-4E7D-8E63-9EFA29F1E093}" type="slidenum">
              <a:rPr lang="en-US" smtClean="0"/>
              <a:pPr/>
              <a:t>63</a:t>
            </a:fld>
            <a:endParaRPr lang="en-US" dirty="0"/>
          </a:p>
        </p:txBody>
      </p:sp>
    </p:spTree>
    <p:extLst>
      <p:ext uri="{BB962C8B-B14F-4D97-AF65-F5344CB8AC3E}">
        <p14:creationId xmlns:p14="http://schemas.microsoft.com/office/powerpoint/2010/main" val="3656714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7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type="body" idx="1"/>
          </p:nvPr>
        </p:nvSpPr>
        <p:spPr/>
        <p:txBody>
          <a:bodyPr/>
          <a:lstStyle/>
          <a:p>
            <a:pPr algn="just"/>
            <a:r>
              <a:rPr lang="en-US" dirty="0" smtClean="0"/>
              <a:t>Example: The language </a:t>
            </a:r>
            <a:r>
              <a:rPr lang="en-US" b="1" dirty="0" smtClean="0"/>
              <a:t>DOUBLEFACTORIAL</a:t>
            </a:r>
            <a:r>
              <a:rPr lang="en-US" dirty="0" smtClean="0"/>
              <a:t>, of strings defined over </a:t>
            </a:r>
            <a:r>
              <a:rPr lang="el-GR" dirty="0" smtClean="0"/>
              <a:t>Σ</a:t>
            </a:r>
            <a:r>
              <a:rPr lang="en-US" dirty="0" smtClean="0"/>
              <a:t>={a, b}, as </a:t>
            </a:r>
          </a:p>
          <a:p>
            <a:pPr algn="just">
              <a:buFont typeface="Monotype Sorts" pitchFamily="2" charset="2"/>
              <a:buNone/>
            </a:pPr>
            <a:r>
              <a:rPr lang="en-US" dirty="0" smtClean="0"/>
              <a:t>	{</a:t>
            </a:r>
            <a:r>
              <a:rPr lang="en-US" dirty="0" err="1" smtClean="0"/>
              <a:t>a</a:t>
            </a:r>
            <a:r>
              <a:rPr lang="en-US" baseline="40000" dirty="0" err="1" smtClean="0"/>
              <a:t>n!</a:t>
            </a:r>
            <a:r>
              <a:rPr lang="en-US" dirty="0" err="1" smtClean="0"/>
              <a:t>b</a:t>
            </a:r>
            <a:r>
              <a:rPr lang="en-US" baseline="40000" dirty="0" err="1" smtClean="0"/>
              <a:t>n</a:t>
            </a:r>
            <a:r>
              <a:rPr lang="en-US" baseline="40000" dirty="0" smtClean="0"/>
              <a:t>! </a:t>
            </a:r>
            <a:r>
              <a:rPr lang="en-US" dirty="0" smtClean="0"/>
              <a:t>: n=1,2,3,…}, can be written as </a:t>
            </a:r>
          </a:p>
          <a:p>
            <a:pPr algn="just">
              <a:buFont typeface="Monotype Sorts" pitchFamily="2" charset="2"/>
              <a:buNone/>
            </a:pPr>
            <a:r>
              <a:rPr lang="en-US" dirty="0" smtClean="0"/>
              <a:t>	{</a:t>
            </a:r>
            <a:r>
              <a:rPr lang="en-US" dirty="0" err="1" smtClean="0"/>
              <a:t>ab</a:t>
            </a:r>
            <a:r>
              <a:rPr lang="en-US" dirty="0" smtClean="0"/>
              <a:t>, </a:t>
            </a:r>
            <a:r>
              <a:rPr lang="en-US" dirty="0" err="1" smtClean="0"/>
              <a:t>aabb</a:t>
            </a:r>
            <a:r>
              <a:rPr lang="en-US" dirty="0" smtClean="0"/>
              <a:t>, </a:t>
            </a:r>
            <a:r>
              <a:rPr lang="en-US" dirty="0" err="1" smtClean="0"/>
              <a:t>aaaaaabbbbbb</a:t>
            </a:r>
            <a:r>
              <a:rPr lang="en-US" dirty="0" smtClean="0"/>
              <a:t>,…}</a:t>
            </a:r>
          </a:p>
          <a:p>
            <a:pPr algn="just"/>
            <a:r>
              <a:rPr lang="en-US" dirty="0" smtClean="0"/>
              <a:t>Example: The language </a:t>
            </a:r>
            <a:r>
              <a:rPr lang="en-US" b="1" dirty="0" smtClean="0"/>
              <a:t>SQUARE</a:t>
            </a:r>
            <a:r>
              <a:rPr lang="en-US" dirty="0" smtClean="0"/>
              <a:t>, of strings defined over </a:t>
            </a:r>
            <a:r>
              <a:rPr lang="el-GR" dirty="0" smtClean="0"/>
              <a:t>Σ</a:t>
            </a:r>
            <a:r>
              <a:rPr lang="en-US" dirty="0" smtClean="0"/>
              <a:t>={a}, as </a:t>
            </a:r>
          </a:p>
          <a:p>
            <a:pPr algn="just">
              <a:buFont typeface="Monotype Sorts" pitchFamily="2" charset="2"/>
              <a:buNone/>
            </a:pPr>
            <a:r>
              <a:rPr lang="en-US" dirty="0" smtClean="0"/>
              <a:t>	{a</a:t>
            </a:r>
            <a:r>
              <a:rPr lang="en-US" baseline="40000" dirty="0" smtClean="0"/>
              <a:t>n</a:t>
            </a:r>
            <a:r>
              <a:rPr lang="en-US" sz="800" baseline="40000" dirty="0"/>
              <a:t> </a:t>
            </a:r>
            <a:r>
              <a:rPr lang="en-US" sz="2000" baseline="90000" dirty="0"/>
              <a:t>2</a:t>
            </a:r>
            <a:r>
              <a:rPr lang="en-US" baseline="40000" dirty="0" smtClean="0"/>
              <a:t> </a:t>
            </a:r>
            <a:r>
              <a:rPr lang="en-US" dirty="0" smtClean="0"/>
              <a:t>: n=1,2,3,…}, can be written as</a:t>
            </a:r>
          </a:p>
          <a:p>
            <a:pPr algn="just">
              <a:buFont typeface="Monotype Sorts" pitchFamily="2" charset="2"/>
              <a:buNone/>
            </a:pPr>
            <a:r>
              <a:rPr lang="en-US" dirty="0" smtClean="0"/>
              <a:t>	{a, </a:t>
            </a:r>
            <a:r>
              <a:rPr lang="en-US" dirty="0" err="1" smtClean="0"/>
              <a:t>aaaa</a:t>
            </a:r>
            <a:r>
              <a:rPr lang="en-US" dirty="0" smtClean="0"/>
              <a:t>, </a:t>
            </a:r>
            <a:r>
              <a:rPr lang="en-US" dirty="0" err="1" smtClean="0"/>
              <a:t>aaaaaaaaa</a:t>
            </a:r>
            <a:r>
              <a:rPr lang="en-US" dirty="0" smtClean="0"/>
              <a:t>,…}</a:t>
            </a:r>
          </a:p>
          <a:p>
            <a:pPr algn="just">
              <a:buFont typeface="Monotype Sorts" pitchFamily="2" charset="2"/>
              <a:buNone/>
            </a:pPr>
            <a:endParaRPr lang="en-US" dirty="0" smtClean="0"/>
          </a:p>
          <a:p>
            <a:pPr algn="just"/>
            <a:endParaRPr lang="en-US" sz="2600" baseline="40000" dirty="0"/>
          </a:p>
        </p:txBody>
      </p:sp>
      <p:sp>
        <p:nvSpPr>
          <p:cNvPr id="5" name="Rectangle 2"/>
          <p:cNvSpPr>
            <a:spLocks noGrp="1" noChangeArrowheads="1"/>
          </p:cNvSpPr>
          <p:nvPr>
            <p:ph type="title"/>
          </p:nvPr>
        </p:nvSpPr>
        <p:spPr>
          <a:xfrm>
            <a:off x="1522876" y="609600"/>
            <a:ext cx="9143538" cy="1066800"/>
          </a:xfrm>
        </p:spPr>
        <p:txBody>
          <a:bodyPr/>
          <a:lstStyle/>
          <a:p>
            <a:r>
              <a:rPr lang="en-US" dirty="0" smtClean="0"/>
              <a:t>Examples (Cont.):</a:t>
            </a:r>
          </a:p>
        </p:txBody>
      </p:sp>
      <p:sp>
        <p:nvSpPr>
          <p:cNvPr id="3" name="Slide Number Placeholder 2"/>
          <p:cNvSpPr>
            <a:spLocks noGrp="1"/>
          </p:cNvSpPr>
          <p:nvPr>
            <p:ph type="sldNum" sz="quarter" idx="12"/>
          </p:nvPr>
        </p:nvSpPr>
        <p:spPr/>
        <p:txBody>
          <a:bodyPr/>
          <a:lstStyle/>
          <a:p>
            <a:fld id="{DF28FB93-0A08-4E7D-8E63-9EFA29F1E093}" type="slidenum">
              <a:rPr lang="en-US" smtClean="0"/>
              <a:pPr/>
              <a:t>64</a:t>
            </a:fld>
            <a:endParaRPr lang="en-US" dirty="0"/>
          </a:p>
        </p:txBody>
      </p:sp>
    </p:spTree>
    <p:extLst>
      <p:ext uri="{BB962C8B-B14F-4D97-AF65-F5344CB8AC3E}">
        <p14:creationId xmlns:p14="http://schemas.microsoft.com/office/powerpoint/2010/main" val="362001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2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8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3"/>
          <p:cNvSpPr>
            <a:spLocks noGrp="1" noChangeArrowheads="1"/>
          </p:cNvSpPr>
          <p:nvPr>
            <p:ph type="body" idx="1"/>
          </p:nvPr>
        </p:nvSpPr>
        <p:spPr/>
        <p:txBody>
          <a:bodyPr/>
          <a:lstStyle/>
          <a:p>
            <a:pPr algn="just"/>
            <a:r>
              <a:rPr lang="en-US" dirty="0"/>
              <a:t>Example: The language </a:t>
            </a:r>
            <a:r>
              <a:rPr lang="en-US" b="1" dirty="0"/>
              <a:t>DOUBLESQUARE</a:t>
            </a:r>
            <a:r>
              <a:rPr lang="en-US" dirty="0"/>
              <a:t>, of strings defined over </a:t>
            </a:r>
            <a:r>
              <a:rPr lang="el-GR" dirty="0"/>
              <a:t>Σ</a:t>
            </a:r>
            <a:r>
              <a:rPr lang="en-US" dirty="0"/>
              <a:t>={</a:t>
            </a:r>
            <a:r>
              <a:rPr lang="en-US" dirty="0" err="1"/>
              <a:t>a,b</a:t>
            </a:r>
            <a:r>
              <a:rPr lang="en-US" dirty="0"/>
              <a:t>}, as </a:t>
            </a:r>
          </a:p>
          <a:p>
            <a:pPr algn="just">
              <a:buFont typeface="Monotype Sorts" pitchFamily="2" charset="2"/>
              <a:buNone/>
            </a:pPr>
            <a:r>
              <a:rPr lang="en-US" dirty="0"/>
              <a:t>	{a</a:t>
            </a:r>
            <a:r>
              <a:rPr lang="en-US" baseline="40000" dirty="0"/>
              <a:t>n </a:t>
            </a:r>
            <a:r>
              <a:rPr lang="en-US" baseline="90000" dirty="0"/>
              <a:t>2</a:t>
            </a:r>
            <a:r>
              <a:rPr lang="en-US" baseline="40000" dirty="0"/>
              <a:t> </a:t>
            </a:r>
            <a:r>
              <a:rPr lang="en-US" dirty="0" err="1"/>
              <a:t>b</a:t>
            </a:r>
            <a:r>
              <a:rPr lang="en-US" baseline="40000" dirty="0" err="1"/>
              <a:t>n</a:t>
            </a:r>
            <a:r>
              <a:rPr lang="en-US" baseline="40000" dirty="0"/>
              <a:t> </a:t>
            </a:r>
            <a:r>
              <a:rPr lang="en-US" baseline="90000" dirty="0"/>
              <a:t>2</a:t>
            </a:r>
            <a:r>
              <a:rPr lang="en-US" baseline="40000" dirty="0"/>
              <a:t> </a:t>
            </a:r>
            <a:r>
              <a:rPr lang="en-US" dirty="0"/>
              <a:t>: n=1,2,3,…}, can be written as</a:t>
            </a:r>
          </a:p>
          <a:p>
            <a:pPr algn="just">
              <a:buFont typeface="Monotype Sorts" pitchFamily="2" charset="2"/>
              <a:buNone/>
            </a:pPr>
            <a:r>
              <a:rPr lang="en-US" dirty="0"/>
              <a:t>	{</a:t>
            </a:r>
            <a:r>
              <a:rPr lang="en-US" dirty="0" err="1"/>
              <a:t>ab</a:t>
            </a:r>
            <a:r>
              <a:rPr lang="en-US" dirty="0"/>
              <a:t>, </a:t>
            </a:r>
            <a:r>
              <a:rPr lang="en-US" dirty="0" err="1"/>
              <a:t>aaaabbbb</a:t>
            </a:r>
            <a:r>
              <a:rPr lang="en-US" dirty="0"/>
              <a:t>, </a:t>
            </a:r>
            <a:r>
              <a:rPr lang="en-US" dirty="0" err="1"/>
              <a:t>aaaaaaaaabbbbbbbbb</a:t>
            </a:r>
            <a:r>
              <a:rPr lang="en-US" dirty="0"/>
              <a:t>,…}</a:t>
            </a:r>
          </a:p>
          <a:p>
            <a:pPr algn="just">
              <a:buFont typeface="Monotype Sorts" pitchFamily="2" charset="2"/>
              <a:buNone/>
            </a:pPr>
            <a:endParaRPr lang="en-US" baseline="90000" dirty="0"/>
          </a:p>
        </p:txBody>
      </p:sp>
      <p:sp>
        <p:nvSpPr>
          <p:cNvPr id="5" name="Rectangle 2"/>
          <p:cNvSpPr>
            <a:spLocks noGrp="1" noChangeArrowheads="1"/>
          </p:cNvSpPr>
          <p:nvPr>
            <p:ph type="title"/>
          </p:nvPr>
        </p:nvSpPr>
        <p:spPr>
          <a:xfrm>
            <a:off x="1522876" y="609600"/>
            <a:ext cx="9143538" cy="1066800"/>
          </a:xfrm>
        </p:spPr>
        <p:txBody>
          <a:bodyPr/>
          <a:lstStyle/>
          <a:p>
            <a:r>
              <a:rPr lang="en-US" dirty="0" smtClean="0"/>
              <a:t>Examples (Cont.):</a:t>
            </a:r>
          </a:p>
        </p:txBody>
      </p:sp>
      <p:sp>
        <p:nvSpPr>
          <p:cNvPr id="3" name="Slide Number Placeholder 2"/>
          <p:cNvSpPr>
            <a:spLocks noGrp="1"/>
          </p:cNvSpPr>
          <p:nvPr>
            <p:ph type="sldNum" sz="quarter" idx="12"/>
          </p:nvPr>
        </p:nvSpPr>
        <p:spPr/>
        <p:txBody>
          <a:bodyPr/>
          <a:lstStyle/>
          <a:p>
            <a:fld id="{DF28FB93-0A08-4E7D-8E63-9EFA29F1E093}" type="slidenum">
              <a:rPr lang="en-US" smtClean="0"/>
              <a:pPr/>
              <a:t>65</a:t>
            </a:fld>
            <a:endParaRPr lang="en-US" dirty="0"/>
          </a:p>
        </p:txBody>
      </p:sp>
    </p:spTree>
    <p:extLst>
      <p:ext uri="{BB962C8B-B14F-4D97-AF65-F5344CB8AC3E}">
        <p14:creationId xmlns:p14="http://schemas.microsoft.com/office/powerpoint/2010/main" val="2435399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type="body" idx="1"/>
          </p:nvPr>
        </p:nvSpPr>
        <p:spPr/>
        <p:txBody>
          <a:bodyPr/>
          <a:lstStyle/>
          <a:p>
            <a:pPr algn="just"/>
            <a:r>
              <a:rPr lang="en-US" dirty="0"/>
              <a:t>Example: The language </a:t>
            </a:r>
            <a:r>
              <a:rPr lang="en-US" b="1" dirty="0"/>
              <a:t>PRIME</a:t>
            </a:r>
            <a:r>
              <a:rPr lang="en-US" dirty="0"/>
              <a:t>, of strings defined over </a:t>
            </a:r>
            <a:r>
              <a:rPr lang="el-GR" dirty="0"/>
              <a:t>Σ</a:t>
            </a:r>
            <a:r>
              <a:rPr lang="en-US" dirty="0"/>
              <a:t>={a}, as </a:t>
            </a:r>
          </a:p>
          <a:p>
            <a:pPr algn="just">
              <a:buFont typeface="Monotype Sorts" pitchFamily="2" charset="2"/>
              <a:buNone/>
            </a:pPr>
            <a:r>
              <a:rPr lang="en-US" dirty="0"/>
              <a:t>	{</a:t>
            </a:r>
            <a:r>
              <a:rPr lang="en-US" dirty="0" err="1"/>
              <a:t>a</a:t>
            </a:r>
            <a:r>
              <a:rPr lang="en-US" baseline="40000" dirty="0" err="1"/>
              <a:t>p</a:t>
            </a:r>
            <a:r>
              <a:rPr lang="en-US" baseline="40000" dirty="0"/>
              <a:t> </a:t>
            </a:r>
            <a:r>
              <a:rPr lang="en-US" dirty="0"/>
              <a:t>: p is prime}, can be written as</a:t>
            </a:r>
          </a:p>
          <a:p>
            <a:pPr algn="just">
              <a:buFont typeface="Monotype Sorts" pitchFamily="2" charset="2"/>
              <a:buNone/>
            </a:pPr>
            <a:r>
              <a:rPr lang="en-US" dirty="0"/>
              <a:t>	{</a:t>
            </a:r>
            <a:r>
              <a:rPr lang="en-US" dirty="0" err="1"/>
              <a:t>aa,aaa,aaaaa,aaaaaaa,aaaaaaaaaaa</a:t>
            </a:r>
            <a:r>
              <a:rPr lang="en-US" dirty="0"/>
              <a:t>…}</a:t>
            </a:r>
          </a:p>
          <a:p>
            <a:pPr algn="just">
              <a:buFont typeface="Monotype Sorts" pitchFamily="2" charset="2"/>
              <a:buNone/>
            </a:pPr>
            <a:endParaRPr lang="en-US" baseline="90000" dirty="0"/>
          </a:p>
          <a:p>
            <a:pPr algn="just">
              <a:buFont typeface="Monotype Sorts" pitchFamily="2" charset="2"/>
              <a:buNone/>
            </a:pPr>
            <a:endParaRPr lang="en-US" dirty="0" smtClean="0"/>
          </a:p>
        </p:txBody>
      </p:sp>
      <p:sp>
        <p:nvSpPr>
          <p:cNvPr id="5" name="Rectangle 2"/>
          <p:cNvSpPr>
            <a:spLocks noGrp="1" noChangeArrowheads="1"/>
          </p:cNvSpPr>
          <p:nvPr>
            <p:ph type="title"/>
          </p:nvPr>
        </p:nvSpPr>
        <p:spPr>
          <a:xfrm>
            <a:off x="1522876" y="609600"/>
            <a:ext cx="9143538" cy="1066800"/>
          </a:xfrm>
        </p:spPr>
        <p:txBody>
          <a:bodyPr/>
          <a:lstStyle/>
          <a:p>
            <a:r>
              <a:rPr lang="en-US" dirty="0" smtClean="0"/>
              <a:t>Examples (Cont.):</a:t>
            </a:r>
          </a:p>
        </p:txBody>
      </p:sp>
      <p:sp>
        <p:nvSpPr>
          <p:cNvPr id="3" name="Slide Number Placeholder 2"/>
          <p:cNvSpPr>
            <a:spLocks noGrp="1"/>
          </p:cNvSpPr>
          <p:nvPr>
            <p:ph type="sldNum" sz="quarter" idx="12"/>
          </p:nvPr>
        </p:nvSpPr>
        <p:spPr/>
        <p:txBody>
          <a:bodyPr/>
          <a:lstStyle/>
          <a:p>
            <a:fld id="{DF28FB93-0A08-4E7D-8E63-9EFA29F1E093}" type="slidenum">
              <a:rPr lang="en-US" smtClean="0"/>
              <a:pPr/>
              <a:t>66</a:t>
            </a:fld>
            <a:endParaRPr lang="en-US" dirty="0"/>
          </a:p>
        </p:txBody>
      </p:sp>
    </p:spTree>
    <p:extLst>
      <p:ext uri="{BB962C8B-B14F-4D97-AF65-F5344CB8AC3E}">
        <p14:creationId xmlns:p14="http://schemas.microsoft.com/office/powerpoint/2010/main" val="2419322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normAutofit fontScale="90000"/>
          </a:bodyPr>
          <a:lstStyle/>
          <a:p>
            <a:r>
              <a:rPr lang="en-US" sz="2800" dirty="0"/>
              <a:t/>
            </a:r>
            <a:br>
              <a:rPr lang="en-US" sz="2800" dirty="0"/>
            </a:br>
            <a:r>
              <a:rPr lang="en-US" sz="2800" dirty="0"/>
              <a:t/>
            </a:r>
            <a:br>
              <a:rPr lang="en-US" sz="2800" dirty="0"/>
            </a:br>
            <a:r>
              <a:rPr lang="en-US" sz="2800" dirty="0"/>
              <a:t>An Important language</a:t>
            </a:r>
          </a:p>
        </p:txBody>
      </p:sp>
      <p:sp>
        <p:nvSpPr>
          <p:cNvPr id="37892" name="Rectangle 3"/>
          <p:cNvSpPr>
            <a:spLocks noGrp="1" noChangeArrowheads="1"/>
          </p:cNvSpPr>
          <p:nvPr>
            <p:ph type="body" idx="1"/>
          </p:nvPr>
        </p:nvSpPr>
        <p:spPr/>
        <p:txBody>
          <a:bodyPr>
            <a:normAutofit/>
          </a:bodyPr>
          <a:lstStyle/>
          <a:p>
            <a:pPr marL="533400" indent="-533400" algn="just"/>
            <a:r>
              <a:rPr lang="en-US" b="1" dirty="0"/>
              <a:t>PALINDROME</a:t>
            </a:r>
            <a:r>
              <a:rPr lang="en-US" dirty="0"/>
              <a:t>:</a:t>
            </a:r>
          </a:p>
          <a:p>
            <a:pPr marL="533400" indent="-533400" algn="just">
              <a:buNone/>
            </a:pPr>
            <a:r>
              <a:rPr lang="en-US" dirty="0"/>
              <a:t>	The language consisting of </a:t>
            </a:r>
            <a:r>
              <a:rPr lang="el-GR" dirty="0"/>
              <a:t>Λ</a:t>
            </a:r>
            <a:r>
              <a:rPr lang="en-US" dirty="0"/>
              <a:t> and the strings s defined over </a:t>
            </a:r>
            <a:r>
              <a:rPr lang="el-GR" dirty="0"/>
              <a:t>Σ</a:t>
            </a:r>
            <a:r>
              <a:rPr lang="en-US" dirty="0"/>
              <a:t>  such that Rev(s)=s.</a:t>
            </a:r>
          </a:p>
          <a:p>
            <a:pPr marL="533400" indent="-533400" algn="just">
              <a:buNone/>
            </a:pPr>
            <a:r>
              <a:rPr lang="en-US" dirty="0"/>
              <a:t>	It is to be denoted that the words of PALINDROME are called palindromes.</a:t>
            </a:r>
          </a:p>
          <a:p>
            <a:pPr marL="533400" indent="-533400" algn="just"/>
            <a:r>
              <a:rPr lang="en-US" dirty="0"/>
              <a:t>Example</a:t>
            </a:r>
            <a:r>
              <a:rPr lang="en-US" dirty="0" smtClean="0"/>
              <a:t>: For </a:t>
            </a:r>
            <a:r>
              <a:rPr lang="el-GR" dirty="0"/>
              <a:t>Σ</a:t>
            </a:r>
            <a:r>
              <a:rPr lang="en-US" dirty="0"/>
              <a:t>={</a:t>
            </a:r>
            <a:r>
              <a:rPr lang="en-US" dirty="0" err="1"/>
              <a:t>a,b</a:t>
            </a:r>
            <a:r>
              <a:rPr lang="en-US" dirty="0"/>
              <a:t>}, </a:t>
            </a:r>
          </a:p>
          <a:p>
            <a:pPr marL="533400" indent="-533400" algn="just">
              <a:buNone/>
            </a:pPr>
            <a:r>
              <a:rPr lang="en-US" dirty="0"/>
              <a:t>	PALINDROME={</a:t>
            </a:r>
            <a:r>
              <a:rPr lang="el-GR" dirty="0"/>
              <a:t>Λ</a:t>
            </a:r>
            <a:r>
              <a:rPr lang="en-US" dirty="0"/>
              <a:t> , a, b, </a:t>
            </a:r>
            <a:r>
              <a:rPr lang="en-US" dirty="0" err="1"/>
              <a:t>aa</a:t>
            </a:r>
            <a:r>
              <a:rPr lang="en-US" dirty="0"/>
              <a:t>, bb, </a:t>
            </a:r>
            <a:r>
              <a:rPr lang="en-US" dirty="0" err="1"/>
              <a:t>aaa</a:t>
            </a:r>
            <a:r>
              <a:rPr lang="en-US" dirty="0"/>
              <a:t>, aba, </a:t>
            </a:r>
            <a:r>
              <a:rPr lang="en-US" dirty="0" err="1"/>
              <a:t>bab</a:t>
            </a:r>
            <a:r>
              <a:rPr lang="en-US" dirty="0"/>
              <a:t>, </a:t>
            </a:r>
            <a:r>
              <a:rPr lang="en-US" dirty="0" err="1"/>
              <a:t>bbb</a:t>
            </a:r>
            <a:r>
              <a:rPr lang="en-US" dirty="0"/>
              <a:t>, ...}</a:t>
            </a:r>
            <a:endParaRPr lang="en-US" dirty="0" smtClean="0"/>
          </a:p>
        </p:txBody>
      </p:sp>
      <p:sp>
        <p:nvSpPr>
          <p:cNvPr id="3" name="Slide Number Placeholder 2"/>
          <p:cNvSpPr>
            <a:spLocks noGrp="1"/>
          </p:cNvSpPr>
          <p:nvPr>
            <p:ph type="sldNum" sz="quarter" idx="12"/>
          </p:nvPr>
        </p:nvSpPr>
        <p:spPr/>
        <p:txBody>
          <a:bodyPr/>
          <a:lstStyle/>
          <a:p>
            <a:fld id="{DF28FB93-0A08-4E7D-8E63-9EFA29F1E093}" type="slidenum">
              <a:rPr lang="en-US" smtClean="0"/>
              <a:pPr/>
              <a:t>67</a:t>
            </a:fld>
            <a:endParaRPr lang="en-US" dirty="0"/>
          </a:p>
        </p:txBody>
      </p:sp>
    </p:spTree>
    <p:extLst>
      <p:ext uri="{BB962C8B-B14F-4D97-AF65-F5344CB8AC3E}">
        <p14:creationId xmlns:p14="http://schemas.microsoft.com/office/powerpoint/2010/main" val="3803081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89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89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Definition of Language:</a:t>
            </a:r>
            <a:endParaRPr lang="en-US" dirty="0"/>
          </a:p>
        </p:txBody>
      </p:sp>
      <p:sp>
        <p:nvSpPr>
          <p:cNvPr id="3" name="Content Placeholder 2"/>
          <p:cNvSpPr>
            <a:spLocks noGrp="1"/>
          </p:cNvSpPr>
          <p:nvPr>
            <p:ph idx="1"/>
          </p:nvPr>
        </p:nvSpPr>
        <p:spPr/>
        <p:txBody>
          <a:bodyPr/>
          <a:lstStyle/>
          <a:p>
            <a:pPr marL="0" indent="0" algn="just">
              <a:buNone/>
            </a:pPr>
            <a:r>
              <a:rPr lang="en-US" b="1" dirty="0" smtClean="0"/>
              <a:t>(Method-2) </a:t>
            </a:r>
            <a:r>
              <a:rPr lang="en-US" dirty="0" smtClean="0"/>
              <a:t>The </a:t>
            </a:r>
            <a:r>
              <a:rPr lang="en-US" dirty="0"/>
              <a:t>following three steps are used in recursive definition:</a:t>
            </a:r>
            <a:br>
              <a:rPr lang="en-US" dirty="0"/>
            </a:br>
            <a:endParaRPr lang="en-US" dirty="0" smtClean="0"/>
          </a:p>
          <a:p>
            <a:pPr algn="just"/>
            <a:r>
              <a:rPr lang="en-US" dirty="0" smtClean="0"/>
              <a:t>Some </a:t>
            </a:r>
            <a:r>
              <a:rPr lang="en-US" dirty="0"/>
              <a:t>basic words are specified in the language</a:t>
            </a:r>
            <a:r>
              <a:rPr lang="en-US" dirty="0" smtClean="0"/>
              <a:t>.</a:t>
            </a:r>
          </a:p>
          <a:p>
            <a:pPr algn="just"/>
            <a:r>
              <a:rPr lang="en-US" dirty="0" smtClean="0"/>
              <a:t>Rules </a:t>
            </a:r>
            <a:r>
              <a:rPr lang="en-US" dirty="0"/>
              <a:t>for constructing more words are defined in the language</a:t>
            </a:r>
            <a:r>
              <a:rPr lang="en-US" dirty="0" smtClean="0"/>
              <a:t>.</a:t>
            </a:r>
          </a:p>
          <a:p>
            <a:r>
              <a:rPr lang="en-US" dirty="0" smtClean="0"/>
              <a:t>No </a:t>
            </a:r>
            <a:r>
              <a:rPr lang="en-US" dirty="0"/>
              <a:t>strings except those constructed in above, are allowed to be in the language.</a:t>
            </a:r>
            <a:br>
              <a:rPr lang="en-US" dirty="0"/>
            </a:br>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68</a:t>
            </a:fld>
            <a:endParaRPr lang="en-US" dirty="0"/>
          </a:p>
        </p:txBody>
      </p:sp>
    </p:spTree>
    <p:extLst>
      <p:ext uri="{BB962C8B-B14F-4D97-AF65-F5344CB8AC3E}">
        <p14:creationId xmlns:p14="http://schemas.microsoft.com/office/powerpoint/2010/main" val="3443832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50ED184-7D99-45D5-9A6A-4BBFBA7C3D17}" type="slidenum">
              <a:rPr lang="en-US"/>
              <a:pPr/>
              <a:t>69</a:t>
            </a:fld>
            <a:endParaRPr lang="en-US"/>
          </a:p>
        </p:txBody>
      </p:sp>
      <p:sp>
        <p:nvSpPr>
          <p:cNvPr id="199682" name="Rectangle 2"/>
          <p:cNvSpPr>
            <a:spLocks noGrp="1" noChangeArrowheads="1"/>
          </p:cNvSpPr>
          <p:nvPr>
            <p:ph type="title"/>
          </p:nvPr>
        </p:nvSpPr>
        <p:spPr/>
        <p:txBody>
          <a:bodyPr/>
          <a:lstStyle/>
          <a:p>
            <a:r>
              <a:rPr lang="en-US" dirty="0"/>
              <a:t>Example</a:t>
            </a:r>
          </a:p>
        </p:txBody>
      </p:sp>
      <p:sp>
        <p:nvSpPr>
          <p:cNvPr id="199683" name="Rectangle 3"/>
          <p:cNvSpPr>
            <a:spLocks noGrp="1" noChangeArrowheads="1"/>
          </p:cNvSpPr>
          <p:nvPr>
            <p:ph type="body" idx="1"/>
          </p:nvPr>
        </p:nvSpPr>
        <p:spPr>
          <a:xfrm>
            <a:off x="1522876" y="1828800"/>
            <a:ext cx="9143538" cy="3697465"/>
          </a:xfrm>
        </p:spPr>
        <p:txBody>
          <a:bodyPr>
            <a:normAutofit fontScale="70000" lnSpcReduction="20000"/>
          </a:bodyPr>
          <a:lstStyle/>
          <a:p>
            <a:pPr>
              <a:lnSpc>
                <a:spcPct val="90000"/>
              </a:lnSpc>
            </a:pPr>
            <a:r>
              <a:rPr lang="en-US" sz="3100" b="1" dirty="0"/>
              <a:t>Defining language of INTEGER</a:t>
            </a:r>
          </a:p>
          <a:p>
            <a:pPr>
              <a:lnSpc>
                <a:spcPct val="90000"/>
              </a:lnSpc>
              <a:buFont typeface="Monotype Sorts" pitchFamily="2" charset="2"/>
              <a:buNone/>
            </a:pPr>
            <a:r>
              <a:rPr lang="en-US" sz="3100" u="sng" dirty="0"/>
              <a:t>Step 1:</a:t>
            </a:r>
          </a:p>
          <a:p>
            <a:pPr>
              <a:lnSpc>
                <a:spcPct val="90000"/>
              </a:lnSpc>
              <a:buFont typeface="Monotype Sorts" pitchFamily="2" charset="2"/>
              <a:buNone/>
            </a:pPr>
            <a:r>
              <a:rPr lang="en-US" sz="3100" dirty="0"/>
              <a:t>	1 is in </a:t>
            </a:r>
            <a:r>
              <a:rPr lang="en-US" sz="3100" b="1" dirty="0"/>
              <a:t>INTEGER</a:t>
            </a:r>
            <a:r>
              <a:rPr lang="en-US" sz="3100" dirty="0"/>
              <a:t>.</a:t>
            </a:r>
          </a:p>
          <a:p>
            <a:pPr>
              <a:lnSpc>
                <a:spcPct val="90000"/>
              </a:lnSpc>
              <a:buFont typeface="Monotype Sorts" pitchFamily="2" charset="2"/>
              <a:buNone/>
            </a:pPr>
            <a:r>
              <a:rPr lang="en-US" sz="3100" u="sng" dirty="0"/>
              <a:t>Step 2:</a:t>
            </a:r>
          </a:p>
          <a:p>
            <a:pPr>
              <a:lnSpc>
                <a:spcPct val="90000"/>
              </a:lnSpc>
              <a:buFont typeface="Monotype Sorts" pitchFamily="2" charset="2"/>
              <a:buNone/>
            </a:pPr>
            <a:r>
              <a:rPr lang="en-US" sz="3100" dirty="0"/>
              <a:t>	If x is in </a:t>
            </a:r>
            <a:r>
              <a:rPr lang="en-US" sz="3100" b="1" dirty="0"/>
              <a:t>INTEGER</a:t>
            </a:r>
            <a:r>
              <a:rPr lang="en-US" sz="3100" dirty="0"/>
              <a:t> then x+1 and x-1 are also in </a:t>
            </a:r>
            <a:r>
              <a:rPr lang="en-US" sz="3100" b="1" dirty="0"/>
              <a:t>INTEGER</a:t>
            </a:r>
            <a:r>
              <a:rPr lang="en-US" sz="3100" dirty="0"/>
              <a:t>.</a:t>
            </a:r>
          </a:p>
          <a:p>
            <a:pPr>
              <a:lnSpc>
                <a:spcPct val="90000"/>
              </a:lnSpc>
              <a:buFont typeface="Monotype Sorts" pitchFamily="2" charset="2"/>
              <a:buNone/>
            </a:pPr>
            <a:r>
              <a:rPr lang="en-US" sz="3100" u="sng" dirty="0"/>
              <a:t>Step 3:</a:t>
            </a:r>
          </a:p>
          <a:p>
            <a:pPr>
              <a:lnSpc>
                <a:spcPct val="90000"/>
              </a:lnSpc>
              <a:buFont typeface="Monotype Sorts" pitchFamily="2" charset="2"/>
              <a:buNone/>
            </a:pPr>
            <a:r>
              <a:rPr lang="en-US" sz="3100" dirty="0"/>
              <a:t>	No strings except those constructed in above, are allowed to be in </a:t>
            </a:r>
            <a:r>
              <a:rPr lang="en-US" sz="3100" b="1" dirty="0"/>
              <a:t>INTEGER</a:t>
            </a:r>
            <a:r>
              <a:rPr lang="en-US" sz="3100" dirty="0"/>
              <a:t>.</a:t>
            </a:r>
            <a:endParaRPr lang="en-US" sz="3100" u="sng" dirty="0"/>
          </a:p>
          <a:p>
            <a:pPr>
              <a:lnSpc>
                <a:spcPct val="90000"/>
              </a:lnSpc>
              <a:buFont typeface="Monotype Sorts" pitchFamily="2" charset="2"/>
              <a:buNone/>
            </a:pPr>
            <a:r>
              <a:rPr lang="en-US" sz="3000" dirty="0"/>
              <a:t>	</a:t>
            </a:r>
          </a:p>
        </p:txBody>
      </p:sp>
    </p:spTree>
    <p:extLst>
      <p:ext uri="{BB962C8B-B14F-4D97-AF65-F5344CB8AC3E}">
        <p14:creationId xmlns:p14="http://schemas.microsoft.com/office/powerpoint/2010/main" val="390559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Course Outline</a:t>
            </a:r>
            <a:endParaRPr lang="en-US" dirty="0"/>
          </a:p>
        </p:txBody>
      </p:sp>
      <p:sp>
        <p:nvSpPr>
          <p:cNvPr id="2" name="Content Placeholder 1"/>
          <p:cNvSpPr>
            <a:spLocks noGrp="1"/>
          </p:cNvSpPr>
          <p:nvPr>
            <p:ph idx="1"/>
          </p:nvPr>
        </p:nvSpPr>
        <p:spPr/>
        <p:txBody>
          <a:bodyPr/>
          <a:lstStyle/>
          <a:p>
            <a:r>
              <a:rPr lang="en-US" dirty="0" smtClean="0"/>
              <a:t>Introduction</a:t>
            </a:r>
          </a:p>
          <a:p>
            <a:r>
              <a:rPr lang="en-US" dirty="0" smtClean="0"/>
              <a:t>Formal Languages and Finite Automata</a:t>
            </a:r>
          </a:p>
          <a:p>
            <a:r>
              <a:rPr lang="en-US" dirty="0" smtClean="0"/>
              <a:t>Grammars</a:t>
            </a:r>
          </a:p>
          <a:p>
            <a:r>
              <a:rPr lang="en-US" dirty="0" smtClean="0"/>
              <a:t>Turing Machines</a:t>
            </a:r>
          </a:p>
          <a:p>
            <a:r>
              <a:rPr lang="en-US" dirty="0" smtClean="0"/>
              <a:t>Un-Decidability/Intractable problems.</a:t>
            </a:r>
          </a:p>
        </p:txBody>
      </p:sp>
      <p:sp>
        <p:nvSpPr>
          <p:cNvPr id="5" name="Slide Number Placeholder 4"/>
          <p:cNvSpPr>
            <a:spLocks noGrp="1"/>
          </p:cNvSpPr>
          <p:nvPr>
            <p:ph type="sldNum" sz="quarter" idx="12"/>
          </p:nvPr>
        </p:nvSpPr>
        <p:spPr/>
        <p:txBody>
          <a:bodyPr/>
          <a:lstStyle/>
          <a:p>
            <a:fld id="{DF28FB93-0A08-4E7D-8E63-9EFA29F1E093}" type="slidenum">
              <a:rPr lang="en-US" smtClean="0"/>
              <a:pPr/>
              <a:t>7</a:t>
            </a:fld>
            <a:endParaRPr lang="en-US" dirty="0"/>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FC13C23-E9D6-4852-A530-8C1EC92FF4C1}" type="slidenum">
              <a:rPr lang="en-US"/>
              <a:pPr/>
              <a:t>70</a:t>
            </a:fld>
            <a:endParaRPr lang="en-US"/>
          </a:p>
        </p:txBody>
      </p:sp>
      <p:sp>
        <p:nvSpPr>
          <p:cNvPr id="200706" name="Rectangle 2"/>
          <p:cNvSpPr>
            <a:spLocks noGrp="1" noChangeArrowheads="1"/>
          </p:cNvSpPr>
          <p:nvPr>
            <p:ph type="title"/>
          </p:nvPr>
        </p:nvSpPr>
        <p:spPr/>
        <p:txBody>
          <a:bodyPr/>
          <a:lstStyle/>
          <a:p>
            <a:r>
              <a:rPr lang="en-US" dirty="0"/>
              <a:t>Example</a:t>
            </a:r>
          </a:p>
        </p:txBody>
      </p:sp>
      <p:sp>
        <p:nvSpPr>
          <p:cNvPr id="200707" name="Rectangle 3"/>
          <p:cNvSpPr>
            <a:spLocks noGrp="1" noChangeArrowheads="1"/>
          </p:cNvSpPr>
          <p:nvPr>
            <p:ph type="body" idx="1"/>
          </p:nvPr>
        </p:nvSpPr>
        <p:spPr>
          <a:xfrm>
            <a:off x="1522876" y="1828800"/>
            <a:ext cx="9143538" cy="3697465"/>
          </a:xfrm>
        </p:spPr>
        <p:txBody>
          <a:bodyPr>
            <a:normAutofit fontScale="92500"/>
          </a:bodyPr>
          <a:lstStyle/>
          <a:p>
            <a:pPr>
              <a:lnSpc>
                <a:spcPct val="90000"/>
              </a:lnSpc>
            </a:pPr>
            <a:r>
              <a:rPr lang="en-US" b="1" dirty="0"/>
              <a:t>Defining language of EVEN</a:t>
            </a:r>
          </a:p>
          <a:p>
            <a:pPr>
              <a:lnSpc>
                <a:spcPct val="90000"/>
              </a:lnSpc>
              <a:buFont typeface="Monotype Sorts" pitchFamily="2" charset="2"/>
              <a:buNone/>
            </a:pPr>
            <a:r>
              <a:rPr lang="en-US" u="sng" dirty="0"/>
              <a:t>Step 1:</a:t>
            </a:r>
          </a:p>
          <a:p>
            <a:pPr>
              <a:lnSpc>
                <a:spcPct val="90000"/>
              </a:lnSpc>
              <a:buFont typeface="Monotype Sorts" pitchFamily="2" charset="2"/>
              <a:buNone/>
            </a:pPr>
            <a:r>
              <a:rPr lang="en-US" dirty="0"/>
              <a:t>	2 is in </a:t>
            </a:r>
            <a:r>
              <a:rPr lang="en-US" b="1" dirty="0"/>
              <a:t>EVEN</a:t>
            </a:r>
            <a:r>
              <a:rPr lang="en-US" dirty="0"/>
              <a:t>.</a:t>
            </a:r>
          </a:p>
          <a:p>
            <a:pPr>
              <a:lnSpc>
                <a:spcPct val="90000"/>
              </a:lnSpc>
              <a:buFont typeface="Monotype Sorts" pitchFamily="2" charset="2"/>
              <a:buNone/>
            </a:pPr>
            <a:r>
              <a:rPr lang="en-US" u="sng" dirty="0"/>
              <a:t>Step 2:</a:t>
            </a:r>
          </a:p>
          <a:p>
            <a:pPr>
              <a:lnSpc>
                <a:spcPct val="90000"/>
              </a:lnSpc>
              <a:buFont typeface="Monotype Sorts" pitchFamily="2" charset="2"/>
              <a:buNone/>
            </a:pPr>
            <a:r>
              <a:rPr lang="en-US" dirty="0"/>
              <a:t>	If x is in </a:t>
            </a:r>
            <a:r>
              <a:rPr lang="en-US" b="1" dirty="0"/>
              <a:t>EVEN</a:t>
            </a:r>
            <a:r>
              <a:rPr lang="en-US" dirty="0"/>
              <a:t> then x+2 and x-2 are also in </a:t>
            </a:r>
            <a:r>
              <a:rPr lang="en-US" b="1" dirty="0"/>
              <a:t>EVEN</a:t>
            </a:r>
            <a:r>
              <a:rPr lang="en-US" dirty="0"/>
              <a:t>. </a:t>
            </a:r>
          </a:p>
          <a:p>
            <a:pPr>
              <a:lnSpc>
                <a:spcPct val="90000"/>
              </a:lnSpc>
              <a:buFont typeface="Monotype Sorts" pitchFamily="2" charset="2"/>
              <a:buNone/>
            </a:pPr>
            <a:r>
              <a:rPr lang="en-US" u="sng" dirty="0"/>
              <a:t>Step 3:</a:t>
            </a:r>
          </a:p>
          <a:p>
            <a:pPr>
              <a:lnSpc>
                <a:spcPct val="90000"/>
              </a:lnSpc>
              <a:buFont typeface="Monotype Sorts" pitchFamily="2" charset="2"/>
              <a:buNone/>
            </a:pPr>
            <a:r>
              <a:rPr lang="en-US" dirty="0"/>
              <a:t>	No strings except those constructed in above, are allowed to be in </a:t>
            </a:r>
            <a:r>
              <a:rPr lang="en-US" b="1" dirty="0"/>
              <a:t>EVEN</a:t>
            </a:r>
            <a:r>
              <a:rPr lang="en-US" dirty="0"/>
              <a:t>.</a:t>
            </a:r>
          </a:p>
          <a:p>
            <a:pPr>
              <a:lnSpc>
                <a:spcPct val="90000"/>
              </a:lnSpc>
            </a:pPr>
            <a:endParaRPr lang="en-US" dirty="0"/>
          </a:p>
        </p:txBody>
      </p:sp>
    </p:spTree>
    <p:extLst>
      <p:ext uri="{BB962C8B-B14F-4D97-AF65-F5344CB8AC3E}">
        <p14:creationId xmlns:p14="http://schemas.microsoft.com/office/powerpoint/2010/main" val="779318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07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07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07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07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07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07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E7FC21E-1202-437C-8E75-565E530CF32F}" type="slidenum">
              <a:rPr lang="en-US"/>
              <a:pPr/>
              <a:t>71</a:t>
            </a:fld>
            <a:endParaRPr lang="en-US"/>
          </a:p>
        </p:txBody>
      </p:sp>
      <p:sp>
        <p:nvSpPr>
          <p:cNvPr id="201730" name="Rectangle 2"/>
          <p:cNvSpPr>
            <a:spLocks noGrp="1" noChangeArrowheads="1"/>
          </p:cNvSpPr>
          <p:nvPr>
            <p:ph type="title"/>
          </p:nvPr>
        </p:nvSpPr>
        <p:spPr/>
        <p:txBody>
          <a:bodyPr/>
          <a:lstStyle/>
          <a:p>
            <a:r>
              <a:rPr lang="en-US" dirty="0"/>
              <a:t>Example</a:t>
            </a:r>
          </a:p>
        </p:txBody>
      </p:sp>
      <p:sp>
        <p:nvSpPr>
          <p:cNvPr id="201731" name="Rectangle 3"/>
          <p:cNvSpPr>
            <a:spLocks noGrp="1" noChangeArrowheads="1"/>
          </p:cNvSpPr>
          <p:nvPr>
            <p:ph type="body" idx="1"/>
          </p:nvPr>
        </p:nvSpPr>
        <p:spPr>
          <a:xfrm>
            <a:off x="1522875" y="1801107"/>
            <a:ext cx="9143537" cy="4142493"/>
          </a:xfrm>
        </p:spPr>
        <p:txBody>
          <a:bodyPr>
            <a:normAutofit/>
          </a:bodyPr>
          <a:lstStyle/>
          <a:p>
            <a:r>
              <a:rPr lang="en-US" sz="2200" b="1" dirty="0"/>
              <a:t>Defining the language factorial</a:t>
            </a:r>
          </a:p>
          <a:p>
            <a:pPr>
              <a:buFont typeface="Monotype Sorts" pitchFamily="2" charset="2"/>
              <a:buNone/>
            </a:pPr>
            <a:r>
              <a:rPr lang="en-US" sz="2200" u="sng" dirty="0"/>
              <a:t>Step 1:</a:t>
            </a:r>
          </a:p>
          <a:p>
            <a:pPr>
              <a:buFont typeface="Monotype Sorts" pitchFamily="2" charset="2"/>
              <a:buNone/>
            </a:pPr>
            <a:r>
              <a:rPr lang="en-US" sz="2200" dirty="0"/>
              <a:t>	As 0!=1, so 1 is in </a:t>
            </a:r>
            <a:r>
              <a:rPr lang="en-US" sz="2200" b="1" dirty="0"/>
              <a:t>factorial</a:t>
            </a:r>
            <a:r>
              <a:rPr lang="en-US" sz="2200" dirty="0"/>
              <a:t>.</a:t>
            </a:r>
          </a:p>
          <a:p>
            <a:pPr>
              <a:buFont typeface="Monotype Sorts" pitchFamily="2" charset="2"/>
              <a:buNone/>
            </a:pPr>
            <a:r>
              <a:rPr lang="en-US" sz="2200" u="sng" dirty="0"/>
              <a:t>Step 2:</a:t>
            </a:r>
          </a:p>
          <a:p>
            <a:pPr>
              <a:buFont typeface="Monotype Sorts" pitchFamily="2" charset="2"/>
              <a:buNone/>
            </a:pPr>
            <a:r>
              <a:rPr lang="en-US" sz="2200" dirty="0"/>
              <a:t>	n!=n*(n-1)! is in </a:t>
            </a:r>
            <a:r>
              <a:rPr lang="en-US" sz="2200" b="1" dirty="0"/>
              <a:t>factorial</a:t>
            </a:r>
            <a:r>
              <a:rPr lang="en-US" sz="2200" dirty="0"/>
              <a:t>.</a:t>
            </a:r>
          </a:p>
          <a:p>
            <a:pPr>
              <a:buFont typeface="Monotype Sorts" pitchFamily="2" charset="2"/>
              <a:buNone/>
            </a:pPr>
            <a:r>
              <a:rPr lang="en-US" sz="2200" u="sng" dirty="0"/>
              <a:t>Step 3:</a:t>
            </a:r>
          </a:p>
          <a:p>
            <a:pPr>
              <a:buFont typeface="Monotype Sorts" pitchFamily="2" charset="2"/>
              <a:buNone/>
            </a:pPr>
            <a:r>
              <a:rPr lang="en-US" sz="2200" dirty="0"/>
              <a:t>	 </a:t>
            </a:r>
            <a:r>
              <a:rPr lang="en-US" sz="2200" dirty="0" smtClean="0"/>
              <a:t>No </a:t>
            </a:r>
            <a:r>
              <a:rPr lang="en-US" sz="2200" dirty="0"/>
              <a:t>strings except those constructed in above, are allowed to be in </a:t>
            </a:r>
            <a:r>
              <a:rPr lang="en-US" sz="2200" b="1" dirty="0"/>
              <a:t>factorial</a:t>
            </a:r>
            <a:r>
              <a:rPr lang="en-US" sz="2200" dirty="0"/>
              <a:t>.</a:t>
            </a:r>
          </a:p>
        </p:txBody>
      </p:sp>
    </p:spTree>
    <p:extLst>
      <p:ext uri="{BB962C8B-B14F-4D97-AF65-F5344CB8AC3E}">
        <p14:creationId xmlns:p14="http://schemas.microsoft.com/office/powerpoint/2010/main" val="388422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17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17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17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17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17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17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A4E585B-AEDC-493B-9551-D21FF4DBC8E5}" type="slidenum">
              <a:rPr lang="en-US"/>
              <a:pPr/>
              <a:t>72</a:t>
            </a:fld>
            <a:endParaRPr lang="en-US"/>
          </a:p>
        </p:txBody>
      </p:sp>
      <p:sp>
        <p:nvSpPr>
          <p:cNvPr id="358402" name="Rectangle 1026"/>
          <p:cNvSpPr>
            <a:spLocks noGrp="1" noChangeArrowheads="1"/>
          </p:cNvSpPr>
          <p:nvPr>
            <p:ph type="title"/>
          </p:nvPr>
        </p:nvSpPr>
        <p:spPr/>
        <p:txBody>
          <a:bodyPr/>
          <a:lstStyle/>
          <a:p>
            <a:r>
              <a:rPr lang="en-US" dirty="0" smtClean="0"/>
              <a:t>Example</a:t>
            </a:r>
            <a:endParaRPr lang="en-US" dirty="0"/>
          </a:p>
        </p:txBody>
      </p:sp>
      <p:sp>
        <p:nvSpPr>
          <p:cNvPr id="358403" name="Rectangle 1027"/>
          <p:cNvSpPr>
            <a:spLocks noGrp="1" noChangeArrowheads="1"/>
          </p:cNvSpPr>
          <p:nvPr>
            <p:ph type="body" idx="1"/>
          </p:nvPr>
        </p:nvSpPr>
        <p:spPr>
          <a:xfrm>
            <a:off x="1522875" y="1752600"/>
            <a:ext cx="9143538" cy="4267200"/>
          </a:xfrm>
        </p:spPr>
        <p:txBody>
          <a:bodyPr>
            <a:noAutofit/>
          </a:bodyPr>
          <a:lstStyle/>
          <a:p>
            <a:pPr algn="just">
              <a:lnSpc>
                <a:spcPct val="90000"/>
              </a:lnSpc>
            </a:pPr>
            <a:r>
              <a:rPr lang="en-US" sz="2200" b="1" dirty="0"/>
              <a:t>Defining the language PALINDROME, defined over </a:t>
            </a:r>
            <a:r>
              <a:rPr lang="el-GR" sz="2200" dirty="0"/>
              <a:t>Σ</a:t>
            </a:r>
            <a:r>
              <a:rPr lang="en-US" sz="2200" dirty="0"/>
              <a:t> = {</a:t>
            </a:r>
            <a:r>
              <a:rPr lang="en-US" sz="2200" dirty="0" err="1"/>
              <a:t>a,b</a:t>
            </a:r>
            <a:r>
              <a:rPr lang="en-US" sz="2200" dirty="0"/>
              <a:t>} </a:t>
            </a:r>
            <a:endParaRPr lang="en-US" sz="2200" b="1" dirty="0"/>
          </a:p>
          <a:p>
            <a:pPr algn="just">
              <a:lnSpc>
                <a:spcPct val="90000"/>
              </a:lnSpc>
              <a:buFont typeface="Monotype Sorts" pitchFamily="2" charset="2"/>
              <a:buNone/>
            </a:pPr>
            <a:r>
              <a:rPr lang="en-US" sz="2200" u="sng" dirty="0"/>
              <a:t>Step 1:</a:t>
            </a:r>
          </a:p>
          <a:p>
            <a:pPr algn="just">
              <a:lnSpc>
                <a:spcPct val="90000"/>
              </a:lnSpc>
              <a:buFont typeface="Monotype Sorts" pitchFamily="2" charset="2"/>
              <a:buNone/>
            </a:pPr>
            <a:r>
              <a:rPr lang="en-US" sz="2200" dirty="0"/>
              <a:t>	a and b are in </a:t>
            </a:r>
            <a:r>
              <a:rPr lang="en-US" sz="2200" b="1" dirty="0"/>
              <a:t>PALINDROME</a:t>
            </a:r>
          </a:p>
          <a:p>
            <a:pPr algn="just">
              <a:lnSpc>
                <a:spcPct val="90000"/>
              </a:lnSpc>
              <a:buFont typeface="Monotype Sorts" pitchFamily="2" charset="2"/>
              <a:buNone/>
            </a:pPr>
            <a:r>
              <a:rPr lang="en-US" sz="2200" u="sng" dirty="0"/>
              <a:t>Step 2:</a:t>
            </a:r>
          </a:p>
          <a:p>
            <a:pPr algn="just">
              <a:lnSpc>
                <a:spcPct val="90000"/>
              </a:lnSpc>
              <a:buFont typeface="Monotype Sorts" pitchFamily="2" charset="2"/>
              <a:buNone/>
            </a:pPr>
            <a:r>
              <a:rPr lang="en-US" sz="2200" dirty="0"/>
              <a:t>	if x is palindrome, then s(x)Rev(s) and xx will also be palindrome, where s belongs to </a:t>
            </a:r>
            <a:r>
              <a:rPr lang="el-GR" sz="2200" dirty="0"/>
              <a:t>Σ</a:t>
            </a:r>
            <a:r>
              <a:rPr lang="en-US" sz="2200" baseline="40000" dirty="0"/>
              <a:t>*</a:t>
            </a:r>
          </a:p>
          <a:p>
            <a:pPr algn="just">
              <a:lnSpc>
                <a:spcPct val="90000"/>
              </a:lnSpc>
              <a:buFont typeface="Monotype Sorts" pitchFamily="2" charset="2"/>
              <a:buNone/>
            </a:pPr>
            <a:r>
              <a:rPr lang="en-US" sz="2200" u="sng" dirty="0"/>
              <a:t>Step 3:</a:t>
            </a:r>
          </a:p>
          <a:p>
            <a:pPr algn="just">
              <a:lnSpc>
                <a:spcPct val="90000"/>
              </a:lnSpc>
              <a:buFont typeface="Monotype Sorts" pitchFamily="2" charset="2"/>
              <a:buNone/>
            </a:pPr>
            <a:r>
              <a:rPr lang="en-US" sz="2200" dirty="0"/>
              <a:t>	</a:t>
            </a:r>
            <a:r>
              <a:rPr lang="en-US" sz="2200" dirty="0" smtClean="0"/>
              <a:t>No </a:t>
            </a:r>
            <a:r>
              <a:rPr lang="en-US" sz="2200" dirty="0"/>
              <a:t>strings except those constructed in above, are allowed to be in palindrome</a:t>
            </a:r>
            <a:endParaRPr lang="en-US" sz="2200" b="1" dirty="0"/>
          </a:p>
          <a:p>
            <a:pPr algn="just">
              <a:lnSpc>
                <a:spcPct val="90000"/>
              </a:lnSpc>
              <a:buFont typeface="Monotype Sorts" pitchFamily="2" charset="2"/>
              <a:buNone/>
            </a:pPr>
            <a:endParaRPr lang="en-US" sz="2200" b="1" dirty="0"/>
          </a:p>
        </p:txBody>
      </p:sp>
    </p:spTree>
    <p:extLst>
      <p:ext uri="{BB962C8B-B14F-4D97-AF65-F5344CB8AC3E}">
        <p14:creationId xmlns:p14="http://schemas.microsoft.com/office/powerpoint/2010/main" val="4009148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84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84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84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r>
              <a:rPr lang="en-US" dirty="0" smtClean="0"/>
              <a:t>Example</a:t>
            </a:r>
            <a:endParaRPr lang="en-US" dirty="0"/>
          </a:p>
        </p:txBody>
      </p:sp>
      <p:sp>
        <p:nvSpPr>
          <p:cNvPr id="359427" name="Rectangle 3"/>
          <p:cNvSpPr>
            <a:spLocks noGrp="1" noChangeArrowheads="1"/>
          </p:cNvSpPr>
          <p:nvPr>
            <p:ph type="body" idx="1"/>
          </p:nvPr>
        </p:nvSpPr>
        <p:spPr>
          <a:xfrm>
            <a:off x="1522875" y="1828800"/>
            <a:ext cx="9143538" cy="3697465"/>
          </a:xfrm>
        </p:spPr>
        <p:txBody>
          <a:bodyPr>
            <a:normAutofit fontScale="92500"/>
          </a:bodyPr>
          <a:lstStyle/>
          <a:p>
            <a:pPr algn="just">
              <a:lnSpc>
                <a:spcPct val="90000"/>
              </a:lnSpc>
            </a:pPr>
            <a:r>
              <a:rPr lang="en-US" b="1" dirty="0"/>
              <a:t>Defining the language {</a:t>
            </a:r>
            <a:r>
              <a:rPr lang="en-US" b="1" dirty="0" err="1"/>
              <a:t>a</a:t>
            </a:r>
            <a:r>
              <a:rPr lang="en-US" b="1" baseline="40000" dirty="0" err="1"/>
              <a:t>n</a:t>
            </a:r>
            <a:r>
              <a:rPr lang="en-US" b="1" dirty="0" err="1"/>
              <a:t>b</a:t>
            </a:r>
            <a:r>
              <a:rPr lang="en-US" b="1" baseline="40000" dirty="0" err="1"/>
              <a:t>n</a:t>
            </a:r>
            <a:r>
              <a:rPr lang="en-US" b="1" baseline="40000" dirty="0"/>
              <a:t> </a:t>
            </a:r>
            <a:r>
              <a:rPr lang="en-US" b="1" dirty="0"/>
              <a:t>}, n=1,2,3,… , of strings defined over </a:t>
            </a:r>
            <a:r>
              <a:rPr lang="el-GR" b="1" dirty="0"/>
              <a:t>Σ</a:t>
            </a:r>
            <a:r>
              <a:rPr lang="en-US" b="1" dirty="0"/>
              <a:t>={</a:t>
            </a:r>
            <a:r>
              <a:rPr lang="en-US" b="1" dirty="0" err="1"/>
              <a:t>a,b</a:t>
            </a:r>
            <a:r>
              <a:rPr lang="en-US" b="1" dirty="0"/>
              <a:t>}</a:t>
            </a:r>
          </a:p>
          <a:p>
            <a:pPr algn="just">
              <a:lnSpc>
                <a:spcPct val="90000"/>
              </a:lnSpc>
              <a:buFont typeface="Monotype Sorts" pitchFamily="2" charset="2"/>
              <a:buNone/>
            </a:pPr>
            <a:r>
              <a:rPr lang="en-US" u="sng" dirty="0"/>
              <a:t>Step 1:</a:t>
            </a:r>
          </a:p>
          <a:p>
            <a:pPr algn="just">
              <a:lnSpc>
                <a:spcPct val="90000"/>
              </a:lnSpc>
              <a:buFont typeface="Monotype Sorts" pitchFamily="2" charset="2"/>
              <a:buNone/>
            </a:pPr>
            <a:r>
              <a:rPr lang="en-US" dirty="0"/>
              <a:t>	</a:t>
            </a:r>
            <a:r>
              <a:rPr lang="en-US" dirty="0" err="1"/>
              <a:t>ab</a:t>
            </a:r>
            <a:r>
              <a:rPr lang="en-US" dirty="0"/>
              <a:t> is in {</a:t>
            </a:r>
            <a:r>
              <a:rPr lang="en-US" b="1" dirty="0" err="1"/>
              <a:t>a</a:t>
            </a:r>
            <a:r>
              <a:rPr lang="en-US" b="1" baseline="40000" dirty="0" err="1"/>
              <a:t>n</a:t>
            </a:r>
            <a:r>
              <a:rPr lang="en-US" b="1" dirty="0" err="1"/>
              <a:t>b</a:t>
            </a:r>
            <a:r>
              <a:rPr lang="en-US" b="1" baseline="40000" dirty="0" err="1"/>
              <a:t>n</a:t>
            </a:r>
            <a:r>
              <a:rPr lang="en-US" dirty="0"/>
              <a:t>}</a:t>
            </a:r>
            <a:r>
              <a:rPr lang="en-US" b="1" baseline="40000" dirty="0"/>
              <a:t> </a:t>
            </a:r>
            <a:endParaRPr lang="en-US" dirty="0"/>
          </a:p>
          <a:p>
            <a:pPr algn="just">
              <a:lnSpc>
                <a:spcPct val="90000"/>
              </a:lnSpc>
              <a:buFont typeface="Monotype Sorts" pitchFamily="2" charset="2"/>
              <a:buNone/>
            </a:pPr>
            <a:r>
              <a:rPr lang="en-US" u="sng" dirty="0"/>
              <a:t>Step 2:</a:t>
            </a:r>
          </a:p>
          <a:p>
            <a:pPr algn="just">
              <a:lnSpc>
                <a:spcPct val="90000"/>
              </a:lnSpc>
              <a:buFont typeface="Monotype Sorts" pitchFamily="2" charset="2"/>
              <a:buNone/>
            </a:pPr>
            <a:r>
              <a:rPr lang="en-US" dirty="0"/>
              <a:t>	if x is in {</a:t>
            </a:r>
            <a:r>
              <a:rPr lang="en-US" b="1" dirty="0" err="1"/>
              <a:t>a</a:t>
            </a:r>
            <a:r>
              <a:rPr lang="en-US" b="1" baseline="40000" dirty="0" err="1"/>
              <a:t>n</a:t>
            </a:r>
            <a:r>
              <a:rPr lang="en-US" b="1" dirty="0" err="1"/>
              <a:t>b</a:t>
            </a:r>
            <a:r>
              <a:rPr lang="en-US" b="1" baseline="40000" dirty="0" err="1"/>
              <a:t>n</a:t>
            </a:r>
            <a:r>
              <a:rPr lang="en-US" dirty="0"/>
              <a:t>}, then </a:t>
            </a:r>
            <a:r>
              <a:rPr lang="en-US" dirty="0" err="1"/>
              <a:t>axb</a:t>
            </a:r>
            <a:r>
              <a:rPr lang="en-US" dirty="0"/>
              <a:t> is in {</a:t>
            </a:r>
            <a:r>
              <a:rPr lang="en-US" b="1" dirty="0" err="1"/>
              <a:t>a</a:t>
            </a:r>
            <a:r>
              <a:rPr lang="en-US" b="1" baseline="40000" dirty="0" err="1"/>
              <a:t>n</a:t>
            </a:r>
            <a:r>
              <a:rPr lang="en-US" b="1" dirty="0" err="1"/>
              <a:t>b</a:t>
            </a:r>
            <a:r>
              <a:rPr lang="en-US" b="1" baseline="40000" dirty="0" err="1"/>
              <a:t>n</a:t>
            </a:r>
            <a:r>
              <a:rPr lang="en-US" dirty="0"/>
              <a:t>} </a:t>
            </a:r>
          </a:p>
          <a:p>
            <a:pPr algn="just">
              <a:lnSpc>
                <a:spcPct val="90000"/>
              </a:lnSpc>
              <a:buFont typeface="Monotype Sorts" pitchFamily="2" charset="2"/>
              <a:buNone/>
            </a:pPr>
            <a:r>
              <a:rPr lang="en-US" u="sng" dirty="0"/>
              <a:t>Step 3:</a:t>
            </a:r>
          </a:p>
          <a:p>
            <a:pPr algn="just">
              <a:lnSpc>
                <a:spcPct val="90000"/>
              </a:lnSpc>
              <a:buFont typeface="Monotype Sorts" pitchFamily="2" charset="2"/>
              <a:buNone/>
            </a:pPr>
            <a:r>
              <a:rPr lang="en-US" dirty="0"/>
              <a:t>	 </a:t>
            </a:r>
            <a:r>
              <a:rPr lang="en-US" dirty="0" smtClean="0"/>
              <a:t>No </a:t>
            </a:r>
            <a:r>
              <a:rPr lang="en-US" dirty="0"/>
              <a:t>strings except those constructed in above, are allowed to be in {</a:t>
            </a:r>
            <a:r>
              <a:rPr lang="en-US" b="1" dirty="0" err="1"/>
              <a:t>a</a:t>
            </a:r>
            <a:r>
              <a:rPr lang="en-US" b="1" baseline="40000" dirty="0" err="1"/>
              <a:t>n</a:t>
            </a:r>
            <a:r>
              <a:rPr lang="en-US" b="1" dirty="0" err="1"/>
              <a:t>b</a:t>
            </a:r>
            <a:r>
              <a:rPr lang="en-US" b="1" baseline="40000" dirty="0" err="1"/>
              <a:t>n</a:t>
            </a:r>
            <a:r>
              <a:rPr lang="en-US" dirty="0"/>
              <a:t>}</a:t>
            </a:r>
          </a:p>
        </p:txBody>
      </p:sp>
      <p:sp>
        <p:nvSpPr>
          <p:cNvPr id="3" name="Slide Number Placeholder 2"/>
          <p:cNvSpPr>
            <a:spLocks noGrp="1"/>
          </p:cNvSpPr>
          <p:nvPr>
            <p:ph type="sldNum" sz="quarter" idx="12"/>
          </p:nvPr>
        </p:nvSpPr>
        <p:spPr/>
        <p:txBody>
          <a:bodyPr/>
          <a:lstStyle/>
          <a:p>
            <a:fld id="{DF28FB93-0A08-4E7D-8E63-9EFA29F1E093}" type="slidenum">
              <a:rPr lang="en-US" smtClean="0"/>
              <a:pPr/>
              <a:t>73</a:t>
            </a:fld>
            <a:endParaRPr lang="en-US" dirty="0"/>
          </a:p>
        </p:txBody>
      </p:sp>
    </p:spTree>
    <p:extLst>
      <p:ext uri="{BB962C8B-B14F-4D97-AF65-F5344CB8AC3E}">
        <p14:creationId xmlns:p14="http://schemas.microsoft.com/office/powerpoint/2010/main" val="2966427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9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94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94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94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94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94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94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1522875" y="686873"/>
            <a:ext cx="9143538" cy="1066800"/>
          </a:xfrm>
        </p:spPr>
        <p:txBody>
          <a:bodyPr/>
          <a:lstStyle/>
          <a:p>
            <a:r>
              <a:rPr lang="en-US" dirty="0" smtClean="0"/>
              <a:t>Example</a:t>
            </a:r>
            <a:endParaRPr lang="en-US" dirty="0"/>
          </a:p>
        </p:txBody>
      </p:sp>
      <p:sp>
        <p:nvSpPr>
          <p:cNvPr id="360451" name="Rectangle 3"/>
          <p:cNvSpPr>
            <a:spLocks noGrp="1" noChangeArrowheads="1"/>
          </p:cNvSpPr>
          <p:nvPr>
            <p:ph type="body" idx="1"/>
          </p:nvPr>
        </p:nvSpPr>
        <p:spPr>
          <a:xfrm>
            <a:off x="1522875" y="1828800"/>
            <a:ext cx="9143538" cy="3697465"/>
          </a:xfrm>
        </p:spPr>
        <p:txBody>
          <a:bodyPr>
            <a:normAutofit/>
          </a:bodyPr>
          <a:lstStyle/>
          <a:p>
            <a:pPr algn="just">
              <a:lnSpc>
                <a:spcPct val="90000"/>
              </a:lnSpc>
            </a:pPr>
            <a:r>
              <a:rPr lang="en-US" sz="2200" b="1" dirty="0"/>
              <a:t>Defining the language L, of strings ending in a , defined over  </a:t>
            </a:r>
            <a:r>
              <a:rPr lang="el-GR" sz="2200" b="1" dirty="0"/>
              <a:t>Σ</a:t>
            </a:r>
            <a:r>
              <a:rPr lang="en-US" sz="2200" b="1" dirty="0"/>
              <a:t>={</a:t>
            </a:r>
            <a:r>
              <a:rPr lang="en-US" sz="2200" b="1" dirty="0" err="1"/>
              <a:t>a,b</a:t>
            </a:r>
            <a:r>
              <a:rPr lang="en-US" sz="2200" b="1" dirty="0"/>
              <a:t>}</a:t>
            </a:r>
          </a:p>
          <a:p>
            <a:pPr algn="just">
              <a:lnSpc>
                <a:spcPct val="90000"/>
              </a:lnSpc>
              <a:buFont typeface="Monotype Sorts" pitchFamily="2" charset="2"/>
              <a:buNone/>
            </a:pPr>
            <a:r>
              <a:rPr lang="en-US" sz="2200" u="sng" dirty="0"/>
              <a:t>Step 1:</a:t>
            </a:r>
          </a:p>
          <a:p>
            <a:pPr algn="just">
              <a:lnSpc>
                <a:spcPct val="90000"/>
              </a:lnSpc>
              <a:buFont typeface="Monotype Sorts" pitchFamily="2" charset="2"/>
              <a:buNone/>
            </a:pPr>
            <a:r>
              <a:rPr lang="en-US" sz="2200" dirty="0"/>
              <a:t>	a is in L</a:t>
            </a:r>
            <a:r>
              <a:rPr lang="en-US" sz="2200" b="1" baseline="40000" dirty="0"/>
              <a:t> </a:t>
            </a:r>
            <a:endParaRPr lang="en-US" sz="2200" dirty="0"/>
          </a:p>
          <a:p>
            <a:pPr algn="just">
              <a:lnSpc>
                <a:spcPct val="90000"/>
              </a:lnSpc>
              <a:buFont typeface="Monotype Sorts" pitchFamily="2" charset="2"/>
              <a:buNone/>
            </a:pPr>
            <a:r>
              <a:rPr lang="en-US" sz="2200" u="sng" dirty="0"/>
              <a:t>Step 2:</a:t>
            </a:r>
          </a:p>
          <a:p>
            <a:pPr algn="just">
              <a:lnSpc>
                <a:spcPct val="90000"/>
              </a:lnSpc>
              <a:buFont typeface="Monotype Sorts" pitchFamily="2" charset="2"/>
              <a:buNone/>
            </a:pPr>
            <a:r>
              <a:rPr lang="en-US" sz="2200" dirty="0"/>
              <a:t>	if x is in L then s(x) is also in </a:t>
            </a:r>
            <a:r>
              <a:rPr lang="en-US" sz="2200" b="1" dirty="0"/>
              <a:t>L, </a:t>
            </a:r>
            <a:r>
              <a:rPr lang="en-US" sz="2200" dirty="0"/>
              <a:t>where s belongs to </a:t>
            </a:r>
            <a:r>
              <a:rPr lang="el-GR" sz="2200" dirty="0"/>
              <a:t>Σ</a:t>
            </a:r>
            <a:r>
              <a:rPr lang="en-US" sz="2200" baseline="40000" dirty="0"/>
              <a:t>*</a:t>
            </a:r>
            <a:endParaRPr lang="en-US" sz="2200" b="1" dirty="0"/>
          </a:p>
          <a:p>
            <a:pPr algn="just">
              <a:lnSpc>
                <a:spcPct val="90000"/>
              </a:lnSpc>
              <a:buFont typeface="Monotype Sorts" pitchFamily="2" charset="2"/>
              <a:buNone/>
            </a:pPr>
            <a:r>
              <a:rPr lang="en-US" sz="2200" u="sng" dirty="0"/>
              <a:t>Step 3:</a:t>
            </a:r>
          </a:p>
          <a:p>
            <a:pPr algn="just">
              <a:lnSpc>
                <a:spcPct val="90000"/>
              </a:lnSpc>
              <a:buFont typeface="Monotype Sorts" pitchFamily="2" charset="2"/>
              <a:buNone/>
            </a:pPr>
            <a:r>
              <a:rPr lang="en-US" sz="2200" dirty="0"/>
              <a:t>	 </a:t>
            </a:r>
            <a:r>
              <a:rPr lang="en-US" sz="2200" dirty="0" smtClean="0"/>
              <a:t>No </a:t>
            </a:r>
            <a:r>
              <a:rPr lang="en-US" sz="2200" dirty="0"/>
              <a:t>strings except those constructed in above, are allowed to be in </a:t>
            </a:r>
            <a:r>
              <a:rPr lang="en-US" sz="2200" b="1" dirty="0"/>
              <a:t>L</a:t>
            </a:r>
          </a:p>
        </p:txBody>
      </p:sp>
      <p:sp>
        <p:nvSpPr>
          <p:cNvPr id="3" name="Slide Number Placeholder 2"/>
          <p:cNvSpPr>
            <a:spLocks noGrp="1"/>
          </p:cNvSpPr>
          <p:nvPr>
            <p:ph type="sldNum" sz="quarter" idx="12"/>
          </p:nvPr>
        </p:nvSpPr>
        <p:spPr/>
        <p:txBody>
          <a:bodyPr/>
          <a:lstStyle/>
          <a:p>
            <a:fld id="{DF28FB93-0A08-4E7D-8E63-9EFA29F1E093}" type="slidenum">
              <a:rPr lang="en-US" smtClean="0"/>
              <a:pPr/>
              <a:t>74</a:t>
            </a:fld>
            <a:endParaRPr lang="en-US" dirty="0"/>
          </a:p>
        </p:txBody>
      </p:sp>
    </p:spTree>
    <p:extLst>
      <p:ext uri="{BB962C8B-B14F-4D97-AF65-F5344CB8AC3E}">
        <p14:creationId xmlns:p14="http://schemas.microsoft.com/office/powerpoint/2010/main" val="167181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04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04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04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04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04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04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dirty="0" smtClean="0"/>
              <a:t>Example</a:t>
            </a:r>
            <a:endParaRPr lang="en-US" dirty="0"/>
          </a:p>
        </p:txBody>
      </p:sp>
      <p:sp>
        <p:nvSpPr>
          <p:cNvPr id="361475" name="Rectangle 3"/>
          <p:cNvSpPr>
            <a:spLocks noGrp="1" noChangeArrowheads="1"/>
          </p:cNvSpPr>
          <p:nvPr>
            <p:ph type="body" idx="1"/>
          </p:nvPr>
        </p:nvSpPr>
        <p:spPr>
          <a:xfrm>
            <a:off x="1522875" y="1828800"/>
            <a:ext cx="9143538" cy="3697465"/>
          </a:xfrm>
        </p:spPr>
        <p:txBody>
          <a:bodyPr>
            <a:normAutofit fontScale="92500" lnSpcReduction="10000"/>
          </a:bodyPr>
          <a:lstStyle/>
          <a:p>
            <a:pPr algn="just">
              <a:lnSpc>
                <a:spcPct val="90000"/>
              </a:lnSpc>
            </a:pPr>
            <a:r>
              <a:rPr lang="en-US" b="1" dirty="0"/>
              <a:t>Defining the language L, of strings beginning and ending in same letters , defined over  </a:t>
            </a:r>
            <a:r>
              <a:rPr lang="el-GR" b="1" dirty="0"/>
              <a:t>Σ</a:t>
            </a:r>
            <a:r>
              <a:rPr lang="en-US" b="1" dirty="0"/>
              <a:t>={a, b}</a:t>
            </a:r>
          </a:p>
          <a:p>
            <a:pPr algn="just">
              <a:lnSpc>
                <a:spcPct val="90000"/>
              </a:lnSpc>
              <a:buFont typeface="Monotype Sorts" pitchFamily="2" charset="2"/>
              <a:buNone/>
            </a:pPr>
            <a:r>
              <a:rPr lang="en-US" u="sng" dirty="0"/>
              <a:t>Step 1:</a:t>
            </a:r>
          </a:p>
          <a:p>
            <a:pPr algn="just">
              <a:lnSpc>
                <a:spcPct val="90000"/>
              </a:lnSpc>
              <a:buFont typeface="Monotype Sorts" pitchFamily="2" charset="2"/>
              <a:buNone/>
            </a:pPr>
            <a:r>
              <a:rPr lang="en-US" dirty="0"/>
              <a:t>	a and b are in L</a:t>
            </a:r>
            <a:r>
              <a:rPr lang="en-US" b="1" baseline="40000" dirty="0"/>
              <a:t> </a:t>
            </a:r>
            <a:endParaRPr lang="en-US" dirty="0"/>
          </a:p>
          <a:p>
            <a:pPr algn="just">
              <a:lnSpc>
                <a:spcPct val="90000"/>
              </a:lnSpc>
              <a:buFont typeface="Monotype Sorts" pitchFamily="2" charset="2"/>
              <a:buNone/>
            </a:pPr>
            <a:r>
              <a:rPr lang="en-US" u="sng" dirty="0"/>
              <a:t>Step 2:</a:t>
            </a:r>
          </a:p>
          <a:p>
            <a:pPr algn="just">
              <a:lnSpc>
                <a:spcPct val="90000"/>
              </a:lnSpc>
              <a:buFont typeface="Monotype Sorts" pitchFamily="2" charset="2"/>
              <a:buNone/>
            </a:pPr>
            <a:r>
              <a:rPr lang="en-US" dirty="0"/>
              <a:t>	(a)s(a) and (b)s(b) are also in </a:t>
            </a:r>
            <a:r>
              <a:rPr lang="en-US" b="1" dirty="0"/>
              <a:t>L, </a:t>
            </a:r>
            <a:r>
              <a:rPr lang="en-US" dirty="0"/>
              <a:t>where s belongs to </a:t>
            </a:r>
            <a:r>
              <a:rPr lang="el-GR" dirty="0"/>
              <a:t>Σ</a:t>
            </a:r>
            <a:r>
              <a:rPr lang="en-US" baseline="40000" dirty="0"/>
              <a:t>*</a:t>
            </a:r>
            <a:endParaRPr lang="en-US" b="1" dirty="0"/>
          </a:p>
          <a:p>
            <a:pPr algn="just">
              <a:lnSpc>
                <a:spcPct val="90000"/>
              </a:lnSpc>
              <a:buFont typeface="Monotype Sorts" pitchFamily="2" charset="2"/>
              <a:buNone/>
            </a:pPr>
            <a:r>
              <a:rPr lang="en-US" u="sng" dirty="0"/>
              <a:t>Step 3:</a:t>
            </a:r>
          </a:p>
          <a:p>
            <a:pPr algn="just">
              <a:lnSpc>
                <a:spcPct val="90000"/>
              </a:lnSpc>
              <a:buFont typeface="Monotype Sorts" pitchFamily="2" charset="2"/>
              <a:buNone/>
            </a:pPr>
            <a:r>
              <a:rPr lang="en-US" dirty="0"/>
              <a:t>	 </a:t>
            </a:r>
            <a:r>
              <a:rPr lang="en-US" dirty="0" smtClean="0"/>
              <a:t>No </a:t>
            </a:r>
            <a:r>
              <a:rPr lang="en-US" dirty="0"/>
              <a:t>strings except those constructed in above, are allowed to be in </a:t>
            </a:r>
            <a:r>
              <a:rPr lang="en-US" b="1" dirty="0"/>
              <a:t>L</a:t>
            </a:r>
          </a:p>
          <a:p>
            <a:pPr algn="just">
              <a:lnSpc>
                <a:spcPct val="90000"/>
              </a:lnSpc>
            </a:pPr>
            <a:endParaRPr lang="en-US" dirty="0"/>
          </a:p>
        </p:txBody>
      </p:sp>
      <p:sp>
        <p:nvSpPr>
          <p:cNvPr id="3" name="Slide Number Placeholder 2"/>
          <p:cNvSpPr>
            <a:spLocks noGrp="1"/>
          </p:cNvSpPr>
          <p:nvPr>
            <p:ph type="sldNum" sz="quarter" idx="12"/>
          </p:nvPr>
        </p:nvSpPr>
        <p:spPr/>
        <p:txBody>
          <a:bodyPr/>
          <a:lstStyle/>
          <a:p>
            <a:fld id="{DF28FB93-0A08-4E7D-8E63-9EFA29F1E093}" type="slidenum">
              <a:rPr lang="en-US" smtClean="0"/>
              <a:pPr/>
              <a:t>75</a:t>
            </a:fld>
            <a:endParaRPr lang="en-US" dirty="0"/>
          </a:p>
        </p:txBody>
      </p:sp>
    </p:spTree>
    <p:extLst>
      <p:ext uri="{BB962C8B-B14F-4D97-AF65-F5344CB8AC3E}">
        <p14:creationId xmlns:p14="http://schemas.microsoft.com/office/powerpoint/2010/main" val="1042061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en-US" dirty="0" smtClean="0"/>
              <a:t>Example</a:t>
            </a:r>
            <a:endParaRPr lang="en-US" dirty="0"/>
          </a:p>
        </p:txBody>
      </p:sp>
      <p:sp>
        <p:nvSpPr>
          <p:cNvPr id="362499" name="Rectangle 3"/>
          <p:cNvSpPr>
            <a:spLocks noGrp="1" noChangeArrowheads="1"/>
          </p:cNvSpPr>
          <p:nvPr>
            <p:ph type="body" idx="1"/>
          </p:nvPr>
        </p:nvSpPr>
        <p:spPr>
          <a:xfrm>
            <a:off x="1522875" y="1905000"/>
            <a:ext cx="9143538" cy="3697465"/>
          </a:xfrm>
        </p:spPr>
        <p:txBody>
          <a:bodyPr>
            <a:normAutofit fontScale="92500" lnSpcReduction="10000"/>
          </a:bodyPr>
          <a:lstStyle/>
          <a:p>
            <a:pPr algn="just">
              <a:lnSpc>
                <a:spcPct val="90000"/>
              </a:lnSpc>
            </a:pPr>
            <a:r>
              <a:rPr lang="en-US" b="1" dirty="0"/>
              <a:t>Defining the language L, of strings containing </a:t>
            </a:r>
            <a:r>
              <a:rPr lang="en-US" b="1" dirty="0" err="1"/>
              <a:t>aa</a:t>
            </a:r>
            <a:r>
              <a:rPr lang="en-US" b="1" dirty="0"/>
              <a:t> or bb , defined over       </a:t>
            </a:r>
            <a:r>
              <a:rPr lang="el-GR" b="1" dirty="0"/>
              <a:t>Σ</a:t>
            </a:r>
            <a:r>
              <a:rPr lang="en-US" b="1" dirty="0"/>
              <a:t>={a, b}</a:t>
            </a:r>
          </a:p>
          <a:p>
            <a:pPr algn="just">
              <a:lnSpc>
                <a:spcPct val="90000"/>
              </a:lnSpc>
              <a:buFont typeface="Monotype Sorts" pitchFamily="2" charset="2"/>
              <a:buNone/>
            </a:pPr>
            <a:r>
              <a:rPr lang="en-US" u="sng" dirty="0"/>
              <a:t>Step 1:</a:t>
            </a:r>
          </a:p>
          <a:p>
            <a:pPr algn="just">
              <a:lnSpc>
                <a:spcPct val="90000"/>
              </a:lnSpc>
              <a:buFont typeface="Monotype Sorts" pitchFamily="2" charset="2"/>
              <a:buNone/>
            </a:pPr>
            <a:r>
              <a:rPr lang="en-US" dirty="0"/>
              <a:t>	</a:t>
            </a:r>
            <a:r>
              <a:rPr lang="en-US" dirty="0" err="1"/>
              <a:t>aa</a:t>
            </a:r>
            <a:r>
              <a:rPr lang="en-US" dirty="0"/>
              <a:t> and bb are in L</a:t>
            </a:r>
            <a:r>
              <a:rPr lang="en-US" b="1" baseline="40000" dirty="0"/>
              <a:t> </a:t>
            </a:r>
            <a:endParaRPr lang="en-US" dirty="0"/>
          </a:p>
          <a:p>
            <a:pPr algn="just">
              <a:lnSpc>
                <a:spcPct val="90000"/>
              </a:lnSpc>
              <a:buFont typeface="Monotype Sorts" pitchFamily="2" charset="2"/>
              <a:buNone/>
            </a:pPr>
            <a:r>
              <a:rPr lang="en-US" u="sng" dirty="0"/>
              <a:t>Step 2:</a:t>
            </a:r>
          </a:p>
          <a:p>
            <a:pPr algn="just">
              <a:lnSpc>
                <a:spcPct val="90000"/>
              </a:lnSpc>
              <a:buFont typeface="Monotype Sorts" pitchFamily="2" charset="2"/>
              <a:buNone/>
            </a:pPr>
            <a:r>
              <a:rPr lang="en-US" dirty="0"/>
              <a:t>	s(</a:t>
            </a:r>
            <a:r>
              <a:rPr lang="en-US" dirty="0" err="1"/>
              <a:t>aa</a:t>
            </a:r>
            <a:r>
              <a:rPr lang="en-US" dirty="0"/>
              <a:t>)s and s(bb)s are also in </a:t>
            </a:r>
            <a:r>
              <a:rPr lang="en-US" b="1" dirty="0"/>
              <a:t>L, </a:t>
            </a:r>
            <a:r>
              <a:rPr lang="en-US" dirty="0"/>
              <a:t>where s belongs to </a:t>
            </a:r>
            <a:r>
              <a:rPr lang="el-GR" dirty="0"/>
              <a:t>Σ</a:t>
            </a:r>
            <a:r>
              <a:rPr lang="en-US" baseline="40000" dirty="0"/>
              <a:t>*</a:t>
            </a:r>
            <a:endParaRPr lang="en-US" b="1" dirty="0"/>
          </a:p>
          <a:p>
            <a:pPr algn="just">
              <a:lnSpc>
                <a:spcPct val="90000"/>
              </a:lnSpc>
              <a:buFont typeface="Monotype Sorts" pitchFamily="2" charset="2"/>
              <a:buNone/>
            </a:pPr>
            <a:r>
              <a:rPr lang="en-US" u="sng" dirty="0"/>
              <a:t>Step 3:</a:t>
            </a:r>
          </a:p>
          <a:p>
            <a:pPr algn="just">
              <a:lnSpc>
                <a:spcPct val="90000"/>
              </a:lnSpc>
              <a:buFont typeface="Monotype Sorts" pitchFamily="2" charset="2"/>
              <a:buNone/>
            </a:pPr>
            <a:r>
              <a:rPr lang="en-US" dirty="0"/>
              <a:t>	 </a:t>
            </a:r>
            <a:r>
              <a:rPr lang="en-US" dirty="0" smtClean="0"/>
              <a:t>No </a:t>
            </a:r>
            <a:r>
              <a:rPr lang="en-US" dirty="0"/>
              <a:t>strings except those constructed in above, are allowed to be in </a:t>
            </a:r>
            <a:r>
              <a:rPr lang="en-US" b="1" dirty="0"/>
              <a:t>L</a:t>
            </a:r>
          </a:p>
        </p:txBody>
      </p:sp>
      <p:sp>
        <p:nvSpPr>
          <p:cNvPr id="3" name="Slide Number Placeholder 2"/>
          <p:cNvSpPr>
            <a:spLocks noGrp="1"/>
          </p:cNvSpPr>
          <p:nvPr>
            <p:ph type="sldNum" sz="quarter" idx="12"/>
          </p:nvPr>
        </p:nvSpPr>
        <p:spPr/>
        <p:txBody>
          <a:bodyPr/>
          <a:lstStyle/>
          <a:p>
            <a:fld id="{DF28FB93-0A08-4E7D-8E63-9EFA29F1E093}" type="slidenum">
              <a:rPr lang="en-US" smtClean="0"/>
              <a:pPr/>
              <a:t>76</a:t>
            </a:fld>
            <a:endParaRPr lang="en-US" dirty="0"/>
          </a:p>
        </p:txBody>
      </p:sp>
    </p:spTree>
    <p:extLst>
      <p:ext uri="{BB962C8B-B14F-4D97-AF65-F5344CB8AC3E}">
        <p14:creationId xmlns:p14="http://schemas.microsoft.com/office/powerpoint/2010/main" val="107424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2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24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24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lstStyle/>
          <a:p>
            <a:r>
              <a:rPr lang="en-US" dirty="0" smtClean="0"/>
              <a:t>Example</a:t>
            </a:r>
            <a:endParaRPr lang="en-US" dirty="0"/>
          </a:p>
        </p:txBody>
      </p:sp>
      <p:sp>
        <p:nvSpPr>
          <p:cNvPr id="363523" name="Rectangle 3"/>
          <p:cNvSpPr>
            <a:spLocks noGrp="1" noChangeArrowheads="1"/>
          </p:cNvSpPr>
          <p:nvPr>
            <p:ph type="body" idx="1"/>
          </p:nvPr>
        </p:nvSpPr>
        <p:spPr>
          <a:xfrm>
            <a:off x="1526654" y="1905000"/>
            <a:ext cx="9143538" cy="3697465"/>
          </a:xfrm>
        </p:spPr>
        <p:txBody>
          <a:bodyPr>
            <a:normAutofit fontScale="92500" lnSpcReduction="10000"/>
          </a:bodyPr>
          <a:lstStyle/>
          <a:p>
            <a:pPr algn="just">
              <a:lnSpc>
                <a:spcPct val="90000"/>
              </a:lnSpc>
            </a:pPr>
            <a:r>
              <a:rPr lang="en-US" b="1" dirty="0"/>
              <a:t>Defining the language L, of strings containing exactly </a:t>
            </a:r>
            <a:r>
              <a:rPr lang="en-US" b="1" dirty="0" err="1"/>
              <a:t>aa</a:t>
            </a:r>
            <a:r>
              <a:rPr lang="en-US" b="1" dirty="0"/>
              <a:t>, defined over       </a:t>
            </a:r>
            <a:r>
              <a:rPr lang="el-GR" b="1" dirty="0"/>
              <a:t>Σ</a:t>
            </a:r>
            <a:r>
              <a:rPr lang="en-US" b="1" dirty="0"/>
              <a:t>={a, b}</a:t>
            </a:r>
          </a:p>
          <a:p>
            <a:pPr algn="just">
              <a:lnSpc>
                <a:spcPct val="90000"/>
              </a:lnSpc>
              <a:buFont typeface="Monotype Sorts" pitchFamily="2" charset="2"/>
              <a:buNone/>
            </a:pPr>
            <a:r>
              <a:rPr lang="en-US" u="sng" dirty="0"/>
              <a:t>Step 1:</a:t>
            </a:r>
          </a:p>
          <a:p>
            <a:pPr algn="just">
              <a:lnSpc>
                <a:spcPct val="90000"/>
              </a:lnSpc>
              <a:buFont typeface="Monotype Sorts" pitchFamily="2" charset="2"/>
              <a:buNone/>
            </a:pPr>
            <a:r>
              <a:rPr lang="en-US" dirty="0"/>
              <a:t>	</a:t>
            </a:r>
            <a:r>
              <a:rPr lang="en-US" dirty="0" err="1"/>
              <a:t>aa</a:t>
            </a:r>
            <a:r>
              <a:rPr lang="en-US" dirty="0"/>
              <a:t> is in L</a:t>
            </a:r>
            <a:r>
              <a:rPr lang="en-US" b="1" baseline="40000" dirty="0"/>
              <a:t> </a:t>
            </a:r>
            <a:endParaRPr lang="en-US" dirty="0"/>
          </a:p>
          <a:p>
            <a:pPr algn="just">
              <a:lnSpc>
                <a:spcPct val="90000"/>
              </a:lnSpc>
              <a:buFont typeface="Monotype Sorts" pitchFamily="2" charset="2"/>
              <a:buNone/>
            </a:pPr>
            <a:r>
              <a:rPr lang="en-US" u="sng" dirty="0"/>
              <a:t>Step 2:</a:t>
            </a:r>
          </a:p>
          <a:p>
            <a:pPr algn="just">
              <a:lnSpc>
                <a:spcPct val="90000"/>
              </a:lnSpc>
              <a:buFont typeface="Monotype Sorts" pitchFamily="2" charset="2"/>
              <a:buNone/>
            </a:pPr>
            <a:r>
              <a:rPr lang="en-US" dirty="0"/>
              <a:t>	s(</a:t>
            </a:r>
            <a:r>
              <a:rPr lang="en-US" dirty="0" err="1"/>
              <a:t>aa</a:t>
            </a:r>
            <a:r>
              <a:rPr lang="en-US" dirty="0"/>
              <a:t>)s is also in </a:t>
            </a:r>
            <a:r>
              <a:rPr lang="en-US" b="1" dirty="0"/>
              <a:t>L, </a:t>
            </a:r>
            <a:r>
              <a:rPr lang="en-US" dirty="0"/>
              <a:t>where s belongs to b</a:t>
            </a:r>
            <a:r>
              <a:rPr lang="en-US" baseline="40000" dirty="0"/>
              <a:t>*</a:t>
            </a:r>
            <a:endParaRPr lang="en-US" b="1" dirty="0"/>
          </a:p>
          <a:p>
            <a:pPr algn="just">
              <a:lnSpc>
                <a:spcPct val="90000"/>
              </a:lnSpc>
              <a:buFont typeface="Monotype Sorts" pitchFamily="2" charset="2"/>
              <a:buNone/>
            </a:pPr>
            <a:r>
              <a:rPr lang="en-US" u="sng" dirty="0"/>
              <a:t>Step 3:</a:t>
            </a:r>
          </a:p>
          <a:p>
            <a:pPr algn="just">
              <a:lnSpc>
                <a:spcPct val="90000"/>
              </a:lnSpc>
              <a:buFont typeface="Monotype Sorts" pitchFamily="2" charset="2"/>
              <a:buNone/>
            </a:pPr>
            <a:r>
              <a:rPr lang="en-US" dirty="0"/>
              <a:t>	 </a:t>
            </a:r>
            <a:r>
              <a:rPr lang="en-US" dirty="0" smtClean="0"/>
              <a:t>No </a:t>
            </a:r>
            <a:r>
              <a:rPr lang="en-US" dirty="0"/>
              <a:t>strings except those constructed in above, are allowed to be in </a:t>
            </a:r>
            <a:r>
              <a:rPr lang="en-US" b="1" dirty="0"/>
              <a:t>L</a:t>
            </a:r>
          </a:p>
          <a:p>
            <a:pPr algn="just">
              <a:lnSpc>
                <a:spcPct val="90000"/>
              </a:lnSpc>
            </a:pPr>
            <a:endParaRPr lang="en-US" dirty="0"/>
          </a:p>
        </p:txBody>
      </p:sp>
      <p:sp>
        <p:nvSpPr>
          <p:cNvPr id="3" name="Slide Number Placeholder 2"/>
          <p:cNvSpPr>
            <a:spLocks noGrp="1"/>
          </p:cNvSpPr>
          <p:nvPr>
            <p:ph type="sldNum" sz="quarter" idx="12"/>
          </p:nvPr>
        </p:nvSpPr>
        <p:spPr/>
        <p:txBody>
          <a:bodyPr/>
          <a:lstStyle/>
          <a:p>
            <a:fld id="{DF28FB93-0A08-4E7D-8E63-9EFA29F1E093}" type="slidenum">
              <a:rPr lang="en-US" smtClean="0"/>
              <a:pPr/>
              <a:t>77</a:t>
            </a:fld>
            <a:endParaRPr lang="en-US" dirty="0"/>
          </a:p>
        </p:txBody>
      </p:sp>
    </p:spTree>
    <p:extLst>
      <p:ext uri="{BB962C8B-B14F-4D97-AF65-F5344CB8AC3E}">
        <p14:creationId xmlns:p14="http://schemas.microsoft.com/office/powerpoint/2010/main" val="977690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35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35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35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35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35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35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35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6212" y="2971800"/>
            <a:ext cx="9143538" cy="685800"/>
          </a:xfrm>
        </p:spPr>
        <p:txBody>
          <a:bodyPr/>
          <a:lstStyle/>
          <a:p>
            <a:pPr algn="ctr"/>
            <a:r>
              <a:rPr lang="en-US" dirty="0" smtClean="0"/>
              <a:t>Defining </a:t>
            </a:r>
            <a:r>
              <a:rPr lang="en-US" dirty="0" smtClean="0"/>
              <a:t>Languages using Regular Expressions</a:t>
            </a:r>
            <a:endParaRPr lang="en-US" dirty="0"/>
          </a:p>
        </p:txBody>
      </p:sp>
      <p:sp>
        <p:nvSpPr>
          <p:cNvPr id="3" name="Slide Number Placeholder 2"/>
          <p:cNvSpPr>
            <a:spLocks noGrp="1"/>
          </p:cNvSpPr>
          <p:nvPr>
            <p:ph type="sldNum" sz="quarter" idx="12"/>
          </p:nvPr>
        </p:nvSpPr>
        <p:spPr/>
        <p:txBody>
          <a:bodyPr/>
          <a:lstStyle/>
          <a:p>
            <a:fld id="{DF28FB93-0A08-4E7D-8E63-9EFA29F1E093}" type="slidenum">
              <a:rPr lang="en-US" smtClean="0"/>
              <a:pPr/>
              <a:t>78</a:t>
            </a:fld>
            <a:endParaRPr lang="en-US" dirty="0"/>
          </a:p>
        </p:txBody>
      </p:sp>
    </p:spTree>
    <p:extLst>
      <p:ext uri="{BB962C8B-B14F-4D97-AF65-F5344CB8AC3E}">
        <p14:creationId xmlns:p14="http://schemas.microsoft.com/office/powerpoint/2010/main" val="3125341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type="body" idx="1"/>
          </p:nvPr>
        </p:nvSpPr>
        <p:spPr>
          <a:xfrm>
            <a:off x="1522876" y="1676400"/>
            <a:ext cx="9143538" cy="3657600"/>
          </a:xfrm>
        </p:spPr>
        <p:txBody>
          <a:bodyPr>
            <a:normAutofit/>
          </a:bodyPr>
          <a:lstStyle/>
          <a:p>
            <a:pPr algn="just"/>
            <a:r>
              <a:rPr lang="en-US" sz="2800" dirty="0">
                <a:latin typeface="+mj-lt"/>
              </a:rPr>
              <a:t>A compact, easy-to-read language description</a:t>
            </a:r>
            <a:r>
              <a:rPr lang="en-US" sz="2800" dirty="0" smtClean="0">
                <a:latin typeface="+mj-lt"/>
              </a:rPr>
              <a:t>.</a:t>
            </a:r>
          </a:p>
          <a:p>
            <a:pPr algn="just"/>
            <a:endParaRPr lang="en-US" sz="2800" dirty="0">
              <a:latin typeface="+mj-lt"/>
            </a:endParaRPr>
          </a:p>
          <a:p>
            <a:pPr algn="just"/>
            <a:r>
              <a:rPr lang="en-US" sz="2800" dirty="0">
                <a:latin typeface="+mj-lt"/>
              </a:rPr>
              <a:t>Use operators to denote the language constructors described earlier, to build “complex” languages from simple </a:t>
            </a:r>
            <a:r>
              <a:rPr lang="en-US" sz="2800" dirty="0" smtClean="0">
                <a:latin typeface="+mj-lt"/>
              </a:rPr>
              <a:t>ones.</a:t>
            </a:r>
          </a:p>
          <a:p>
            <a:pPr algn="just">
              <a:buFontTx/>
              <a:buNone/>
            </a:pPr>
            <a:endParaRPr lang="en-US" sz="2800" dirty="0">
              <a:latin typeface="+mj-lt"/>
            </a:endParaRPr>
          </a:p>
        </p:txBody>
      </p:sp>
      <p:sp>
        <p:nvSpPr>
          <p:cNvPr id="5" name="Rectangle 2"/>
          <p:cNvSpPr>
            <a:spLocks noGrp="1" noChangeArrowheads="1"/>
          </p:cNvSpPr>
          <p:nvPr>
            <p:ph type="title"/>
          </p:nvPr>
        </p:nvSpPr>
        <p:spPr>
          <a:xfrm>
            <a:off x="1522876" y="609600"/>
            <a:ext cx="9143538" cy="1066800"/>
          </a:xfrm>
        </p:spPr>
        <p:txBody>
          <a:bodyPr/>
          <a:lstStyle/>
          <a:p>
            <a:r>
              <a:rPr lang="en-US" dirty="0"/>
              <a:t>Regular Expression</a:t>
            </a:r>
          </a:p>
        </p:txBody>
      </p:sp>
    </p:spTree>
    <p:extLst>
      <p:ext uri="{BB962C8B-B14F-4D97-AF65-F5344CB8AC3E}">
        <p14:creationId xmlns:p14="http://schemas.microsoft.com/office/powerpoint/2010/main" val="247463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en-US" altLang="en-US" dirty="0"/>
              <a:t>Lecture basics</a:t>
            </a:r>
          </a:p>
        </p:txBody>
      </p:sp>
      <p:sp>
        <p:nvSpPr>
          <p:cNvPr id="46084" name="Rectangle 3"/>
          <p:cNvSpPr>
            <a:spLocks noGrp="1" noChangeArrowheads="1"/>
          </p:cNvSpPr>
          <p:nvPr>
            <p:ph type="body" idx="1"/>
          </p:nvPr>
        </p:nvSpPr>
        <p:spPr/>
        <p:txBody>
          <a:bodyPr/>
          <a:lstStyle/>
          <a:p>
            <a:pPr eaLnBrk="1" hangingPunct="1">
              <a:lnSpc>
                <a:spcPct val="90000"/>
              </a:lnSpc>
            </a:pPr>
            <a:r>
              <a:rPr lang="en-US" altLang="en-US" dirty="0"/>
              <a:t>Classes will involve </a:t>
            </a:r>
            <a:r>
              <a:rPr lang="en-US" altLang="en-US" i="1" dirty="0">
                <a:solidFill>
                  <a:schemeClr val="hlink"/>
                </a:solidFill>
              </a:rPr>
              <a:t>both Slides + Board </a:t>
            </a:r>
            <a:r>
              <a:rPr lang="en-US" altLang="en-US" dirty="0">
                <a:solidFill>
                  <a:schemeClr val="hlink"/>
                </a:solidFill>
              </a:rPr>
              <a:t>(to roughly equal degrees)</a:t>
            </a:r>
          </a:p>
          <a:p>
            <a:pPr eaLnBrk="1" hangingPunct="1">
              <a:lnSpc>
                <a:spcPct val="90000"/>
              </a:lnSpc>
            </a:pPr>
            <a:r>
              <a:rPr lang="en-US" altLang="en-US" dirty="0"/>
              <a:t>Lecture slides available online</a:t>
            </a:r>
          </a:p>
          <a:p>
            <a:pPr lvl="1" eaLnBrk="1" hangingPunct="1">
              <a:lnSpc>
                <a:spcPct val="90000"/>
              </a:lnSpc>
            </a:pPr>
            <a:r>
              <a:rPr lang="en-US" altLang="en-US" dirty="0"/>
              <a:t>However, no scribes from class will be made available</a:t>
            </a:r>
          </a:p>
          <a:p>
            <a:pPr lvl="1" eaLnBrk="1" hangingPunct="1">
              <a:lnSpc>
                <a:spcPct val="90000"/>
              </a:lnSpc>
            </a:pPr>
            <a:r>
              <a:rPr lang="en-US" altLang="en-US" dirty="0"/>
              <a:t>So, take your own notes in class</a:t>
            </a:r>
          </a:p>
          <a:p>
            <a:pPr eaLnBrk="1" hangingPunct="1">
              <a:lnSpc>
                <a:spcPct val="90000"/>
              </a:lnSpc>
            </a:pPr>
            <a:r>
              <a:rPr lang="en-US" altLang="en-US" dirty="0"/>
              <a:t>For latest/updated slides, download before each </a:t>
            </a:r>
            <a:r>
              <a:rPr lang="en-US" altLang="en-US" dirty="0" smtClean="0"/>
              <a:t>use</a:t>
            </a:r>
            <a:endParaRPr lang="en-US" altLang="en-US" dirty="0">
              <a:solidFill>
                <a:srgbClr val="FF0000"/>
              </a:solidFill>
            </a:endParaRPr>
          </a:p>
          <a:p>
            <a:pPr eaLnBrk="1" hangingPunct="1">
              <a:lnSpc>
                <a:spcPct val="90000"/>
              </a:lnSpc>
            </a:pPr>
            <a:r>
              <a:rPr lang="en-US" dirty="0" smtClean="0">
                <a:solidFill>
                  <a:srgbClr val="FF0000"/>
                </a:solidFill>
              </a:rPr>
              <a:t>Use of laptops and smart phones </a:t>
            </a:r>
            <a:r>
              <a:rPr lang="en-US" b="1" dirty="0" smtClean="0">
                <a:solidFill>
                  <a:srgbClr val="FF0000"/>
                </a:solidFill>
              </a:rPr>
              <a:t>not </a:t>
            </a:r>
            <a:r>
              <a:rPr lang="en-US" dirty="0" smtClean="0">
                <a:solidFill>
                  <a:srgbClr val="FF0000"/>
                </a:solidFill>
              </a:rPr>
              <a:t>allowed in classroom.</a:t>
            </a:r>
          </a:p>
        </p:txBody>
      </p:sp>
      <p:sp>
        <p:nvSpPr>
          <p:cNvPr id="3" name="Slide Number Placeholder 2"/>
          <p:cNvSpPr>
            <a:spLocks noGrp="1"/>
          </p:cNvSpPr>
          <p:nvPr>
            <p:ph type="sldNum" sz="quarter" idx="12"/>
          </p:nvPr>
        </p:nvSpPr>
        <p:spPr/>
        <p:txBody>
          <a:bodyPr/>
          <a:lstStyle/>
          <a:p>
            <a:fld id="{DF28FB93-0A08-4E7D-8E63-9EFA29F1E093}" type="slidenum">
              <a:rPr lang="en-US" smtClean="0"/>
              <a:pPr/>
              <a:t>8</a:t>
            </a:fld>
            <a:endParaRPr lang="en-US" dirty="0"/>
          </a:p>
        </p:txBody>
      </p:sp>
    </p:spTree>
    <p:extLst>
      <p:ext uri="{BB962C8B-B14F-4D97-AF65-F5344CB8AC3E}">
        <p14:creationId xmlns:p14="http://schemas.microsoft.com/office/powerpoint/2010/main" val="155659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522CE86-A91D-41E5-9259-DDE4DCDFCC4A}" type="slidenum">
              <a:rPr lang="en-US"/>
              <a:pPr/>
              <a:t>80</a:t>
            </a:fld>
            <a:endParaRPr lang="en-US"/>
          </a:p>
        </p:txBody>
      </p:sp>
      <p:sp>
        <p:nvSpPr>
          <p:cNvPr id="374786" name="Rectangle 2"/>
          <p:cNvSpPr>
            <a:spLocks noGrp="1" noChangeArrowheads="1"/>
          </p:cNvSpPr>
          <p:nvPr>
            <p:ph type="title"/>
          </p:nvPr>
        </p:nvSpPr>
        <p:spPr/>
        <p:txBody>
          <a:bodyPr/>
          <a:lstStyle/>
          <a:p>
            <a:r>
              <a:rPr lang="en-US" dirty="0"/>
              <a:t>Regular Expression</a:t>
            </a:r>
          </a:p>
        </p:txBody>
      </p:sp>
      <p:sp>
        <p:nvSpPr>
          <p:cNvPr id="374787" name="Rectangle 3"/>
          <p:cNvSpPr>
            <a:spLocks noGrp="1" noChangeArrowheads="1"/>
          </p:cNvSpPr>
          <p:nvPr>
            <p:ph type="body" idx="1"/>
          </p:nvPr>
        </p:nvSpPr>
        <p:spPr>
          <a:xfrm>
            <a:off x="1522876" y="1828800"/>
            <a:ext cx="9143537" cy="4171950"/>
          </a:xfrm>
        </p:spPr>
        <p:txBody>
          <a:bodyPr>
            <a:normAutofit lnSpcReduction="10000"/>
          </a:bodyPr>
          <a:lstStyle/>
          <a:p>
            <a:pPr algn="just">
              <a:lnSpc>
                <a:spcPct val="90000"/>
              </a:lnSpc>
            </a:pPr>
            <a:r>
              <a:rPr lang="en-US" dirty="0"/>
              <a:t>As discussed earlier  that a</a:t>
            </a:r>
            <a:r>
              <a:rPr lang="en-US" baseline="40000" dirty="0"/>
              <a:t>*</a:t>
            </a:r>
            <a:r>
              <a:rPr lang="en-US" dirty="0"/>
              <a:t> generates</a:t>
            </a:r>
          </a:p>
          <a:p>
            <a:pPr algn="just">
              <a:lnSpc>
                <a:spcPct val="90000"/>
              </a:lnSpc>
              <a:buFont typeface="Monotype Sorts" pitchFamily="2" charset="2"/>
              <a:buNone/>
            </a:pPr>
            <a:r>
              <a:rPr lang="en-US" dirty="0"/>
              <a:t>	</a:t>
            </a:r>
            <a:r>
              <a:rPr lang="el-GR" dirty="0"/>
              <a:t>Λ</a:t>
            </a:r>
            <a:r>
              <a:rPr lang="en-US" dirty="0"/>
              <a:t>, a, </a:t>
            </a:r>
            <a:r>
              <a:rPr lang="en-US" dirty="0" err="1"/>
              <a:t>aa</a:t>
            </a:r>
            <a:r>
              <a:rPr lang="en-US" dirty="0"/>
              <a:t>, </a:t>
            </a:r>
            <a:r>
              <a:rPr lang="en-US" dirty="0" err="1"/>
              <a:t>aaa</a:t>
            </a:r>
            <a:r>
              <a:rPr lang="en-US" dirty="0"/>
              <a:t>, …</a:t>
            </a:r>
          </a:p>
          <a:p>
            <a:pPr algn="just">
              <a:lnSpc>
                <a:spcPct val="90000"/>
              </a:lnSpc>
              <a:buFont typeface="Monotype Sorts" pitchFamily="2" charset="2"/>
              <a:buNone/>
            </a:pPr>
            <a:r>
              <a:rPr lang="en-US" dirty="0"/>
              <a:t>	and a</a:t>
            </a:r>
            <a:r>
              <a:rPr lang="en-US" baseline="40000" dirty="0"/>
              <a:t>+  </a:t>
            </a:r>
            <a:r>
              <a:rPr lang="en-US" dirty="0"/>
              <a:t>generates  a, </a:t>
            </a:r>
            <a:r>
              <a:rPr lang="en-US" dirty="0" err="1"/>
              <a:t>aa</a:t>
            </a:r>
            <a:r>
              <a:rPr lang="en-US" dirty="0"/>
              <a:t>, </a:t>
            </a:r>
            <a:r>
              <a:rPr lang="en-US" dirty="0" err="1"/>
              <a:t>aaa</a:t>
            </a:r>
            <a:r>
              <a:rPr lang="en-US" dirty="0"/>
              <a:t>, </a:t>
            </a:r>
            <a:r>
              <a:rPr lang="en-US" dirty="0" err="1"/>
              <a:t>aaaa</a:t>
            </a:r>
            <a:r>
              <a:rPr lang="en-US" dirty="0"/>
              <a:t>, …, so the language L</a:t>
            </a:r>
            <a:r>
              <a:rPr lang="en-US" baseline="-30000" dirty="0"/>
              <a:t>1</a:t>
            </a:r>
            <a:r>
              <a:rPr lang="en-US" dirty="0"/>
              <a:t> = {</a:t>
            </a:r>
            <a:r>
              <a:rPr lang="el-GR" dirty="0"/>
              <a:t>Λ</a:t>
            </a:r>
            <a:r>
              <a:rPr lang="en-US" dirty="0"/>
              <a:t>, a, </a:t>
            </a:r>
            <a:r>
              <a:rPr lang="en-US" dirty="0" err="1"/>
              <a:t>aa</a:t>
            </a:r>
            <a:r>
              <a:rPr lang="en-US" dirty="0"/>
              <a:t>, </a:t>
            </a:r>
            <a:r>
              <a:rPr lang="en-US" dirty="0" err="1"/>
              <a:t>aaa</a:t>
            </a:r>
            <a:r>
              <a:rPr lang="en-US" dirty="0"/>
              <a:t>, …} </a:t>
            </a:r>
            <a:r>
              <a:rPr lang="en-US" dirty="0" smtClean="0"/>
              <a:t>and L</a:t>
            </a:r>
            <a:r>
              <a:rPr lang="en-US" baseline="-30000" dirty="0" smtClean="0"/>
              <a:t>2</a:t>
            </a:r>
            <a:r>
              <a:rPr lang="en-US" dirty="0" smtClean="0"/>
              <a:t> </a:t>
            </a:r>
            <a:r>
              <a:rPr lang="en-US" dirty="0"/>
              <a:t>= {a, </a:t>
            </a:r>
            <a:r>
              <a:rPr lang="en-US" dirty="0" err="1"/>
              <a:t>aa</a:t>
            </a:r>
            <a:r>
              <a:rPr lang="en-US" dirty="0"/>
              <a:t>, </a:t>
            </a:r>
            <a:r>
              <a:rPr lang="en-US" dirty="0" err="1"/>
              <a:t>aaa</a:t>
            </a:r>
            <a:r>
              <a:rPr lang="en-US" dirty="0"/>
              <a:t>, </a:t>
            </a:r>
            <a:r>
              <a:rPr lang="en-US" dirty="0" err="1"/>
              <a:t>aaaa</a:t>
            </a:r>
            <a:r>
              <a:rPr lang="en-US" dirty="0"/>
              <a:t>, …} can simply be expressed by a</a:t>
            </a:r>
            <a:r>
              <a:rPr lang="en-US" baseline="40000" dirty="0"/>
              <a:t>*</a:t>
            </a:r>
            <a:r>
              <a:rPr lang="en-US" dirty="0"/>
              <a:t> and a</a:t>
            </a:r>
            <a:r>
              <a:rPr lang="en-US" baseline="40000" dirty="0"/>
              <a:t>+</a:t>
            </a:r>
            <a:r>
              <a:rPr lang="en-US" dirty="0"/>
              <a:t>, respectively.</a:t>
            </a:r>
          </a:p>
          <a:p>
            <a:pPr algn="just">
              <a:lnSpc>
                <a:spcPct val="90000"/>
              </a:lnSpc>
              <a:buFont typeface="Monotype Sorts" pitchFamily="2" charset="2"/>
              <a:buNone/>
            </a:pPr>
            <a:r>
              <a:rPr lang="en-US" dirty="0"/>
              <a:t>	a</a:t>
            </a:r>
            <a:r>
              <a:rPr lang="en-US" baseline="40000" dirty="0"/>
              <a:t>*</a:t>
            </a:r>
            <a:r>
              <a:rPr lang="en-US" dirty="0"/>
              <a:t> and a</a:t>
            </a:r>
            <a:r>
              <a:rPr lang="en-US" baseline="40000" dirty="0"/>
              <a:t>+ </a:t>
            </a:r>
            <a:r>
              <a:rPr lang="en-US" dirty="0"/>
              <a:t>are called the regular </a:t>
            </a:r>
            <a:r>
              <a:rPr lang="en-US" dirty="0" smtClean="0"/>
              <a:t>expressions (RE</a:t>
            </a:r>
            <a:r>
              <a:rPr lang="en-US" dirty="0"/>
              <a:t>) for L</a:t>
            </a:r>
            <a:r>
              <a:rPr lang="en-US" baseline="-30000" dirty="0"/>
              <a:t>1 </a:t>
            </a:r>
            <a:r>
              <a:rPr lang="en-US" dirty="0"/>
              <a:t>and L</a:t>
            </a:r>
            <a:r>
              <a:rPr lang="en-US" baseline="-30000" dirty="0"/>
              <a:t>2</a:t>
            </a:r>
            <a:r>
              <a:rPr lang="en-US" dirty="0"/>
              <a:t> respectively.</a:t>
            </a:r>
          </a:p>
          <a:p>
            <a:pPr algn="just">
              <a:buNone/>
            </a:pPr>
            <a:r>
              <a:rPr lang="en-US" b="1" dirty="0"/>
              <a:t>	Note:</a:t>
            </a:r>
            <a:r>
              <a:rPr lang="en-US" dirty="0"/>
              <a:t> a</a:t>
            </a:r>
            <a:r>
              <a:rPr lang="en-US" baseline="40000" dirty="0"/>
              <a:t>+</a:t>
            </a:r>
            <a:r>
              <a:rPr lang="en-US" dirty="0"/>
              <a:t>, </a:t>
            </a:r>
            <a:r>
              <a:rPr lang="en-US" dirty="0" err="1"/>
              <a:t>aa</a:t>
            </a:r>
            <a:r>
              <a:rPr lang="en-US" baseline="40000" dirty="0"/>
              <a:t>* </a:t>
            </a:r>
            <a:r>
              <a:rPr lang="en-US" dirty="0"/>
              <a:t>and a</a:t>
            </a:r>
            <a:r>
              <a:rPr lang="en-US" baseline="40000" dirty="0"/>
              <a:t>*</a:t>
            </a:r>
            <a:r>
              <a:rPr lang="en-US" dirty="0"/>
              <a:t>a generate L</a:t>
            </a:r>
            <a:r>
              <a:rPr lang="en-US" baseline="-30000" dirty="0"/>
              <a:t>2</a:t>
            </a:r>
            <a:r>
              <a:rPr lang="en-US" dirty="0" smtClean="0"/>
              <a:t>. </a:t>
            </a:r>
          </a:p>
          <a:p>
            <a:pPr algn="just">
              <a:buNone/>
            </a:pPr>
            <a:r>
              <a:rPr lang="en-US" b="1" dirty="0" smtClean="0"/>
              <a:t>e.g. </a:t>
            </a:r>
            <a:r>
              <a:rPr lang="en-US" dirty="0" smtClean="0"/>
              <a:t>[A-Z0-9._-]+@[</a:t>
            </a:r>
            <a:r>
              <a:rPr lang="en-US" dirty="0"/>
              <a:t>A-Z0-9.-]+\.[A-Z</a:t>
            </a:r>
            <a:r>
              <a:rPr lang="en-US" dirty="0" smtClean="0"/>
              <a:t>]</a:t>
            </a:r>
            <a:endParaRPr lang="es-VE" dirty="0"/>
          </a:p>
          <a:p>
            <a:pPr algn="just">
              <a:lnSpc>
                <a:spcPct val="90000"/>
              </a:lnSpc>
              <a:buFont typeface="Monotype Sorts" pitchFamily="2" charset="2"/>
              <a:buNone/>
            </a:pPr>
            <a:endParaRPr lang="en-US" dirty="0"/>
          </a:p>
        </p:txBody>
      </p:sp>
    </p:spTree>
    <p:extLst>
      <p:ext uri="{BB962C8B-B14F-4D97-AF65-F5344CB8AC3E}">
        <p14:creationId xmlns:p14="http://schemas.microsoft.com/office/powerpoint/2010/main" val="1028918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3"/>
          <p:cNvSpPr>
            <a:spLocks noGrp="1" noChangeArrowheads="1"/>
          </p:cNvSpPr>
          <p:nvPr>
            <p:ph type="body" idx="1"/>
          </p:nvPr>
        </p:nvSpPr>
        <p:spPr>
          <a:xfrm>
            <a:off x="1522876" y="1676400"/>
            <a:ext cx="9143538" cy="4495800"/>
          </a:xfrm>
        </p:spPr>
        <p:txBody>
          <a:bodyPr>
            <a:noAutofit/>
          </a:bodyPr>
          <a:lstStyle/>
          <a:p>
            <a:pPr marL="457200" indent="-457200" algn="just">
              <a:buNone/>
            </a:pPr>
            <a:r>
              <a:rPr lang="en-US" sz="2200" u="sng" dirty="0">
                <a:latin typeface="+mj-lt"/>
              </a:rPr>
              <a:t>Definition:</a:t>
            </a:r>
            <a:r>
              <a:rPr lang="en-US" sz="2200" dirty="0">
                <a:latin typeface="+mj-lt"/>
              </a:rPr>
              <a:t> A regular expression over an alphabet Σ is recursively defined as follows</a:t>
            </a:r>
            <a:r>
              <a:rPr lang="en-US" sz="2200" dirty="0" smtClean="0">
                <a:latin typeface="+mj-lt"/>
              </a:rPr>
              <a:t>:</a:t>
            </a:r>
            <a:endParaRPr lang="en-US" sz="2200" dirty="0">
              <a:latin typeface="+mj-lt"/>
            </a:endParaRPr>
          </a:p>
          <a:p>
            <a:pPr marL="457200" indent="-457200" algn="just">
              <a:spcBef>
                <a:spcPts val="1200"/>
              </a:spcBef>
              <a:buFontTx/>
              <a:buAutoNum type="arabicPeriod"/>
            </a:pPr>
            <a:r>
              <a:rPr lang="en-US" sz="2200" dirty="0">
                <a:latin typeface="+mj-lt"/>
              </a:rPr>
              <a:t>ø denotes language ø </a:t>
            </a:r>
          </a:p>
          <a:p>
            <a:pPr marL="457200" indent="-457200" algn="just">
              <a:spcBef>
                <a:spcPts val="1200"/>
              </a:spcBef>
              <a:buFontTx/>
              <a:buAutoNum type="arabicPeriod"/>
            </a:pPr>
            <a:r>
              <a:rPr lang="en-US" sz="2200" dirty="0">
                <a:latin typeface="+mj-lt"/>
              </a:rPr>
              <a:t>ε denotes language {ε}</a:t>
            </a:r>
          </a:p>
          <a:p>
            <a:pPr marL="457200" indent="-457200" algn="just">
              <a:spcBef>
                <a:spcPts val="1200"/>
              </a:spcBef>
              <a:buFontTx/>
              <a:buAutoNum type="arabicPeriod"/>
            </a:pPr>
            <a:r>
              <a:rPr lang="en-US" sz="2200" dirty="0">
                <a:latin typeface="+mj-lt"/>
              </a:rPr>
              <a:t>a denotes language {a}, for all a </a:t>
            </a:r>
            <a:r>
              <a:rPr lang="en-US" sz="2200" dirty="0">
                <a:latin typeface="+mj-lt"/>
                <a:sym typeface="Symbol" panose="05050102010706020507" pitchFamily="18" charset="2"/>
              </a:rPr>
              <a:t></a:t>
            </a:r>
            <a:r>
              <a:rPr lang="en-US" sz="2200" dirty="0">
                <a:latin typeface="+mj-lt"/>
              </a:rPr>
              <a:t> Σ.</a:t>
            </a:r>
          </a:p>
          <a:p>
            <a:pPr marL="457200" indent="-457200" algn="just">
              <a:spcBef>
                <a:spcPts val="1200"/>
              </a:spcBef>
              <a:buFontTx/>
              <a:buAutoNum type="arabicPeriod"/>
            </a:pPr>
            <a:r>
              <a:rPr lang="en-US" sz="2200" dirty="0">
                <a:latin typeface="+mj-lt"/>
              </a:rPr>
              <a:t>(P + Q) denotes L(P) U L(Q), where P, Q are </a:t>
            </a:r>
            <a:r>
              <a:rPr lang="en-US" sz="2200" dirty="0" err="1">
                <a:latin typeface="+mj-lt"/>
              </a:rPr>
              <a:t>r.e.’s</a:t>
            </a:r>
            <a:r>
              <a:rPr lang="en-US" sz="2200" dirty="0">
                <a:latin typeface="+mj-lt"/>
              </a:rPr>
              <a:t>.</a:t>
            </a:r>
          </a:p>
          <a:p>
            <a:pPr marL="457200" indent="-457200" algn="just">
              <a:spcBef>
                <a:spcPts val="1200"/>
              </a:spcBef>
              <a:buFontTx/>
              <a:buAutoNum type="arabicPeriod"/>
            </a:pPr>
            <a:r>
              <a:rPr lang="en-US" sz="2200" dirty="0">
                <a:latin typeface="+mj-lt"/>
              </a:rPr>
              <a:t>(PQ) denotes L(P)·L(Q), where P, Q are </a:t>
            </a:r>
            <a:r>
              <a:rPr lang="en-US" sz="2200" dirty="0" err="1">
                <a:latin typeface="+mj-lt"/>
              </a:rPr>
              <a:t>r.e.’s</a:t>
            </a:r>
            <a:r>
              <a:rPr lang="en-US" sz="2200" dirty="0">
                <a:latin typeface="+mj-lt"/>
              </a:rPr>
              <a:t>.</a:t>
            </a:r>
          </a:p>
          <a:p>
            <a:pPr marL="457200" indent="-457200" algn="just">
              <a:spcBef>
                <a:spcPts val="1200"/>
              </a:spcBef>
              <a:buFontTx/>
              <a:buAutoNum type="arabicPeriod"/>
            </a:pPr>
            <a:r>
              <a:rPr lang="en-US" sz="2200" dirty="0">
                <a:latin typeface="+mj-lt"/>
              </a:rPr>
              <a:t>P* denotes L(P)*, where P is </a:t>
            </a:r>
            <a:r>
              <a:rPr lang="en-US" sz="2200" dirty="0" err="1">
                <a:latin typeface="+mj-lt"/>
              </a:rPr>
              <a:t>r.e</a:t>
            </a:r>
            <a:r>
              <a:rPr lang="en-US" sz="2200" dirty="0" smtClean="0">
                <a:latin typeface="+mj-lt"/>
              </a:rPr>
              <a:t>.</a:t>
            </a:r>
            <a:endParaRPr lang="es-VE" sz="2200" dirty="0">
              <a:latin typeface="+mj-lt"/>
            </a:endParaRPr>
          </a:p>
          <a:p>
            <a:pPr marL="457200" indent="-457200" algn="just">
              <a:buNone/>
            </a:pPr>
            <a:r>
              <a:rPr lang="en-US" sz="2200" dirty="0">
                <a:latin typeface="+mj-lt"/>
              </a:rPr>
              <a:t>To prevent excessive parentheses, we assume left associativity, with the following operator precedence hierarchy, from most to least binding: *, ·, +</a:t>
            </a:r>
            <a:endParaRPr lang="es-VE" sz="2200" dirty="0">
              <a:latin typeface="+mj-lt"/>
            </a:endParaRPr>
          </a:p>
        </p:txBody>
      </p:sp>
      <p:sp>
        <p:nvSpPr>
          <p:cNvPr id="5" name="Rectangle 2"/>
          <p:cNvSpPr>
            <a:spLocks noGrp="1" noChangeArrowheads="1"/>
          </p:cNvSpPr>
          <p:nvPr>
            <p:ph type="title"/>
          </p:nvPr>
        </p:nvSpPr>
        <p:spPr>
          <a:xfrm>
            <a:off x="1522876" y="609600"/>
            <a:ext cx="9143538" cy="1066800"/>
          </a:xfrm>
        </p:spPr>
        <p:txBody>
          <a:bodyPr/>
          <a:lstStyle/>
          <a:p>
            <a:r>
              <a:rPr lang="en-US" dirty="0"/>
              <a:t>Regular Expression</a:t>
            </a:r>
          </a:p>
        </p:txBody>
      </p:sp>
    </p:spTree>
    <p:extLst>
      <p:ext uri="{BB962C8B-B14F-4D97-AF65-F5344CB8AC3E}">
        <p14:creationId xmlns:p14="http://schemas.microsoft.com/office/powerpoint/2010/main" val="381665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0CA4176-5883-4604-9D76-69CBB0637708}" type="slidenum">
              <a:rPr lang="en-US"/>
              <a:pPr/>
              <a:t>82</a:t>
            </a:fld>
            <a:endParaRPr lang="en-US"/>
          </a:p>
        </p:txBody>
      </p:sp>
      <p:sp>
        <p:nvSpPr>
          <p:cNvPr id="375810" name="Rectangle 2"/>
          <p:cNvSpPr>
            <a:spLocks noGrp="1" noChangeArrowheads="1"/>
          </p:cNvSpPr>
          <p:nvPr>
            <p:ph type="title"/>
          </p:nvPr>
        </p:nvSpPr>
        <p:spPr/>
        <p:txBody>
          <a:bodyPr/>
          <a:lstStyle/>
          <a:p>
            <a:r>
              <a:rPr lang="en-US" sz="3000" dirty="0"/>
              <a:t>Recursive definition of Regular </a:t>
            </a:r>
            <a:r>
              <a:rPr lang="en-US" sz="3000" dirty="0" smtClean="0"/>
              <a:t>Expression (</a:t>
            </a:r>
            <a:r>
              <a:rPr lang="en-US" sz="3000" dirty="0"/>
              <a:t>RE)</a:t>
            </a:r>
          </a:p>
        </p:txBody>
      </p:sp>
      <p:sp>
        <p:nvSpPr>
          <p:cNvPr id="375811" name="Rectangle 3"/>
          <p:cNvSpPr>
            <a:spLocks noGrp="1" noChangeArrowheads="1"/>
          </p:cNvSpPr>
          <p:nvPr>
            <p:ph type="body" idx="1"/>
          </p:nvPr>
        </p:nvSpPr>
        <p:spPr>
          <a:xfrm>
            <a:off x="1522876" y="1905000"/>
            <a:ext cx="9143537" cy="4038600"/>
          </a:xfrm>
        </p:spPr>
        <p:txBody>
          <a:bodyPr>
            <a:normAutofit/>
          </a:bodyPr>
          <a:lstStyle/>
          <a:p>
            <a:pPr algn="just">
              <a:lnSpc>
                <a:spcPct val="80000"/>
              </a:lnSpc>
              <a:buFont typeface="Monotype Sorts" pitchFamily="2" charset="2"/>
              <a:buNone/>
            </a:pPr>
            <a:r>
              <a:rPr lang="en-US" sz="2600" u="sng" dirty="0" smtClean="0"/>
              <a:t>Step </a:t>
            </a:r>
            <a:r>
              <a:rPr lang="en-US" sz="2600" u="sng" dirty="0"/>
              <a:t>1:</a:t>
            </a:r>
            <a:r>
              <a:rPr lang="en-US" sz="2600" dirty="0"/>
              <a:t> Every letter of </a:t>
            </a:r>
            <a:r>
              <a:rPr lang="el-GR" sz="2600" dirty="0"/>
              <a:t>Σ</a:t>
            </a:r>
            <a:r>
              <a:rPr lang="en-US" sz="2600" dirty="0"/>
              <a:t> including </a:t>
            </a:r>
            <a:r>
              <a:rPr lang="el-GR" sz="2600" dirty="0"/>
              <a:t>Λ</a:t>
            </a:r>
            <a:r>
              <a:rPr lang="en-US" sz="2600" dirty="0"/>
              <a:t> is a </a:t>
            </a:r>
            <a:r>
              <a:rPr lang="en-US" sz="2600" dirty="0" smtClean="0"/>
              <a:t>regular </a:t>
            </a:r>
            <a:r>
              <a:rPr lang="en-US" sz="2600" dirty="0"/>
              <a:t>expression. </a:t>
            </a:r>
          </a:p>
          <a:p>
            <a:pPr algn="just">
              <a:lnSpc>
                <a:spcPct val="80000"/>
              </a:lnSpc>
              <a:buFont typeface="Monotype Sorts" pitchFamily="2" charset="2"/>
              <a:buNone/>
            </a:pPr>
            <a:r>
              <a:rPr lang="en-US" sz="2600" u="sng" dirty="0" smtClean="0"/>
              <a:t>Step </a:t>
            </a:r>
            <a:r>
              <a:rPr lang="en-US" sz="2600" u="sng" dirty="0"/>
              <a:t>2:</a:t>
            </a:r>
            <a:r>
              <a:rPr lang="en-US" sz="2600" dirty="0"/>
              <a:t> If r</a:t>
            </a:r>
            <a:r>
              <a:rPr lang="en-US" sz="2600" baseline="-30000" dirty="0"/>
              <a:t>1</a:t>
            </a:r>
            <a:r>
              <a:rPr lang="en-US" sz="2600" dirty="0"/>
              <a:t> and r2 are regular expressions then </a:t>
            </a:r>
          </a:p>
          <a:p>
            <a:pPr lvl="1" algn="just">
              <a:lnSpc>
                <a:spcPct val="80000"/>
              </a:lnSpc>
              <a:buFont typeface="Monotype Sorts" pitchFamily="2" charset="2"/>
              <a:buAutoNum type="arabicPeriod"/>
            </a:pPr>
            <a:r>
              <a:rPr lang="en-US" sz="2600" dirty="0"/>
              <a:t>(r</a:t>
            </a:r>
            <a:r>
              <a:rPr lang="en-US" sz="2600" baseline="-30000" dirty="0"/>
              <a:t>1</a:t>
            </a:r>
            <a:r>
              <a:rPr lang="en-US" sz="2600" dirty="0" smtClean="0"/>
              <a:t>)</a:t>
            </a:r>
            <a:endParaRPr lang="en-US" sz="2600" dirty="0"/>
          </a:p>
          <a:p>
            <a:pPr lvl="1" algn="just">
              <a:lnSpc>
                <a:spcPct val="80000"/>
              </a:lnSpc>
              <a:buFont typeface="Monotype Sorts" pitchFamily="2" charset="2"/>
              <a:buAutoNum type="arabicPeriod"/>
            </a:pPr>
            <a:r>
              <a:rPr lang="en-US" sz="2600" dirty="0"/>
              <a:t>r</a:t>
            </a:r>
            <a:r>
              <a:rPr lang="en-US" sz="2600" baseline="-30000" dirty="0"/>
              <a:t>1</a:t>
            </a:r>
            <a:r>
              <a:rPr lang="en-US" sz="2600" dirty="0"/>
              <a:t> </a:t>
            </a:r>
            <a:r>
              <a:rPr lang="en-US" sz="2600" dirty="0" smtClean="0"/>
              <a:t>r</a:t>
            </a:r>
            <a:r>
              <a:rPr lang="en-US" sz="2600" baseline="-30000" dirty="0" smtClean="0"/>
              <a:t>2</a:t>
            </a:r>
            <a:endParaRPr lang="en-US" sz="2600" dirty="0"/>
          </a:p>
          <a:p>
            <a:pPr lvl="1" algn="just">
              <a:lnSpc>
                <a:spcPct val="80000"/>
              </a:lnSpc>
              <a:buFont typeface="Monotype Sorts" pitchFamily="2" charset="2"/>
              <a:buAutoNum type="arabicPeriod"/>
            </a:pPr>
            <a:r>
              <a:rPr lang="en-US" sz="2600" dirty="0"/>
              <a:t>r</a:t>
            </a:r>
            <a:r>
              <a:rPr lang="en-US" sz="2600" baseline="-30000" dirty="0"/>
              <a:t>1</a:t>
            </a:r>
            <a:r>
              <a:rPr lang="en-US" sz="2600" dirty="0"/>
              <a:t> + r</a:t>
            </a:r>
            <a:r>
              <a:rPr lang="en-US" sz="2600" baseline="-30000" dirty="0"/>
              <a:t>2</a:t>
            </a:r>
            <a:r>
              <a:rPr lang="en-US" sz="2600" dirty="0"/>
              <a:t> </a:t>
            </a:r>
            <a:r>
              <a:rPr lang="en-US" sz="2600" dirty="0" smtClean="0"/>
              <a:t>and</a:t>
            </a:r>
            <a:endParaRPr lang="en-US" sz="2600" dirty="0"/>
          </a:p>
          <a:p>
            <a:pPr lvl="1" algn="just">
              <a:lnSpc>
                <a:spcPct val="80000"/>
              </a:lnSpc>
              <a:buFont typeface="Monotype Sorts" pitchFamily="2" charset="2"/>
              <a:buAutoNum type="arabicPeriod"/>
            </a:pPr>
            <a:r>
              <a:rPr lang="en-US" sz="2600" dirty="0"/>
              <a:t> </a:t>
            </a:r>
            <a:r>
              <a:rPr lang="en-US" sz="2600" dirty="0" smtClean="0"/>
              <a:t>r</a:t>
            </a:r>
            <a:r>
              <a:rPr lang="en-US" sz="2600" baseline="-30000" dirty="0" smtClean="0"/>
              <a:t>1</a:t>
            </a:r>
            <a:r>
              <a:rPr lang="en-US" sz="2600" baseline="40000" dirty="0" smtClean="0"/>
              <a:t>*</a:t>
            </a:r>
          </a:p>
          <a:p>
            <a:pPr marL="320040" lvl="1" indent="0" algn="just">
              <a:lnSpc>
                <a:spcPct val="80000"/>
              </a:lnSpc>
              <a:buNone/>
            </a:pPr>
            <a:r>
              <a:rPr lang="en-US" sz="2600" dirty="0" smtClean="0"/>
              <a:t>are </a:t>
            </a:r>
            <a:r>
              <a:rPr lang="en-US" sz="2600" dirty="0"/>
              <a:t>also regular </a:t>
            </a:r>
            <a:r>
              <a:rPr lang="en-US" sz="2600" dirty="0" smtClean="0"/>
              <a:t>expressions.</a:t>
            </a:r>
          </a:p>
          <a:p>
            <a:pPr algn="just">
              <a:lnSpc>
                <a:spcPct val="80000"/>
              </a:lnSpc>
              <a:buFont typeface="Monotype Sorts" pitchFamily="2" charset="2"/>
              <a:buNone/>
            </a:pPr>
            <a:r>
              <a:rPr lang="en-US" sz="2600" u="sng" dirty="0" smtClean="0"/>
              <a:t>Step 3:</a:t>
            </a:r>
            <a:r>
              <a:rPr lang="en-US" sz="2600" dirty="0" smtClean="0"/>
              <a:t> Nothing else is a regular expression.</a:t>
            </a:r>
            <a:endParaRPr lang="en-US" sz="2600" dirty="0"/>
          </a:p>
        </p:txBody>
      </p:sp>
    </p:spTree>
    <p:extLst>
      <p:ext uri="{BB962C8B-B14F-4D97-AF65-F5344CB8AC3E}">
        <p14:creationId xmlns:p14="http://schemas.microsoft.com/office/powerpoint/2010/main" val="3067191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dirty="0"/>
              <a:t>Defining Languages </a:t>
            </a:r>
            <a:r>
              <a:rPr lang="en-US" dirty="0" smtClean="0"/>
              <a:t>using Regular Expressions </a:t>
            </a:r>
            <a:endParaRPr lang="en-US" dirty="0"/>
          </a:p>
        </p:txBody>
      </p:sp>
      <p:sp>
        <p:nvSpPr>
          <p:cNvPr id="223235" name="Rectangle 3"/>
          <p:cNvSpPr>
            <a:spLocks noGrp="1" noChangeArrowheads="1"/>
          </p:cNvSpPr>
          <p:nvPr>
            <p:ph type="body" idx="1"/>
          </p:nvPr>
        </p:nvSpPr>
        <p:spPr/>
        <p:txBody>
          <a:bodyPr>
            <a:normAutofit fontScale="85000" lnSpcReduction="20000"/>
          </a:bodyPr>
          <a:lstStyle/>
          <a:p>
            <a:pPr algn="just">
              <a:lnSpc>
                <a:spcPct val="110000"/>
              </a:lnSpc>
              <a:spcBef>
                <a:spcPts val="200"/>
              </a:spcBef>
            </a:pPr>
            <a:r>
              <a:rPr lang="en-US" b="1" dirty="0" smtClean="0"/>
              <a:t>Method-3 </a:t>
            </a:r>
            <a:r>
              <a:rPr lang="en-US" b="1" dirty="0"/>
              <a:t>(Regular Expressions)</a:t>
            </a:r>
          </a:p>
          <a:p>
            <a:pPr lvl="1" algn="just">
              <a:lnSpc>
                <a:spcPct val="110000"/>
              </a:lnSpc>
              <a:spcBef>
                <a:spcPts val="200"/>
              </a:spcBef>
            </a:pPr>
            <a:r>
              <a:rPr lang="en-US" sz="2800" dirty="0"/>
              <a:t>Consider the language  L={</a:t>
            </a:r>
            <a:r>
              <a:rPr lang="el-GR" sz="2800" dirty="0"/>
              <a:t>Λ</a:t>
            </a:r>
            <a:r>
              <a:rPr lang="en-US" sz="2800" dirty="0"/>
              <a:t>, x, xx, xxx,…} of strings, defined over </a:t>
            </a:r>
            <a:r>
              <a:rPr lang="el-GR" sz="2800" dirty="0"/>
              <a:t>Σ</a:t>
            </a:r>
            <a:r>
              <a:rPr lang="en-US" sz="2800" dirty="0"/>
              <a:t> = {x}.</a:t>
            </a:r>
          </a:p>
          <a:p>
            <a:pPr lvl="1" algn="just">
              <a:lnSpc>
                <a:spcPct val="110000"/>
              </a:lnSpc>
              <a:spcBef>
                <a:spcPts val="200"/>
              </a:spcBef>
              <a:buFont typeface="Monotype Sorts" pitchFamily="2" charset="2"/>
              <a:buNone/>
            </a:pPr>
            <a:r>
              <a:rPr lang="en-US" sz="2800" dirty="0"/>
              <a:t>	We can write this language as the Kleene star closure of alphabet </a:t>
            </a:r>
            <a:r>
              <a:rPr lang="el-GR" sz="2800" dirty="0"/>
              <a:t>Σ</a:t>
            </a:r>
            <a:r>
              <a:rPr lang="en-US" sz="2800" dirty="0"/>
              <a:t> or L=</a:t>
            </a:r>
            <a:r>
              <a:rPr lang="el-GR" sz="2800" dirty="0"/>
              <a:t>Σ</a:t>
            </a:r>
            <a:r>
              <a:rPr lang="en-US" sz="2800" baseline="40000" dirty="0"/>
              <a:t>*</a:t>
            </a:r>
            <a:r>
              <a:rPr lang="en-US" sz="2800" dirty="0"/>
              <a:t>={x}</a:t>
            </a:r>
            <a:r>
              <a:rPr lang="en-US" sz="2800" baseline="40000" dirty="0"/>
              <a:t>*</a:t>
            </a:r>
          </a:p>
          <a:p>
            <a:pPr lvl="1" algn="just">
              <a:lnSpc>
                <a:spcPct val="110000"/>
              </a:lnSpc>
              <a:spcBef>
                <a:spcPts val="200"/>
              </a:spcBef>
              <a:buFont typeface="Monotype Sorts" pitchFamily="2" charset="2"/>
              <a:buNone/>
            </a:pPr>
            <a:r>
              <a:rPr lang="en-US" sz="2800" baseline="40000" dirty="0"/>
              <a:t>	</a:t>
            </a:r>
            <a:r>
              <a:rPr lang="en-US" sz="2800" dirty="0"/>
              <a:t>this language can also be expressed by the regular expression </a:t>
            </a:r>
            <a:r>
              <a:rPr lang="en-US" sz="2800" dirty="0" smtClean="0"/>
              <a:t>x</a:t>
            </a:r>
            <a:r>
              <a:rPr lang="en-US" sz="2800" baseline="40000" dirty="0" smtClean="0"/>
              <a:t>*</a:t>
            </a:r>
            <a:r>
              <a:rPr lang="en-US" sz="2800" dirty="0" smtClean="0"/>
              <a:t>.</a:t>
            </a:r>
          </a:p>
          <a:p>
            <a:pPr lvl="1" algn="just">
              <a:lnSpc>
                <a:spcPct val="110000"/>
              </a:lnSpc>
              <a:spcBef>
                <a:spcPts val="200"/>
              </a:spcBef>
              <a:buFont typeface="Monotype Sorts" pitchFamily="2" charset="2"/>
              <a:buNone/>
            </a:pPr>
            <a:endParaRPr lang="en-US" sz="2800" dirty="0"/>
          </a:p>
          <a:p>
            <a:pPr lvl="1" algn="just">
              <a:lnSpc>
                <a:spcPct val="110000"/>
              </a:lnSpc>
              <a:spcBef>
                <a:spcPts val="200"/>
              </a:spcBef>
            </a:pPr>
            <a:r>
              <a:rPr lang="en-US" sz="2800" dirty="0"/>
              <a:t>Similarly the language  L={x, xx, xxx,…}, defined over </a:t>
            </a:r>
            <a:r>
              <a:rPr lang="el-GR" sz="2800" dirty="0"/>
              <a:t>Σ</a:t>
            </a:r>
            <a:r>
              <a:rPr lang="en-US" sz="2800" dirty="0"/>
              <a:t> = {x}, can be expressed by the regular expression x</a:t>
            </a:r>
            <a:r>
              <a:rPr lang="en-US" sz="2800" baseline="40000" dirty="0"/>
              <a:t>+</a:t>
            </a:r>
            <a:r>
              <a:rPr lang="en-US" sz="2800" dirty="0"/>
              <a:t>.</a:t>
            </a:r>
          </a:p>
          <a:p>
            <a:pPr>
              <a:lnSpc>
                <a:spcPct val="110000"/>
              </a:lnSpc>
              <a:spcBef>
                <a:spcPts val="200"/>
              </a:spcBef>
              <a:buFont typeface="Monotype Sorts" pitchFamily="2" charset="2"/>
              <a:buNone/>
            </a:pPr>
            <a:r>
              <a:rPr lang="en-US" dirty="0"/>
              <a:t>	</a:t>
            </a:r>
          </a:p>
        </p:txBody>
      </p:sp>
      <p:sp>
        <p:nvSpPr>
          <p:cNvPr id="3" name="Slide Number Placeholder 2"/>
          <p:cNvSpPr>
            <a:spLocks noGrp="1"/>
          </p:cNvSpPr>
          <p:nvPr>
            <p:ph type="sldNum" sz="quarter" idx="12"/>
          </p:nvPr>
        </p:nvSpPr>
        <p:spPr/>
        <p:txBody>
          <a:bodyPr/>
          <a:lstStyle/>
          <a:p>
            <a:fld id="{DF28FB93-0A08-4E7D-8E63-9EFA29F1E093}" type="slidenum">
              <a:rPr lang="en-US" smtClean="0"/>
              <a:pPr/>
              <a:t>83</a:t>
            </a:fld>
            <a:endParaRPr lang="en-US" dirty="0"/>
          </a:p>
        </p:txBody>
      </p:sp>
    </p:spTree>
    <p:extLst>
      <p:ext uri="{BB962C8B-B14F-4D97-AF65-F5344CB8AC3E}">
        <p14:creationId xmlns:p14="http://schemas.microsoft.com/office/powerpoint/2010/main" val="271345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dirty="0" smtClean="0"/>
              <a:t>Example</a:t>
            </a:r>
            <a:endParaRPr lang="en-US" dirty="0"/>
          </a:p>
        </p:txBody>
      </p:sp>
      <p:sp>
        <p:nvSpPr>
          <p:cNvPr id="224259" name="Rectangle 3"/>
          <p:cNvSpPr>
            <a:spLocks noGrp="1" noChangeArrowheads="1"/>
          </p:cNvSpPr>
          <p:nvPr>
            <p:ph type="body" idx="1"/>
          </p:nvPr>
        </p:nvSpPr>
        <p:spPr>
          <a:xfrm>
            <a:off x="1522875" y="1828800"/>
            <a:ext cx="9143538" cy="3697465"/>
          </a:xfrm>
        </p:spPr>
        <p:txBody>
          <a:bodyPr>
            <a:normAutofit/>
          </a:bodyPr>
          <a:lstStyle/>
          <a:p>
            <a:pPr lvl="1" algn="just">
              <a:lnSpc>
                <a:spcPct val="90000"/>
              </a:lnSpc>
              <a:buFont typeface="Wingdings" panose="05000000000000000000" pitchFamily="2" charset="2"/>
              <a:buChar char="§"/>
            </a:pPr>
            <a:r>
              <a:rPr lang="en-US" sz="2400" dirty="0"/>
              <a:t>Now consider another language L, consisting of all possible strings, defined </a:t>
            </a:r>
            <a:r>
              <a:rPr lang="en-US" sz="2400" dirty="0" smtClean="0"/>
              <a:t>over </a:t>
            </a:r>
            <a:r>
              <a:rPr lang="el-GR" sz="2400" dirty="0"/>
              <a:t>Σ</a:t>
            </a:r>
            <a:r>
              <a:rPr lang="en-US" sz="2400" dirty="0"/>
              <a:t> = {a, b}. This language can also be expressed by the regular expression 	</a:t>
            </a:r>
          </a:p>
          <a:p>
            <a:pPr lvl="1" algn="just">
              <a:lnSpc>
                <a:spcPct val="90000"/>
              </a:lnSpc>
              <a:buFont typeface="Monotype Sorts" pitchFamily="2" charset="2"/>
              <a:buNone/>
            </a:pPr>
            <a:r>
              <a:rPr lang="en-US" sz="2400" dirty="0"/>
              <a:t>		       (a + b)</a:t>
            </a:r>
            <a:r>
              <a:rPr lang="en-US" sz="2400" baseline="40000" dirty="0"/>
              <a:t>*</a:t>
            </a:r>
            <a:r>
              <a:rPr lang="en-US" sz="2400" dirty="0"/>
              <a:t>.</a:t>
            </a:r>
          </a:p>
          <a:p>
            <a:pPr lvl="1" algn="just">
              <a:lnSpc>
                <a:spcPct val="90000"/>
              </a:lnSpc>
              <a:buFont typeface="Wingdings" panose="05000000000000000000" pitchFamily="2" charset="2"/>
              <a:buChar char="§"/>
            </a:pPr>
            <a:r>
              <a:rPr lang="en-US" sz="2400" dirty="0"/>
              <a:t> Now consider another language L, of strings having exactly double a, defined </a:t>
            </a:r>
            <a:r>
              <a:rPr lang="en-US" sz="2400" dirty="0" smtClean="0"/>
              <a:t>over </a:t>
            </a:r>
            <a:r>
              <a:rPr lang="el-GR" sz="2400" dirty="0" smtClean="0"/>
              <a:t>Σ</a:t>
            </a:r>
            <a:r>
              <a:rPr lang="en-US" sz="2400" dirty="0" smtClean="0"/>
              <a:t> </a:t>
            </a:r>
            <a:r>
              <a:rPr lang="en-US" sz="2400" dirty="0"/>
              <a:t>= {a, b}, then it’s regular expression may be </a:t>
            </a:r>
          </a:p>
          <a:p>
            <a:pPr lvl="1" algn="just">
              <a:lnSpc>
                <a:spcPct val="90000"/>
              </a:lnSpc>
              <a:buFont typeface="Monotype Sorts" pitchFamily="2" charset="2"/>
              <a:buNone/>
            </a:pPr>
            <a:r>
              <a:rPr lang="en-US" sz="2400" dirty="0"/>
              <a:t>			b</a:t>
            </a:r>
            <a:r>
              <a:rPr lang="en-US" sz="2400" baseline="40000" dirty="0"/>
              <a:t>*</a:t>
            </a:r>
            <a:r>
              <a:rPr lang="en-US" sz="2400" dirty="0" err="1"/>
              <a:t>aab</a:t>
            </a:r>
            <a:r>
              <a:rPr lang="en-US" sz="2400" baseline="40000" dirty="0"/>
              <a:t>*</a:t>
            </a:r>
          </a:p>
        </p:txBody>
      </p:sp>
      <p:sp>
        <p:nvSpPr>
          <p:cNvPr id="3" name="Slide Number Placeholder 2"/>
          <p:cNvSpPr>
            <a:spLocks noGrp="1"/>
          </p:cNvSpPr>
          <p:nvPr>
            <p:ph type="sldNum" sz="quarter" idx="12"/>
          </p:nvPr>
        </p:nvSpPr>
        <p:spPr/>
        <p:txBody>
          <a:bodyPr/>
          <a:lstStyle/>
          <a:p>
            <a:fld id="{DF28FB93-0A08-4E7D-8E63-9EFA29F1E093}" type="slidenum">
              <a:rPr lang="en-US" smtClean="0"/>
              <a:pPr/>
              <a:t>84</a:t>
            </a:fld>
            <a:endParaRPr lang="en-US" dirty="0"/>
          </a:p>
        </p:txBody>
      </p:sp>
    </p:spTree>
    <p:extLst>
      <p:ext uri="{BB962C8B-B14F-4D97-AF65-F5344CB8AC3E}">
        <p14:creationId xmlns:p14="http://schemas.microsoft.com/office/powerpoint/2010/main" val="335040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r>
              <a:rPr lang="en-US" dirty="0" smtClean="0"/>
              <a:t>Example</a:t>
            </a:r>
            <a:endParaRPr lang="en-US" dirty="0"/>
          </a:p>
        </p:txBody>
      </p:sp>
      <p:sp>
        <p:nvSpPr>
          <p:cNvPr id="378883" name="Rectangle 3"/>
          <p:cNvSpPr>
            <a:spLocks noGrp="1" noChangeArrowheads="1"/>
          </p:cNvSpPr>
          <p:nvPr>
            <p:ph type="body" idx="1"/>
          </p:nvPr>
        </p:nvSpPr>
        <p:spPr>
          <a:xfrm>
            <a:off x="1522876" y="1828800"/>
            <a:ext cx="9143538" cy="3697465"/>
          </a:xfrm>
        </p:spPr>
        <p:txBody>
          <a:bodyPr>
            <a:normAutofit/>
          </a:bodyPr>
          <a:lstStyle/>
          <a:p>
            <a:pPr lvl="1" algn="just">
              <a:lnSpc>
                <a:spcPct val="90000"/>
              </a:lnSpc>
              <a:buFont typeface="Wingdings" panose="05000000000000000000" pitchFamily="2" charset="2"/>
              <a:buChar char="§"/>
            </a:pPr>
            <a:r>
              <a:rPr lang="en-US" sz="2400" dirty="0"/>
              <a:t>Now consider another language L, of even length, defined over </a:t>
            </a:r>
            <a:r>
              <a:rPr lang="el-GR" sz="2400" dirty="0"/>
              <a:t>Σ</a:t>
            </a:r>
            <a:r>
              <a:rPr lang="en-US" sz="2400" dirty="0"/>
              <a:t> = {a, b}, then it’s regular expression may be </a:t>
            </a:r>
          </a:p>
          <a:p>
            <a:pPr lvl="1" algn="just">
              <a:lnSpc>
                <a:spcPct val="90000"/>
              </a:lnSpc>
              <a:buFont typeface="Monotype Sorts" pitchFamily="2" charset="2"/>
              <a:buNone/>
            </a:pPr>
            <a:r>
              <a:rPr lang="en-US" sz="2400" dirty="0"/>
              <a:t>			((</a:t>
            </a:r>
            <a:r>
              <a:rPr lang="en-US" sz="2400" dirty="0" err="1"/>
              <a:t>a+b</a:t>
            </a:r>
            <a:r>
              <a:rPr lang="en-US" sz="2400" dirty="0"/>
              <a:t>)(</a:t>
            </a:r>
            <a:r>
              <a:rPr lang="en-US" sz="2400" dirty="0" err="1"/>
              <a:t>a+b</a:t>
            </a:r>
            <a:r>
              <a:rPr lang="en-US" sz="2400" dirty="0"/>
              <a:t>))</a:t>
            </a:r>
            <a:r>
              <a:rPr lang="en-US" sz="2400" baseline="40000" dirty="0"/>
              <a:t>*</a:t>
            </a:r>
          </a:p>
          <a:p>
            <a:pPr lvl="1" algn="just">
              <a:lnSpc>
                <a:spcPct val="90000"/>
              </a:lnSpc>
              <a:buFont typeface="Wingdings" panose="05000000000000000000" pitchFamily="2" charset="2"/>
              <a:buChar char="§"/>
            </a:pPr>
            <a:r>
              <a:rPr lang="en-US" sz="2400" dirty="0"/>
              <a:t>Now consider another language L, of odd length, defined over </a:t>
            </a:r>
            <a:r>
              <a:rPr lang="el-GR" sz="2400" dirty="0"/>
              <a:t>Σ</a:t>
            </a:r>
            <a:r>
              <a:rPr lang="en-US" sz="2400" dirty="0"/>
              <a:t> = {a, b}, then it’s regular expression may be </a:t>
            </a:r>
          </a:p>
          <a:p>
            <a:pPr lvl="1" algn="just">
              <a:lnSpc>
                <a:spcPct val="90000"/>
              </a:lnSpc>
              <a:buFont typeface="Monotype Sorts" pitchFamily="2" charset="2"/>
              <a:buNone/>
            </a:pPr>
            <a:r>
              <a:rPr lang="en-US" sz="2400" dirty="0"/>
              <a:t>			(</a:t>
            </a:r>
            <a:r>
              <a:rPr lang="en-US" sz="2400" dirty="0" err="1"/>
              <a:t>a+b</a:t>
            </a:r>
            <a:r>
              <a:rPr lang="en-US" sz="2400" dirty="0"/>
              <a:t>)((</a:t>
            </a:r>
            <a:r>
              <a:rPr lang="en-US" sz="2400" dirty="0" err="1"/>
              <a:t>a+b</a:t>
            </a:r>
            <a:r>
              <a:rPr lang="en-US" sz="2400" dirty="0"/>
              <a:t>)(</a:t>
            </a:r>
            <a:r>
              <a:rPr lang="en-US" sz="2400" dirty="0" err="1"/>
              <a:t>a+b</a:t>
            </a:r>
            <a:r>
              <a:rPr lang="en-US" sz="2400" dirty="0"/>
              <a:t>))</a:t>
            </a:r>
            <a:r>
              <a:rPr lang="en-US" sz="2400" baseline="40000" dirty="0"/>
              <a:t>* </a:t>
            </a:r>
            <a:r>
              <a:rPr lang="en-US" sz="2400" dirty="0"/>
              <a:t>or</a:t>
            </a:r>
          </a:p>
          <a:p>
            <a:pPr lvl="1" algn="just">
              <a:lnSpc>
                <a:spcPct val="90000"/>
              </a:lnSpc>
              <a:buFont typeface="Monotype Sorts" pitchFamily="2" charset="2"/>
              <a:buNone/>
            </a:pPr>
            <a:r>
              <a:rPr lang="en-US" sz="2400" dirty="0"/>
              <a:t>			 ((</a:t>
            </a:r>
            <a:r>
              <a:rPr lang="en-US" sz="2400" dirty="0" err="1"/>
              <a:t>a+b</a:t>
            </a:r>
            <a:r>
              <a:rPr lang="en-US" sz="2400" dirty="0"/>
              <a:t>)(</a:t>
            </a:r>
            <a:r>
              <a:rPr lang="en-US" sz="2400" dirty="0" err="1"/>
              <a:t>a+b</a:t>
            </a:r>
            <a:r>
              <a:rPr lang="en-US" sz="2400" dirty="0"/>
              <a:t>))</a:t>
            </a:r>
            <a:r>
              <a:rPr lang="en-US" sz="2400" baseline="40000" dirty="0"/>
              <a:t>*</a:t>
            </a:r>
            <a:r>
              <a:rPr lang="en-US" sz="2400" dirty="0"/>
              <a:t>(</a:t>
            </a:r>
            <a:r>
              <a:rPr lang="en-US" sz="2400" dirty="0" err="1"/>
              <a:t>a+b</a:t>
            </a:r>
            <a:r>
              <a:rPr lang="en-US" sz="2400" dirty="0"/>
              <a:t>)</a:t>
            </a:r>
          </a:p>
          <a:p>
            <a:pPr>
              <a:lnSpc>
                <a:spcPct val="90000"/>
              </a:lnSpc>
              <a:buFont typeface="Monotype Sorts" pitchFamily="2" charset="2"/>
              <a:buNone/>
            </a:pPr>
            <a:endParaRPr lang="en-US" dirty="0"/>
          </a:p>
        </p:txBody>
      </p:sp>
      <p:sp>
        <p:nvSpPr>
          <p:cNvPr id="3" name="Slide Number Placeholder 2"/>
          <p:cNvSpPr>
            <a:spLocks noGrp="1"/>
          </p:cNvSpPr>
          <p:nvPr>
            <p:ph type="sldNum" sz="quarter" idx="12"/>
          </p:nvPr>
        </p:nvSpPr>
        <p:spPr/>
        <p:txBody>
          <a:bodyPr/>
          <a:lstStyle/>
          <a:p>
            <a:fld id="{DF28FB93-0A08-4E7D-8E63-9EFA29F1E093}" type="slidenum">
              <a:rPr lang="en-US" smtClean="0"/>
              <a:pPr/>
              <a:t>85</a:t>
            </a:fld>
            <a:endParaRPr lang="en-US" dirty="0"/>
          </a:p>
        </p:txBody>
      </p:sp>
    </p:spTree>
    <p:extLst>
      <p:ext uri="{BB962C8B-B14F-4D97-AF65-F5344CB8AC3E}">
        <p14:creationId xmlns:p14="http://schemas.microsoft.com/office/powerpoint/2010/main" val="2511098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pPr algn="ctr"/>
            <a:r>
              <a:rPr lang="en-US"/>
              <a:t>Remark</a:t>
            </a:r>
          </a:p>
        </p:txBody>
      </p:sp>
      <p:sp>
        <p:nvSpPr>
          <p:cNvPr id="379907" name="Rectangle 3"/>
          <p:cNvSpPr>
            <a:spLocks noGrp="1" noChangeArrowheads="1"/>
          </p:cNvSpPr>
          <p:nvPr>
            <p:ph type="body" idx="1"/>
          </p:nvPr>
        </p:nvSpPr>
        <p:spPr/>
        <p:txBody>
          <a:bodyPr>
            <a:normAutofit/>
          </a:bodyPr>
          <a:lstStyle/>
          <a:p>
            <a:pPr algn="just"/>
            <a:r>
              <a:rPr lang="en-US" dirty="0"/>
              <a:t>It may be noted that a language may be expressed by more than one regular expressions, while given a regular expression there exist a unique language generated by that regular expression.</a:t>
            </a:r>
          </a:p>
        </p:txBody>
      </p:sp>
      <p:sp>
        <p:nvSpPr>
          <p:cNvPr id="3" name="Slide Number Placeholder 2"/>
          <p:cNvSpPr>
            <a:spLocks noGrp="1"/>
          </p:cNvSpPr>
          <p:nvPr>
            <p:ph type="sldNum" sz="quarter" idx="12"/>
          </p:nvPr>
        </p:nvSpPr>
        <p:spPr/>
        <p:txBody>
          <a:bodyPr/>
          <a:lstStyle/>
          <a:p>
            <a:fld id="{DF28FB93-0A08-4E7D-8E63-9EFA29F1E093}" type="slidenum">
              <a:rPr lang="en-US" smtClean="0"/>
              <a:pPr/>
              <a:t>86</a:t>
            </a:fld>
            <a:endParaRPr lang="en-US" dirty="0"/>
          </a:p>
        </p:txBody>
      </p:sp>
    </p:spTree>
    <p:extLst>
      <p:ext uri="{BB962C8B-B14F-4D97-AF65-F5344CB8AC3E}">
        <p14:creationId xmlns:p14="http://schemas.microsoft.com/office/powerpoint/2010/main" val="210245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dirty="0" smtClean="0"/>
              <a:t>Example</a:t>
            </a:r>
            <a:endParaRPr lang="en-US" dirty="0"/>
          </a:p>
        </p:txBody>
      </p:sp>
      <p:sp>
        <p:nvSpPr>
          <p:cNvPr id="226307" name="Rectangle 3"/>
          <p:cNvSpPr>
            <a:spLocks noGrp="1" noChangeArrowheads="1"/>
          </p:cNvSpPr>
          <p:nvPr>
            <p:ph type="body" idx="1"/>
          </p:nvPr>
        </p:nvSpPr>
        <p:spPr>
          <a:xfrm>
            <a:off x="1522876" y="1811515"/>
            <a:ext cx="9178395" cy="4132085"/>
          </a:xfrm>
        </p:spPr>
        <p:txBody>
          <a:bodyPr>
            <a:normAutofit/>
          </a:bodyPr>
          <a:lstStyle/>
          <a:p>
            <a:pPr lvl="1" algn="just">
              <a:lnSpc>
                <a:spcPct val="90000"/>
              </a:lnSpc>
              <a:buFont typeface="Wingdings" panose="05000000000000000000" pitchFamily="2" charset="2"/>
              <a:buChar char="§"/>
            </a:pPr>
            <a:r>
              <a:rPr lang="en-US" sz="2400" dirty="0" smtClean="0"/>
              <a:t>Consider </a:t>
            </a:r>
            <a:r>
              <a:rPr lang="en-US" sz="2400" dirty="0"/>
              <a:t>the language, defined over </a:t>
            </a:r>
          </a:p>
          <a:p>
            <a:pPr marL="320040" lvl="1" indent="0" algn="just">
              <a:lnSpc>
                <a:spcPct val="90000"/>
              </a:lnSpc>
              <a:spcBef>
                <a:spcPts val="0"/>
              </a:spcBef>
              <a:buNone/>
            </a:pPr>
            <a:r>
              <a:rPr lang="en-US" sz="2400" dirty="0"/>
              <a:t> </a:t>
            </a:r>
            <a:r>
              <a:rPr lang="en-US" sz="2400" dirty="0" smtClean="0"/>
              <a:t>   </a:t>
            </a:r>
            <a:r>
              <a:rPr lang="el-GR" sz="2400" dirty="0" smtClean="0"/>
              <a:t>Σ</a:t>
            </a:r>
            <a:r>
              <a:rPr lang="en-US" sz="2400" dirty="0"/>
              <a:t>={</a:t>
            </a:r>
            <a:r>
              <a:rPr lang="en-US" sz="2400" dirty="0" err="1" smtClean="0"/>
              <a:t>a,b</a:t>
            </a:r>
            <a:r>
              <a:rPr lang="en-US" sz="2400" dirty="0"/>
              <a:t>} of words having at least one a, may be expressed by a   </a:t>
            </a:r>
            <a:r>
              <a:rPr lang="en-US" sz="2400" dirty="0" smtClean="0"/>
              <a:t>  </a:t>
            </a:r>
          </a:p>
          <a:p>
            <a:pPr marL="320040" lvl="1" indent="0" algn="just">
              <a:lnSpc>
                <a:spcPct val="90000"/>
              </a:lnSpc>
              <a:spcBef>
                <a:spcPts val="0"/>
              </a:spcBef>
              <a:buNone/>
            </a:pPr>
            <a:r>
              <a:rPr lang="en-US" sz="2400" dirty="0"/>
              <a:t> </a:t>
            </a:r>
            <a:r>
              <a:rPr lang="en-US" sz="2400" dirty="0" smtClean="0"/>
              <a:t>   regular </a:t>
            </a:r>
            <a:r>
              <a:rPr lang="en-US" sz="2400" dirty="0"/>
              <a:t>expression </a:t>
            </a:r>
          </a:p>
          <a:p>
            <a:pPr marL="320040" lvl="1" indent="0" algn="just">
              <a:lnSpc>
                <a:spcPct val="90000"/>
              </a:lnSpc>
              <a:buNone/>
            </a:pPr>
            <a:r>
              <a:rPr lang="en-US" sz="2400" dirty="0"/>
              <a:t>	</a:t>
            </a:r>
            <a:r>
              <a:rPr lang="en-US" sz="2400" dirty="0" smtClean="0"/>
              <a:t>(</a:t>
            </a:r>
            <a:r>
              <a:rPr lang="en-US" sz="2400" dirty="0" err="1"/>
              <a:t>a+b</a:t>
            </a:r>
            <a:r>
              <a:rPr lang="en-US" sz="2400" dirty="0"/>
              <a:t>)</a:t>
            </a:r>
            <a:r>
              <a:rPr lang="en-US" sz="2400" baseline="40000" dirty="0"/>
              <a:t>*</a:t>
            </a:r>
            <a:r>
              <a:rPr lang="en-US" sz="2400" dirty="0"/>
              <a:t>a(</a:t>
            </a:r>
            <a:r>
              <a:rPr lang="en-US" sz="2400" dirty="0" err="1"/>
              <a:t>a+b</a:t>
            </a:r>
            <a:r>
              <a:rPr lang="en-US" sz="2400" dirty="0" smtClean="0"/>
              <a:t>)</a:t>
            </a:r>
            <a:r>
              <a:rPr lang="en-US" sz="2400" baseline="40000" dirty="0" smtClean="0"/>
              <a:t>*</a:t>
            </a:r>
            <a:endParaRPr lang="en-US" sz="2400" dirty="0" smtClean="0"/>
          </a:p>
          <a:p>
            <a:pPr marL="320040" lvl="1" indent="0" algn="just">
              <a:lnSpc>
                <a:spcPct val="90000"/>
              </a:lnSpc>
              <a:buNone/>
            </a:pPr>
            <a:endParaRPr lang="en-US" sz="2400" dirty="0"/>
          </a:p>
          <a:p>
            <a:pPr lvl="1" algn="just">
              <a:lnSpc>
                <a:spcPct val="90000"/>
              </a:lnSpc>
              <a:buFont typeface="Wingdings" panose="05000000000000000000" pitchFamily="2" charset="2"/>
              <a:buChar char="§"/>
            </a:pPr>
            <a:r>
              <a:rPr lang="en-US" sz="2400" dirty="0" smtClean="0"/>
              <a:t>Consider </a:t>
            </a:r>
            <a:r>
              <a:rPr lang="en-US" sz="2400" dirty="0"/>
              <a:t>the language, defined over</a:t>
            </a:r>
          </a:p>
          <a:p>
            <a:pPr marL="320040" lvl="1" indent="0" algn="just">
              <a:lnSpc>
                <a:spcPct val="100000"/>
              </a:lnSpc>
              <a:spcBef>
                <a:spcPts val="0"/>
              </a:spcBef>
              <a:buNone/>
            </a:pPr>
            <a:r>
              <a:rPr lang="en-US" sz="2400" dirty="0" smtClean="0"/>
              <a:t>    </a:t>
            </a:r>
            <a:r>
              <a:rPr lang="el-GR" sz="2400" dirty="0" smtClean="0"/>
              <a:t>Σ</a:t>
            </a:r>
            <a:r>
              <a:rPr lang="en-US" sz="2400" dirty="0" smtClean="0"/>
              <a:t>={</a:t>
            </a:r>
            <a:r>
              <a:rPr lang="en-US" sz="2400" dirty="0" err="1" smtClean="0"/>
              <a:t>a,b</a:t>
            </a:r>
            <a:r>
              <a:rPr lang="en-US" sz="2400" dirty="0"/>
              <a:t>} of words having at least one a and one b, may be expressed </a:t>
            </a:r>
            <a:endParaRPr lang="en-US" sz="2400" dirty="0" smtClean="0"/>
          </a:p>
          <a:p>
            <a:pPr marL="320040" lvl="1" indent="0" algn="just">
              <a:lnSpc>
                <a:spcPct val="100000"/>
              </a:lnSpc>
              <a:spcBef>
                <a:spcPts val="0"/>
              </a:spcBef>
              <a:buNone/>
            </a:pPr>
            <a:r>
              <a:rPr lang="en-US" sz="2400" dirty="0" smtClean="0"/>
              <a:t>    by </a:t>
            </a:r>
            <a:r>
              <a:rPr lang="en-US" sz="2400" dirty="0"/>
              <a:t>a  regular expression </a:t>
            </a:r>
          </a:p>
          <a:p>
            <a:pPr marL="320040" lvl="1" indent="0" algn="just">
              <a:lnSpc>
                <a:spcPct val="90000"/>
              </a:lnSpc>
              <a:buNone/>
            </a:pPr>
            <a:r>
              <a:rPr lang="en-US" sz="2400" dirty="0" smtClean="0"/>
              <a:t>	(</a:t>
            </a:r>
            <a:r>
              <a:rPr lang="en-US" sz="2400" dirty="0" err="1"/>
              <a:t>a+b</a:t>
            </a:r>
            <a:r>
              <a:rPr lang="en-US" sz="2400" dirty="0"/>
              <a:t>)</a:t>
            </a:r>
            <a:r>
              <a:rPr lang="en-US" sz="2400" baseline="40000" dirty="0"/>
              <a:t>*</a:t>
            </a:r>
            <a:r>
              <a:rPr lang="en-US" sz="2400" dirty="0"/>
              <a:t>a(</a:t>
            </a:r>
            <a:r>
              <a:rPr lang="en-US" sz="2400" dirty="0" err="1"/>
              <a:t>a+b</a:t>
            </a:r>
            <a:r>
              <a:rPr lang="en-US" sz="2400" dirty="0"/>
              <a:t>)</a:t>
            </a:r>
            <a:r>
              <a:rPr lang="en-US" sz="2400" baseline="40000" dirty="0"/>
              <a:t>*</a:t>
            </a:r>
            <a:r>
              <a:rPr lang="en-US" sz="2400" dirty="0"/>
              <a:t>b(</a:t>
            </a:r>
            <a:r>
              <a:rPr lang="en-US" sz="2400" dirty="0" err="1"/>
              <a:t>a+b</a:t>
            </a:r>
            <a:r>
              <a:rPr lang="en-US" sz="2400" dirty="0"/>
              <a:t>)</a:t>
            </a:r>
            <a:r>
              <a:rPr lang="en-US" sz="2400" baseline="40000" dirty="0"/>
              <a:t>*</a:t>
            </a:r>
            <a:r>
              <a:rPr lang="en-US" sz="2400" dirty="0"/>
              <a:t>+ (</a:t>
            </a:r>
            <a:r>
              <a:rPr lang="en-US" sz="2400" dirty="0" err="1"/>
              <a:t>a+b</a:t>
            </a:r>
            <a:r>
              <a:rPr lang="en-US" sz="2400" dirty="0"/>
              <a:t>)</a:t>
            </a:r>
            <a:r>
              <a:rPr lang="en-US" sz="2400" baseline="40000" dirty="0"/>
              <a:t>*</a:t>
            </a:r>
            <a:r>
              <a:rPr lang="en-US" sz="2400" dirty="0"/>
              <a:t>b(</a:t>
            </a:r>
            <a:r>
              <a:rPr lang="en-US" sz="2400" dirty="0" err="1"/>
              <a:t>a+b</a:t>
            </a:r>
            <a:r>
              <a:rPr lang="en-US" sz="2400" dirty="0"/>
              <a:t>)</a:t>
            </a:r>
            <a:r>
              <a:rPr lang="en-US" sz="2400" baseline="40000" dirty="0"/>
              <a:t>*</a:t>
            </a:r>
            <a:r>
              <a:rPr lang="en-US" sz="2400" dirty="0"/>
              <a:t>a(</a:t>
            </a:r>
            <a:r>
              <a:rPr lang="en-US" sz="2400" dirty="0" err="1"/>
              <a:t>a+b</a:t>
            </a:r>
            <a:r>
              <a:rPr lang="en-US" sz="2400" dirty="0" smtClean="0"/>
              <a:t>)</a:t>
            </a:r>
            <a:r>
              <a:rPr lang="en-US" sz="2400" baseline="40000" dirty="0" smtClean="0"/>
              <a:t>*</a:t>
            </a:r>
            <a:endParaRPr lang="en-US" sz="2400" dirty="0"/>
          </a:p>
        </p:txBody>
      </p:sp>
      <p:sp>
        <p:nvSpPr>
          <p:cNvPr id="3" name="Slide Number Placeholder 2"/>
          <p:cNvSpPr>
            <a:spLocks noGrp="1"/>
          </p:cNvSpPr>
          <p:nvPr>
            <p:ph type="sldNum" sz="quarter" idx="12"/>
          </p:nvPr>
        </p:nvSpPr>
        <p:spPr/>
        <p:txBody>
          <a:bodyPr/>
          <a:lstStyle/>
          <a:p>
            <a:fld id="{DF28FB93-0A08-4E7D-8E63-9EFA29F1E093}" type="slidenum">
              <a:rPr lang="en-US" smtClean="0"/>
              <a:pPr/>
              <a:t>87</a:t>
            </a:fld>
            <a:endParaRPr lang="en-US" dirty="0"/>
          </a:p>
        </p:txBody>
      </p:sp>
    </p:spTree>
    <p:extLst>
      <p:ext uri="{BB962C8B-B14F-4D97-AF65-F5344CB8AC3E}">
        <p14:creationId xmlns:p14="http://schemas.microsoft.com/office/powerpoint/2010/main" val="2247696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dirty="0" smtClean="0"/>
              <a:t>Example</a:t>
            </a:r>
            <a:endParaRPr lang="en-US" dirty="0"/>
          </a:p>
        </p:txBody>
      </p:sp>
      <p:sp>
        <p:nvSpPr>
          <p:cNvPr id="227331" name="Rectangle 3"/>
          <p:cNvSpPr>
            <a:spLocks noGrp="1" noChangeArrowheads="1"/>
          </p:cNvSpPr>
          <p:nvPr>
            <p:ph type="body" idx="1"/>
          </p:nvPr>
        </p:nvSpPr>
        <p:spPr>
          <a:xfrm>
            <a:off x="1522876" y="1828800"/>
            <a:ext cx="9143537" cy="4171950"/>
          </a:xfrm>
        </p:spPr>
        <p:txBody>
          <a:bodyPr>
            <a:normAutofit/>
          </a:bodyPr>
          <a:lstStyle/>
          <a:p>
            <a:pPr lvl="1" algn="just">
              <a:lnSpc>
                <a:spcPct val="90000"/>
              </a:lnSpc>
              <a:buFont typeface="Wingdings" panose="05000000000000000000" pitchFamily="2" charset="2"/>
              <a:buChar char="§"/>
            </a:pPr>
            <a:r>
              <a:rPr lang="en-US" sz="2400" dirty="0"/>
              <a:t>Consider the language, defined over </a:t>
            </a:r>
          </a:p>
          <a:p>
            <a:pPr lvl="1" algn="just">
              <a:lnSpc>
                <a:spcPct val="90000"/>
              </a:lnSpc>
              <a:buFont typeface="Monotype Sorts" pitchFamily="2" charset="2"/>
              <a:buNone/>
            </a:pPr>
            <a:r>
              <a:rPr lang="en-US" sz="2400" dirty="0"/>
              <a:t>  </a:t>
            </a:r>
            <a:r>
              <a:rPr lang="en-US" sz="2400" dirty="0" smtClean="0"/>
              <a:t> </a:t>
            </a:r>
            <a:r>
              <a:rPr lang="el-GR" sz="2400" dirty="0" smtClean="0"/>
              <a:t>Σ</a:t>
            </a:r>
            <a:r>
              <a:rPr lang="en-US" sz="2400" dirty="0"/>
              <a:t>={a, b}, of words starting with double a and ending in double b then its regular expression may be  </a:t>
            </a:r>
            <a:endParaRPr lang="en-US" sz="2400" dirty="0" smtClean="0"/>
          </a:p>
          <a:p>
            <a:pPr lvl="1" algn="just">
              <a:lnSpc>
                <a:spcPct val="90000"/>
              </a:lnSpc>
              <a:buFont typeface="Monotype Sorts" pitchFamily="2" charset="2"/>
              <a:buNone/>
            </a:pPr>
            <a:r>
              <a:rPr lang="en-US" sz="2400" dirty="0"/>
              <a:t>	</a:t>
            </a:r>
            <a:r>
              <a:rPr lang="en-US" sz="2400" dirty="0" smtClean="0"/>
              <a:t>	</a:t>
            </a:r>
            <a:r>
              <a:rPr lang="en-US" sz="2400" dirty="0" err="1" smtClean="0"/>
              <a:t>aa</a:t>
            </a:r>
            <a:r>
              <a:rPr lang="en-US" sz="2400" dirty="0" smtClean="0"/>
              <a:t>(</a:t>
            </a:r>
            <a:r>
              <a:rPr lang="en-US" sz="2400" dirty="0" err="1" smtClean="0"/>
              <a:t>a+b</a:t>
            </a:r>
            <a:r>
              <a:rPr lang="en-US" sz="2400" dirty="0"/>
              <a:t>)</a:t>
            </a:r>
            <a:r>
              <a:rPr lang="en-US" sz="2400" baseline="40000" dirty="0"/>
              <a:t>*</a:t>
            </a:r>
            <a:r>
              <a:rPr lang="en-US" sz="2400" dirty="0" smtClean="0"/>
              <a:t>bb</a:t>
            </a:r>
          </a:p>
          <a:p>
            <a:pPr lvl="1" algn="just">
              <a:lnSpc>
                <a:spcPct val="90000"/>
              </a:lnSpc>
              <a:buFont typeface="Monotype Sorts" pitchFamily="2" charset="2"/>
              <a:buNone/>
            </a:pPr>
            <a:endParaRPr lang="en-US" sz="2400" dirty="0"/>
          </a:p>
          <a:p>
            <a:pPr lvl="1" algn="just">
              <a:lnSpc>
                <a:spcPct val="90000"/>
              </a:lnSpc>
              <a:buFont typeface="Wingdings" panose="05000000000000000000" pitchFamily="2" charset="2"/>
              <a:buChar char="§"/>
            </a:pPr>
            <a:r>
              <a:rPr lang="en-US" sz="2400" dirty="0"/>
              <a:t>Consider the language, defined over  </a:t>
            </a:r>
          </a:p>
          <a:p>
            <a:pPr lvl="1" algn="just">
              <a:lnSpc>
                <a:spcPct val="90000"/>
              </a:lnSpc>
              <a:buFont typeface="Monotype Sorts" pitchFamily="2" charset="2"/>
              <a:buNone/>
            </a:pPr>
            <a:r>
              <a:rPr lang="en-US" sz="2400" dirty="0"/>
              <a:t>  </a:t>
            </a:r>
            <a:r>
              <a:rPr lang="en-US" sz="2400" dirty="0" smtClean="0"/>
              <a:t> </a:t>
            </a:r>
            <a:r>
              <a:rPr lang="el-GR" sz="2400" dirty="0" smtClean="0"/>
              <a:t>Σ</a:t>
            </a:r>
            <a:r>
              <a:rPr lang="en-US" sz="2400" dirty="0"/>
              <a:t>={a, b} of words starting with a  and ending in </a:t>
            </a:r>
            <a:r>
              <a:rPr lang="en-US" sz="2400" dirty="0" smtClean="0"/>
              <a:t>b OR </a:t>
            </a:r>
            <a:r>
              <a:rPr lang="en-US" sz="2400" dirty="0"/>
              <a:t>starting with b and ending in a, then its regular expression may be  </a:t>
            </a:r>
            <a:r>
              <a:rPr lang="en-US" sz="2400" dirty="0" smtClean="0"/>
              <a:t>	a(</a:t>
            </a:r>
            <a:r>
              <a:rPr lang="en-US" sz="2400" dirty="0" err="1" smtClean="0"/>
              <a:t>a+b</a:t>
            </a:r>
            <a:r>
              <a:rPr lang="en-US" sz="2400" dirty="0"/>
              <a:t>)</a:t>
            </a:r>
            <a:r>
              <a:rPr lang="en-US" sz="2400" baseline="40000" dirty="0"/>
              <a:t>*</a:t>
            </a:r>
            <a:r>
              <a:rPr lang="en-US" sz="2400" dirty="0" err="1"/>
              <a:t>b+b</a:t>
            </a:r>
            <a:r>
              <a:rPr lang="en-US" sz="2400" dirty="0"/>
              <a:t>(</a:t>
            </a:r>
            <a:r>
              <a:rPr lang="en-US" sz="2400" dirty="0" err="1"/>
              <a:t>a+b</a:t>
            </a:r>
            <a:r>
              <a:rPr lang="en-US" sz="2400" dirty="0"/>
              <a:t>)</a:t>
            </a:r>
            <a:r>
              <a:rPr lang="en-US" sz="2400" baseline="40000" dirty="0"/>
              <a:t>*</a:t>
            </a:r>
            <a:r>
              <a:rPr lang="en-US" sz="2400" dirty="0"/>
              <a:t>a</a:t>
            </a:r>
            <a:endParaRPr lang="el-GR" sz="2400" dirty="0"/>
          </a:p>
        </p:txBody>
      </p:sp>
      <p:sp>
        <p:nvSpPr>
          <p:cNvPr id="3" name="Slide Number Placeholder 2"/>
          <p:cNvSpPr>
            <a:spLocks noGrp="1"/>
          </p:cNvSpPr>
          <p:nvPr>
            <p:ph type="sldNum" sz="quarter" idx="12"/>
          </p:nvPr>
        </p:nvSpPr>
        <p:spPr/>
        <p:txBody>
          <a:bodyPr/>
          <a:lstStyle/>
          <a:p>
            <a:fld id="{DF28FB93-0A08-4E7D-8E63-9EFA29F1E093}" type="slidenum">
              <a:rPr lang="en-US" smtClean="0"/>
              <a:pPr/>
              <a:t>88</a:t>
            </a:fld>
            <a:endParaRPr lang="en-US" dirty="0"/>
          </a:p>
        </p:txBody>
      </p:sp>
    </p:spTree>
    <p:extLst>
      <p:ext uri="{BB962C8B-B14F-4D97-AF65-F5344CB8AC3E}">
        <p14:creationId xmlns:p14="http://schemas.microsoft.com/office/powerpoint/2010/main" val="88846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normAutofit fontScale="90000"/>
          </a:bodyPr>
          <a:lstStyle/>
          <a:p>
            <a:r>
              <a:rPr lang="en-US" sz="2800" dirty="0"/>
              <a:t/>
            </a:r>
            <a:br>
              <a:rPr lang="en-US" sz="2800" dirty="0"/>
            </a:br>
            <a:r>
              <a:rPr lang="en-US" sz="2800" dirty="0"/>
              <a:t/>
            </a:r>
            <a:br>
              <a:rPr lang="en-US" sz="2800" dirty="0"/>
            </a:br>
            <a:r>
              <a:rPr lang="en-US" sz="2800" dirty="0"/>
              <a:t>Important operators on languages: </a:t>
            </a:r>
            <a:r>
              <a:rPr lang="en-US" sz="2800" b="1" dirty="0"/>
              <a:t>Union</a:t>
            </a:r>
          </a:p>
        </p:txBody>
      </p:sp>
      <p:sp>
        <p:nvSpPr>
          <p:cNvPr id="37892" name="Rectangle 3"/>
          <p:cNvSpPr>
            <a:spLocks noGrp="1" noChangeArrowheads="1"/>
          </p:cNvSpPr>
          <p:nvPr>
            <p:ph type="body" idx="1"/>
          </p:nvPr>
        </p:nvSpPr>
        <p:spPr/>
        <p:txBody>
          <a:bodyPr>
            <a:normAutofit/>
          </a:bodyPr>
          <a:lstStyle/>
          <a:p>
            <a:pPr marL="533400" indent="-533400" algn="just"/>
            <a:r>
              <a:rPr lang="en-US" dirty="0"/>
              <a:t>The union of two languages L and M, denoted L ∪ M, is the set of strings that are in either L, or M, or both. </a:t>
            </a:r>
            <a:endParaRPr lang="en-US" dirty="0" smtClean="0"/>
          </a:p>
          <a:p>
            <a:pPr marL="533400" indent="-533400" algn="just"/>
            <a:endParaRPr lang="en-US" dirty="0"/>
          </a:p>
          <a:p>
            <a:pPr marL="0" indent="0" algn="just">
              <a:buNone/>
            </a:pPr>
            <a:r>
              <a:rPr lang="en-US" dirty="0"/>
              <a:t>	</a:t>
            </a:r>
            <a:r>
              <a:rPr lang="en-US" dirty="0" smtClean="0"/>
              <a:t>Example </a:t>
            </a:r>
            <a:r>
              <a:rPr lang="en-US" dirty="0"/>
              <a:t>If L = {001, 10, 111 } and M = {ǫ, 001 } then </a:t>
            </a:r>
            <a:endParaRPr lang="en-US" dirty="0" smtClean="0"/>
          </a:p>
          <a:p>
            <a:pPr marL="0" indent="0" algn="just">
              <a:buNone/>
            </a:pPr>
            <a:r>
              <a:rPr lang="en-US" dirty="0"/>
              <a:t>	</a:t>
            </a:r>
            <a:r>
              <a:rPr lang="en-US" dirty="0" smtClean="0"/>
              <a:t>L </a:t>
            </a:r>
            <a:r>
              <a:rPr lang="en-US" dirty="0"/>
              <a:t>∪ M = {ǫ, 001, 10, 111 }</a:t>
            </a:r>
            <a:endParaRPr lang="en-US" dirty="0" smtClean="0"/>
          </a:p>
        </p:txBody>
      </p:sp>
      <p:sp>
        <p:nvSpPr>
          <p:cNvPr id="3" name="Slide Number Placeholder 2"/>
          <p:cNvSpPr>
            <a:spLocks noGrp="1"/>
          </p:cNvSpPr>
          <p:nvPr>
            <p:ph type="sldNum" sz="quarter" idx="12"/>
          </p:nvPr>
        </p:nvSpPr>
        <p:spPr/>
        <p:txBody>
          <a:bodyPr/>
          <a:lstStyle/>
          <a:p>
            <a:fld id="{DF28FB93-0A08-4E7D-8E63-9EFA29F1E093}" type="slidenum">
              <a:rPr lang="en-US" smtClean="0"/>
              <a:pPr/>
              <a:t>89</a:t>
            </a:fld>
            <a:endParaRPr lang="en-US" dirty="0"/>
          </a:p>
        </p:txBody>
      </p:sp>
    </p:spTree>
    <p:extLst>
      <p:ext uri="{BB962C8B-B14F-4D97-AF65-F5344CB8AC3E}">
        <p14:creationId xmlns:p14="http://schemas.microsoft.com/office/powerpoint/2010/main" val="160222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6212" y="2971800"/>
            <a:ext cx="9143538" cy="685800"/>
          </a:xfrm>
        </p:spPr>
        <p:txBody>
          <a:bodyPr/>
          <a:lstStyle/>
          <a:p>
            <a:pPr algn="ctr"/>
            <a:r>
              <a:rPr lang="en-US" dirty="0" smtClean="0"/>
              <a:t>Introduction to Theory of Automata</a:t>
            </a:r>
            <a:endParaRPr lang="en-US" dirty="0"/>
          </a:p>
        </p:txBody>
      </p:sp>
      <p:sp>
        <p:nvSpPr>
          <p:cNvPr id="3" name="Slide Number Placeholder 2"/>
          <p:cNvSpPr>
            <a:spLocks noGrp="1"/>
          </p:cNvSpPr>
          <p:nvPr>
            <p:ph type="sldNum" sz="quarter" idx="12"/>
          </p:nvPr>
        </p:nvSpPr>
        <p:spPr/>
        <p:txBody>
          <a:bodyPr/>
          <a:lstStyle/>
          <a:p>
            <a:fld id="{DF28FB93-0A08-4E7D-8E63-9EFA29F1E093}" type="slidenum">
              <a:rPr lang="en-US" smtClean="0"/>
              <a:pPr/>
              <a:t>9</a:t>
            </a:fld>
            <a:endParaRPr lang="en-US" dirty="0"/>
          </a:p>
        </p:txBody>
      </p:sp>
    </p:spTree>
    <p:extLst>
      <p:ext uri="{BB962C8B-B14F-4D97-AF65-F5344CB8AC3E}">
        <p14:creationId xmlns:p14="http://schemas.microsoft.com/office/powerpoint/2010/main" val="181596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normAutofit fontScale="90000"/>
          </a:bodyPr>
          <a:lstStyle/>
          <a:p>
            <a:r>
              <a:rPr lang="en-US" sz="2800" dirty="0"/>
              <a:t/>
            </a:r>
            <a:br>
              <a:rPr lang="en-US" sz="2800" dirty="0"/>
            </a:br>
            <a:r>
              <a:rPr lang="en-US" sz="2800" dirty="0"/>
              <a:t/>
            </a:r>
            <a:br>
              <a:rPr lang="en-US" sz="2800" dirty="0"/>
            </a:br>
            <a:r>
              <a:rPr lang="en-US" sz="2800" dirty="0"/>
              <a:t>Important operators on languages: </a:t>
            </a:r>
            <a:r>
              <a:rPr lang="en-US" sz="2800" b="1" dirty="0" smtClean="0"/>
              <a:t>Concatenation</a:t>
            </a:r>
            <a:endParaRPr lang="en-US" sz="2800" b="1" dirty="0"/>
          </a:p>
        </p:txBody>
      </p:sp>
      <p:sp>
        <p:nvSpPr>
          <p:cNvPr id="37892" name="Rectangle 3"/>
          <p:cNvSpPr>
            <a:spLocks noGrp="1" noChangeArrowheads="1"/>
          </p:cNvSpPr>
          <p:nvPr>
            <p:ph type="body" idx="1"/>
          </p:nvPr>
        </p:nvSpPr>
        <p:spPr/>
        <p:txBody>
          <a:bodyPr>
            <a:normAutofit/>
          </a:bodyPr>
          <a:lstStyle/>
          <a:p>
            <a:pPr marL="533400" indent="-533400" algn="just"/>
            <a:r>
              <a:rPr lang="en-US" dirty="0"/>
              <a:t>The concatenation of languages L and M, denoted L.M or just LM , is the set of strings that can be formed by taking any string in L and concatenating it with any string in M. </a:t>
            </a:r>
            <a:endParaRPr lang="en-US" dirty="0" smtClean="0"/>
          </a:p>
          <a:p>
            <a:pPr marL="533400" indent="-533400" algn="just"/>
            <a:endParaRPr lang="en-US" dirty="0"/>
          </a:p>
          <a:p>
            <a:pPr marL="0" indent="0" algn="just">
              <a:buNone/>
            </a:pPr>
            <a:r>
              <a:rPr lang="en-US" dirty="0" smtClean="0"/>
              <a:t>	Example </a:t>
            </a:r>
            <a:r>
              <a:rPr lang="en-US" dirty="0"/>
              <a:t>If L = {001, 10, 111 } and M = {ǫ, 001 } then </a:t>
            </a:r>
            <a:endParaRPr lang="en-US" dirty="0" smtClean="0"/>
          </a:p>
          <a:p>
            <a:pPr marL="0" indent="0" algn="just">
              <a:buNone/>
            </a:pPr>
            <a:r>
              <a:rPr lang="en-US" dirty="0"/>
              <a:t>	</a:t>
            </a:r>
            <a:r>
              <a:rPr lang="en-US" dirty="0" smtClean="0"/>
              <a:t>L.M </a:t>
            </a:r>
            <a:r>
              <a:rPr lang="en-US" dirty="0"/>
              <a:t>= {001, 10, 111, 001001, 10001, 111001 }</a:t>
            </a:r>
            <a:endParaRPr lang="en-US" dirty="0" smtClean="0"/>
          </a:p>
        </p:txBody>
      </p:sp>
      <p:sp>
        <p:nvSpPr>
          <p:cNvPr id="3" name="Slide Number Placeholder 2"/>
          <p:cNvSpPr>
            <a:spLocks noGrp="1"/>
          </p:cNvSpPr>
          <p:nvPr>
            <p:ph type="sldNum" sz="quarter" idx="12"/>
          </p:nvPr>
        </p:nvSpPr>
        <p:spPr/>
        <p:txBody>
          <a:bodyPr/>
          <a:lstStyle/>
          <a:p>
            <a:fld id="{DF28FB93-0A08-4E7D-8E63-9EFA29F1E093}" type="slidenum">
              <a:rPr lang="en-US" smtClean="0"/>
              <a:pPr/>
              <a:t>90</a:t>
            </a:fld>
            <a:endParaRPr lang="en-US" dirty="0"/>
          </a:p>
        </p:txBody>
      </p:sp>
    </p:spTree>
    <p:extLst>
      <p:ext uri="{BB962C8B-B14F-4D97-AF65-F5344CB8AC3E}">
        <p14:creationId xmlns:p14="http://schemas.microsoft.com/office/powerpoint/2010/main" val="148195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normAutofit fontScale="90000"/>
          </a:bodyPr>
          <a:lstStyle/>
          <a:p>
            <a:r>
              <a:rPr lang="en-US" sz="2800" dirty="0"/>
              <a:t/>
            </a:r>
            <a:br>
              <a:rPr lang="en-US" sz="2800" dirty="0"/>
            </a:br>
            <a:r>
              <a:rPr lang="en-US" sz="2800" dirty="0"/>
              <a:t/>
            </a:r>
            <a:br>
              <a:rPr lang="en-US" sz="2800" dirty="0"/>
            </a:br>
            <a:r>
              <a:rPr lang="en-US" sz="2800" dirty="0"/>
              <a:t>Important operators on languages: </a:t>
            </a:r>
            <a:r>
              <a:rPr lang="en-US" sz="2800" b="1" dirty="0" smtClean="0"/>
              <a:t>Closure</a:t>
            </a:r>
            <a:endParaRPr lang="en-US" sz="2800" b="1" dirty="0"/>
          </a:p>
        </p:txBody>
      </p:sp>
      <p:sp>
        <p:nvSpPr>
          <p:cNvPr id="37892" name="Rectangle 3"/>
          <p:cNvSpPr>
            <a:spLocks noGrp="1" noChangeArrowheads="1"/>
          </p:cNvSpPr>
          <p:nvPr>
            <p:ph type="body" idx="1"/>
          </p:nvPr>
        </p:nvSpPr>
        <p:spPr>
          <a:xfrm>
            <a:off x="1522876" y="1752600"/>
            <a:ext cx="9143538" cy="4038600"/>
          </a:xfrm>
        </p:spPr>
        <p:txBody>
          <a:bodyPr>
            <a:noAutofit/>
          </a:bodyPr>
          <a:lstStyle/>
          <a:p>
            <a:pPr marL="533400" indent="-533400" algn="just">
              <a:lnSpc>
                <a:spcPct val="100000"/>
              </a:lnSpc>
            </a:pPr>
            <a:r>
              <a:rPr lang="en-US" sz="2200" dirty="0"/>
              <a:t>The closure of a language L is denoted </a:t>
            </a:r>
            <a:r>
              <a:rPr lang="en-US" sz="2200" dirty="0" smtClean="0"/>
              <a:t>L</a:t>
            </a:r>
            <a:r>
              <a:rPr lang="en-US" sz="2200" baseline="40000" dirty="0"/>
              <a:t>*</a:t>
            </a:r>
            <a:r>
              <a:rPr lang="en-US" sz="2200" dirty="0" smtClean="0"/>
              <a:t> </a:t>
            </a:r>
            <a:r>
              <a:rPr lang="en-US" sz="2200" dirty="0"/>
              <a:t>and represents the set of those strings that can be formed by taking any number of strings from L, possibly with repetitions (i.e., the same string may be selected more than once) and concatenating all of them. </a:t>
            </a:r>
            <a:endParaRPr lang="en-US" sz="2200" dirty="0" smtClean="0"/>
          </a:p>
          <a:p>
            <a:pPr marL="0" indent="0" algn="just">
              <a:lnSpc>
                <a:spcPct val="100000"/>
              </a:lnSpc>
              <a:buNone/>
            </a:pPr>
            <a:r>
              <a:rPr lang="en-US" sz="2200" dirty="0"/>
              <a:t> </a:t>
            </a:r>
            <a:r>
              <a:rPr lang="en-US" sz="2200" dirty="0" smtClean="0"/>
              <a:t>       </a:t>
            </a:r>
            <a:r>
              <a:rPr lang="en-US" sz="2200" b="1" dirty="0" smtClean="0"/>
              <a:t>Examples</a:t>
            </a:r>
            <a:r>
              <a:rPr lang="en-US" sz="2200" b="1" dirty="0"/>
              <a:t>: </a:t>
            </a:r>
            <a:endParaRPr lang="en-US" sz="2200" b="1" dirty="0" smtClean="0"/>
          </a:p>
          <a:p>
            <a:pPr marL="533400" indent="-533400" algn="just"/>
            <a:r>
              <a:rPr lang="en-US" sz="2200" dirty="0" smtClean="0"/>
              <a:t>If </a:t>
            </a:r>
            <a:r>
              <a:rPr lang="en-US" sz="2200" dirty="0"/>
              <a:t>L = { 0, 1 } then L</a:t>
            </a:r>
            <a:r>
              <a:rPr lang="en-US" sz="2200" baseline="40000" dirty="0"/>
              <a:t>*</a:t>
            </a:r>
            <a:r>
              <a:rPr lang="en-US" sz="2200" dirty="0" smtClean="0"/>
              <a:t>  </a:t>
            </a:r>
            <a:r>
              <a:rPr lang="en-US" sz="2200" dirty="0"/>
              <a:t>is all strings of 0 and </a:t>
            </a:r>
            <a:r>
              <a:rPr lang="en-US" sz="2200" dirty="0" smtClean="0"/>
              <a:t>1.</a:t>
            </a:r>
          </a:p>
          <a:p>
            <a:pPr marL="533400" indent="-533400" algn="just"/>
            <a:r>
              <a:rPr lang="en-US" sz="2200" dirty="0" smtClean="0"/>
              <a:t>If </a:t>
            </a:r>
            <a:r>
              <a:rPr lang="en-US" sz="2200" dirty="0"/>
              <a:t>L = { 0, 11 } then L</a:t>
            </a:r>
            <a:r>
              <a:rPr lang="en-US" sz="2200" baseline="40000" dirty="0"/>
              <a:t>*</a:t>
            </a:r>
            <a:r>
              <a:rPr lang="en-US" sz="2200" dirty="0" smtClean="0"/>
              <a:t> </a:t>
            </a:r>
            <a:r>
              <a:rPr lang="en-US" sz="2200" dirty="0"/>
              <a:t>consists of strings of 0 and 1 such that the 1 come in pairs, e.g., 011, 11110 and ǫ. But not 01011 or 101. </a:t>
            </a:r>
            <a:endParaRPr lang="en-US" sz="2200" dirty="0" smtClean="0"/>
          </a:p>
          <a:p>
            <a:pPr marL="0" indent="0" algn="just">
              <a:buNone/>
            </a:pPr>
            <a:r>
              <a:rPr lang="en-US" sz="2200" dirty="0" smtClean="0">
                <a:solidFill>
                  <a:schemeClr val="accent1">
                    <a:lumMod val="50000"/>
                  </a:schemeClr>
                </a:solidFill>
              </a:rPr>
              <a:t>Formally</a:t>
            </a:r>
            <a:r>
              <a:rPr lang="en-US" sz="2200" dirty="0">
                <a:solidFill>
                  <a:schemeClr val="accent1">
                    <a:lumMod val="50000"/>
                  </a:schemeClr>
                </a:solidFill>
              </a:rPr>
              <a:t>, L</a:t>
            </a:r>
            <a:r>
              <a:rPr lang="en-US" sz="2200" baseline="40000" dirty="0">
                <a:solidFill>
                  <a:schemeClr val="accent1">
                    <a:lumMod val="50000"/>
                  </a:schemeClr>
                </a:solidFill>
              </a:rPr>
              <a:t>*</a:t>
            </a:r>
            <a:r>
              <a:rPr lang="en-US" sz="2200" baseline="40000" dirty="0"/>
              <a:t> </a:t>
            </a:r>
            <a:r>
              <a:rPr lang="en-US" sz="2200" dirty="0" smtClean="0">
                <a:solidFill>
                  <a:schemeClr val="accent1">
                    <a:lumMod val="50000"/>
                  </a:schemeClr>
                </a:solidFill>
              </a:rPr>
              <a:t>is </a:t>
            </a:r>
            <a:r>
              <a:rPr lang="en-US" sz="2200" dirty="0">
                <a:solidFill>
                  <a:schemeClr val="accent1">
                    <a:lumMod val="50000"/>
                  </a:schemeClr>
                </a:solidFill>
              </a:rPr>
              <a:t>the infinite union S </a:t>
            </a:r>
            <a:r>
              <a:rPr lang="en-US" sz="2200" dirty="0" err="1">
                <a:solidFill>
                  <a:schemeClr val="accent1">
                    <a:lumMod val="50000"/>
                  </a:schemeClr>
                </a:solidFill>
              </a:rPr>
              <a:t>i</a:t>
            </a:r>
            <a:r>
              <a:rPr lang="en-US" sz="2200" dirty="0">
                <a:solidFill>
                  <a:schemeClr val="accent1">
                    <a:lumMod val="50000"/>
                  </a:schemeClr>
                </a:solidFill>
              </a:rPr>
              <a:t>≥ 0 Li where L 0 = { ǫ }, L 1 = L, and for </a:t>
            </a:r>
            <a:r>
              <a:rPr lang="en-US" sz="2200" dirty="0" err="1">
                <a:solidFill>
                  <a:schemeClr val="accent1">
                    <a:lumMod val="50000"/>
                  </a:schemeClr>
                </a:solidFill>
              </a:rPr>
              <a:t>i</a:t>
            </a:r>
            <a:r>
              <a:rPr lang="en-US" sz="2200" dirty="0">
                <a:solidFill>
                  <a:schemeClr val="accent1">
                    <a:lumMod val="50000"/>
                  </a:schemeClr>
                </a:solidFill>
              </a:rPr>
              <a:t> &gt; 1 we have L</a:t>
            </a:r>
            <a:r>
              <a:rPr lang="en-US" sz="1600" dirty="0">
                <a:solidFill>
                  <a:schemeClr val="accent1">
                    <a:lumMod val="50000"/>
                  </a:schemeClr>
                </a:solidFill>
              </a:rPr>
              <a:t>i</a:t>
            </a:r>
            <a:r>
              <a:rPr lang="en-US" sz="2200" dirty="0">
                <a:solidFill>
                  <a:schemeClr val="accent1">
                    <a:lumMod val="50000"/>
                  </a:schemeClr>
                </a:solidFill>
              </a:rPr>
              <a:t> = LL . . . L (the concatenation of </a:t>
            </a:r>
            <a:r>
              <a:rPr lang="en-US" sz="2200" dirty="0" err="1">
                <a:solidFill>
                  <a:schemeClr val="accent1">
                    <a:lumMod val="50000"/>
                  </a:schemeClr>
                </a:solidFill>
              </a:rPr>
              <a:t>i</a:t>
            </a:r>
            <a:r>
              <a:rPr lang="en-US" sz="2200" dirty="0">
                <a:solidFill>
                  <a:schemeClr val="accent1">
                    <a:lumMod val="50000"/>
                  </a:schemeClr>
                </a:solidFill>
              </a:rPr>
              <a:t> copies of L).</a:t>
            </a:r>
            <a:endParaRPr lang="en-US" sz="2200" dirty="0" smtClean="0">
              <a:solidFill>
                <a:schemeClr val="accent1">
                  <a:lumMod val="50000"/>
                </a:schemeClr>
              </a:solidFill>
            </a:endParaRPr>
          </a:p>
        </p:txBody>
      </p:sp>
      <p:sp>
        <p:nvSpPr>
          <p:cNvPr id="3" name="Slide Number Placeholder 2"/>
          <p:cNvSpPr>
            <a:spLocks noGrp="1"/>
          </p:cNvSpPr>
          <p:nvPr>
            <p:ph type="sldNum" sz="quarter" idx="12"/>
          </p:nvPr>
        </p:nvSpPr>
        <p:spPr/>
        <p:txBody>
          <a:bodyPr/>
          <a:lstStyle/>
          <a:p>
            <a:fld id="{DF28FB93-0A08-4E7D-8E63-9EFA29F1E093}" type="slidenum">
              <a:rPr lang="en-US" smtClean="0"/>
              <a:pPr/>
              <a:t>91</a:t>
            </a:fld>
            <a:endParaRPr lang="en-US" dirty="0"/>
          </a:p>
        </p:txBody>
      </p:sp>
    </p:spTree>
    <p:extLst>
      <p:ext uri="{BB962C8B-B14F-4D97-AF65-F5344CB8AC3E}">
        <p14:creationId xmlns:p14="http://schemas.microsoft.com/office/powerpoint/2010/main" val="394578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14233</TotalTime>
  <Words>3448</Words>
  <Application>Microsoft Office PowerPoint</Application>
  <PresentationFormat>Custom</PresentationFormat>
  <Paragraphs>679</Paragraphs>
  <Slides>91</Slides>
  <Notes>26</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91</vt:i4>
      </vt:variant>
    </vt:vector>
  </HeadingPairs>
  <TitlesOfParts>
    <vt:vector size="104" baseType="lpstr">
      <vt:lpstr>ＭＳ Ｐゴシック</vt:lpstr>
      <vt:lpstr>Arial</vt:lpstr>
      <vt:lpstr>Calibri</vt:lpstr>
      <vt:lpstr>Comic Sans MS</vt:lpstr>
      <vt:lpstr>Consolas</vt:lpstr>
      <vt:lpstr>inherit</vt:lpstr>
      <vt:lpstr>Monotype Sorts</vt:lpstr>
      <vt:lpstr>Symbol</vt:lpstr>
      <vt:lpstr>Tahoma</vt:lpstr>
      <vt:lpstr>Times New Roman</vt:lpstr>
      <vt:lpstr>Wingdings</vt:lpstr>
      <vt:lpstr>Project planning overview presentation</vt:lpstr>
      <vt:lpstr>Equation</vt:lpstr>
      <vt:lpstr>CS301-Theory of Automata</vt:lpstr>
      <vt:lpstr>Instructor Contacts</vt:lpstr>
      <vt:lpstr>Pre-requisites</vt:lpstr>
      <vt:lpstr>Books (Text and Reference)</vt:lpstr>
      <vt:lpstr>Grading Policy</vt:lpstr>
      <vt:lpstr>Objectives</vt:lpstr>
      <vt:lpstr>Course Outline</vt:lpstr>
      <vt:lpstr>Lecture basics</vt:lpstr>
      <vt:lpstr>Introduction to Theory of Automata</vt:lpstr>
      <vt:lpstr>Alan Turing (1912-1954)</vt:lpstr>
      <vt:lpstr>Theory of Computation: A Historical Perspective</vt:lpstr>
      <vt:lpstr>Introduction to Automata Theory</vt:lpstr>
      <vt:lpstr>Abstract Machine</vt:lpstr>
      <vt:lpstr>Models or Abstract Models </vt:lpstr>
      <vt:lpstr>Automaton</vt:lpstr>
      <vt:lpstr>Automaton</vt:lpstr>
      <vt:lpstr>Components of an automaton</vt:lpstr>
      <vt:lpstr>Why Study Automata?</vt:lpstr>
      <vt:lpstr>Why Study Automata?</vt:lpstr>
      <vt:lpstr>PowerPoint Presentation</vt:lpstr>
      <vt:lpstr>Different kinds of automata</vt:lpstr>
      <vt:lpstr>Some Devices</vt:lpstr>
      <vt:lpstr>The Chomsky Hierarchy</vt:lpstr>
      <vt:lpstr>Languages &amp; Grammars</vt:lpstr>
      <vt:lpstr>The Central Concepts of Automata Theory</vt:lpstr>
      <vt:lpstr>Alphabets</vt:lpstr>
      <vt:lpstr>Note:</vt:lpstr>
      <vt:lpstr>Powers of an Alphabet </vt:lpstr>
      <vt:lpstr>The * Operation (Kleene Star)</vt:lpstr>
      <vt:lpstr>PowerPoint Presentation</vt:lpstr>
      <vt:lpstr>The + Operation</vt:lpstr>
      <vt:lpstr>TASKs</vt:lpstr>
      <vt:lpstr>Valid/Invalid Alphabets:</vt:lpstr>
      <vt:lpstr>Valid/In-valid alphabets</vt:lpstr>
      <vt:lpstr>Remarks:</vt:lpstr>
      <vt:lpstr> Conclusion</vt:lpstr>
      <vt:lpstr>PowerPoint Presentation</vt:lpstr>
      <vt:lpstr>EMPTY String or NULL String</vt:lpstr>
      <vt:lpstr>String Operations</vt:lpstr>
      <vt:lpstr>String Operations (Cont.)</vt:lpstr>
      <vt:lpstr>String Operations (Cont.)</vt:lpstr>
      <vt:lpstr>Words</vt:lpstr>
      <vt:lpstr>Note:</vt:lpstr>
      <vt:lpstr>Some other Operation</vt:lpstr>
      <vt:lpstr>Languages</vt:lpstr>
      <vt:lpstr>PowerPoint Presentation</vt:lpstr>
      <vt:lpstr>Another Example</vt:lpstr>
      <vt:lpstr>Operations on Languages</vt:lpstr>
      <vt:lpstr>Reverse</vt:lpstr>
      <vt:lpstr>Concatenation</vt:lpstr>
      <vt:lpstr>Another Operation</vt:lpstr>
      <vt:lpstr>More Examples</vt:lpstr>
      <vt:lpstr>Star-Closure (Kleene *)</vt:lpstr>
      <vt:lpstr>Positive Closure</vt:lpstr>
      <vt:lpstr>Defining Languages</vt:lpstr>
      <vt:lpstr>Languages</vt:lpstr>
      <vt:lpstr>Descriptive Definition of Language:</vt:lpstr>
      <vt:lpstr>Examples:</vt:lpstr>
      <vt:lpstr>Examples (Cont.):</vt:lpstr>
      <vt:lpstr>Examples (Cont.):</vt:lpstr>
      <vt:lpstr>Examples (Cont.):</vt:lpstr>
      <vt:lpstr>Examples (Cont.):</vt:lpstr>
      <vt:lpstr>Examples (Cont.):</vt:lpstr>
      <vt:lpstr>Examples (Cont.):</vt:lpstr>
      <vt:lpstr>Examples (Cont.):</vt:lpstr>
      <vt:lpstr>Examples (Cont.):</vt:lpstr>
      <vt:lpstr>  An Important language</vt:lpstr>
      <vt:lpstr>Recursive Definition of Language:</vt:lpstr>
      <vt:lpstr>Example</vt:lpstr>
      <vt:lpstr>Example</vt:lpstr>
      <vt:lpstr>Example</vt:lpstr>
      <vt:lpstr>Example</vt:lpstr>
      <vt:lpstr>Example</vt:lpstr>
      <vt:lpstr>Example</vt:lpstr>
      <vt:lpstr>Example</vt:lpstr>
      <vt:lpstr>Example</vt:lpstr>
      <vt:lpstr>Example</vt:lpstr>
      <vt:lpstr>Defining Languages using Regular Expressions</vt:lpstr>
      <vt:lpstr>Regular Expression</vt:lpstr>
      <vt:lpstr>Regular Expression</vt:lpstr>
      <vt:lpstr>Regular Expression</vt:lpstr>
      <vt:lpstr>Recursive definition of Regular Expression (RE)</vt:lpstr>
      <vt:lpstr>Defining Languages using Regular Expressions </vt:lpstr>
      <vt:lpstr>Example</vt:lpstr>
      <vt:lpstr>Example</vt:lpstr>
      <vt:lpstr>Remark</vt:lpstr>
      <vt:lpstr>Example</vt:lpstr>
      <vt:lpstr>Example</vt:lpstr>
      <vt:lpstr>  Important operators on languages: Union</vt:lpstr>
      <vt:lpstr>  Important operators on languages: Concatenation</vt:lpstr>
      <vt:lpstr>  Important operators on languages: Closure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CS302-Theory of Automata</dc:title>
  <dc:creator>Subhash Sagar</dc:creator>
  <cp:lastModifiedBy>Subhash Sagar</cp:lastModifiedBy>
  <cp:revision>159</cp:revision>
  <dcterms:created xsi:type="dcterms:W3CDTF">2018-01-15T08:01:35Z</dcterms:created>
  <dcterms:modified xsi:type="dcterms:W3CDTF">2018-02-01T07:00:57Z</dcterms:modified>
</cp:coreProperties>
</file>