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9"/>
  </p:notesMasterIdLst>
  <p:handoutMasterIdLst>
    <p:handoutMasterId r:id="rId40"/>
  </p:handoutMasterIdLst>
  <p:sldIdLst>
    <p:sldId id="268" r:id="rId2"/>
    <p:sldId id="378" r:id="rId3"/>
    <p:sldId id="376" r:id="rId4"/>
    <p:sldId id="374" r:id="rId5"/>
    <p:sldId id="377" r:id="rId6"/>
    <p:sldId id="375" r:id="rId7"/>
    <p:sldId id="396" r:id="rId8"/>
    <p:sldId id="398" r:id="rId9"/>
    <p:sldId id="399" r:id="rId10"/>
    <p:sldId id="397" r:id="rId11"/>
    <p:sldId id="387" r:id="rId12"/>
    <p:sldId id="389" r:id="rId13"/>
    <p:sldId id="388" r:id="rId14"/>
    <p:sldId id="391" r:id="rId15"/>
    <p:sldId id="392" r:id="rId16"/>
    <p:sldId id="393" r:id="rId17"/>
    <p:sldId id="394" r:id="rId18"/>
    <p:sldId id="395" r:id="rId19"/>
    <p:sldId id="400" r:id="rId20"/>
    <p:sldId id="381" r:id="rId21"/>
    <p:sldId id="382" r:id="rId22"/>
    <p:sldId id="383" r:id="rId23"/>
    <p:sldId id="402" r:id="rId24"/>
    <p:sldId id="403" r:id="rId25"/>
    <p:sldId id="404" r:id="rId26"/>
    <p:sldId id="405" r:id="rId27"/>
    <p:sldId id="408" r:id="rId28"/>
    <p:sldId id="410" r:id="rId29"/>
    <p:sldId id="411" r:id="rId30"/>
    <p:sldId id="413" r:id="rId31"/>
    <p:sldId id="348" r:id="rId32"/>
    <p:sldId id="349" r:id="rId33"/>
    <p:sldId id="350" r:id="rId34"/>
    <p:sldId id="351" r:id="rId35"/>
    <p:sldId id="352" r:id="rId36"/>
    <p:sldId id="353" r:id="rId37"/>
    <p:sldId id="414" r:id="rId3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82" y="72"/>
      </p:cViewPr>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43.wmf"/><Relationship Id="rId1" Type="http://schemas.openxmlformats.org/officeDocument/2006/relationships/image" Target="../media/image29.wmf"/><Relationship Id="rId4"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2/5/2018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2/5/2018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08F292CD-5A60-47FD-919A-5C0BE20515EC}" type="datetime1">
              <a:rPr lang="es-CR"/>
              <a:pPr/>
              <a:t>05/02/2018</a:t>
            </a:fld>
            <a:endParaRPr lang="es-CR"/>
          </a:p>
        </p:txBody>
      </p:sp>
      <p:sp>
        <p:nvSpPr>
          <p:cNvPr id="7" name="Rectangle 13"/>
          <p:cNvSpPr>
            <a:spLocks noGrp="1" noChangeArrowheads="1"/>
          </p:cNvSpPr>
          <p:nvPr>
            <p:ph type="sldNum" sz="quarter" idx="5"/>
          </p:nvPr>
        </p:nvSpPr>
        <p:spPr>
          <a:ln/>
        </p:spPr>
        <p:txBody>
          <a:bodyPr/>
          <a:lstStyle/>
          <a:p>
            <a:fld id="{7F6F0165-FC3E-426F-9A6A-094C86A82586}" type="slidenum">
              <a:rPr lang="es-CR"/>
              <a:pPr/>
              <a:t>3</a:t>
            </a:fld>
            <a:endParaRPr lang="es-C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xfrm>
            <a:off x="685800" y="4343400"/>
            <a:ext cx="5486400" cy="4114800"/>
          </a:xfrm>
        </p:spPr>
        <p:txBody>
          <a:bodyPr/>
          <a:lstStyle/>
          <a:p>
            <a:r>
              <a:rPr lang="es-VE" sz="1600"/>
              <a:t>Be selective. You do not need to cover both research and education. It does not need to be a long list. You can put down just one opportunity that you are really excited about. Just identify what you think are the biggest opportunities for your department faculty. Strike a balance between “thinking big” and being realistic. One way to think would be to say that if you were the Dean, you would invest in these opportunities. Remember the goal is to have national level prominence and visibility where our peer group will recognize our activities and accomplishments. For example, the NSF ERC on Particle Science and Technology</a:t>
            </a:r>
          </a:p>
          <a:p>
            <a:endParaRPr lang="es-VE" sz="1600"/>
          </a:p>
          <a:p>
            <a:r>
              <a:rPr lang="es-VE" sz="1600"/>
              <a:t>As you go to the next slide, please bear in mind that there may well be very strong connections between this slide and the next on multi-disciplinary collaborations.</a:t>
            </a:r>
          </a:p>
        </p:txBody>
      </p:sp>
    </p:spTree>
    <p:extLst>
      <p:ext uri="{BB962C8B-B14F-4D97-AF65-F5344CB8AC3E}">
        <p14:creationId xmlns:p14="http://schemas.microsoft.com/office/powerpoint/2010/main" val="258949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2F60CB79-EB61-4F31-A608-21FA3E3645C9}" type="datetime1">
              <a:rPr lang="es-CR"/>
              <a:pPr/>
              <a:t>05/02/2018</a:t>
            </a:fld>
            <a:endParaRPr lang="es-CR"/>
          </a:p>
        </p:txBody>
      </p:sp>
      <p:sp>
        <p:nvSpPr>
          <p:cNvPr id="7" name="Rectangle 13"/>
          <p:cNvSpPr>
            <a:spLocks noGrp="1" noChangeArrowheads="1"/>
          </p:cNvSpPr>
          <p:nvPr>
            <p:ph type="sldNum" sz="quarter" idx="5"/>
          </p:nvPr>
        </p:nvSpPr>
        <p:spPr>
          <a:ln/>
        </p:spPr>
        <p:txBody>
          <a:bodyPr/>
          <a:lstStyle/>
          <a:p>
            <a:fld id="{2BA7B270-D68E-4945-9207-83DBF2F06AE7}" type="slidenum">
              <a:rPr lang="es-CR"/>
              <a:pPr/>
              <a:t>5</a:t>
            </a:fld>
            <a:endParaRPr lang="es-C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xfrm>
            <a:off x="685800" y="4343400"/>
            <a:ext cx="5486400" cy="4114800"/>
          </a:xfrm>
        </p:spPr>
        <p:txBody>
          <a:bodyPr/>
          <a:lstStyle/>
          <a:p>
            <a:r>
              <a:rPr lang="es-VE" sz="1600"/>
              <a:t>Be selective. You do not need to cover both research and education. It does not need to be a long list. You can put down just one opportunity that you are really excited about. Just identify what you think are the biggest opportunities for your department faculty. Strike a balance between “thinking big” and being realistic. One way to think would be to say that if you were the Dean, you would invest in these opportunities. Remember the goal is to have national level prominence and visibility where our peer group will recognize our activities and accomplishments. For example, the NSF ERC on Particle Science and Technology</a:t>
            </a:r>
          </a:p>
          <a:p>
            <a:endParaRPr lang="es-VE" sz="1600"/>
          </a:p>
          <a:p>
            <a:r>
              <a:rPr lang="es-VE" sz="1600"/>
              <a:t>As you go to the next slide, please bear in mind that there may well be very strong connections between this slide and the next on multi-disciplinary collaborations.</a:t>
            </a:r>
          </a:p>
        </p:txBody>
      </p:sp>
    </p:spTree>
    <p:extLst>
      <p:ext uri="{BB962C8B-B14F-4D97-AF65-F5344CB8AC3E}">
        <p14:creationId xmlns:p14="http://schemas.microsoft.com/office/powerpoint/2010/main" val="52136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r>
              <a:rPr lang="en-US" altLang="x-none" sz="1300"/>
              <a:t>Cpt S 317: Spring 2009</a:t>
            </a:r>
          </a:p>
        </p:txBody>
      </p:sp>
      <p:sp>
        <p:nvSpPr>
          <p:cNvPr id="327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r>
              <a:rPr lang="en-US" altLang="x-none" sz="1300"/>
              <a:t>School of EECS, WSU</a:t>
            </a:r>
          </a:p>
        </p:txBody>
      </p:sp>
      <p:sp>
        <p:nvSpPr>
          <p:cNvPr id="32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fld id="{F6BC42EA-C13E-2B4A-AA3B-4305DCC677DF}" type="slidenum">
              <a:rPr lang="en-US" altLang="x-none" sz="1300"/>
              <a:pPr/>
              <a:t>8</a:t>
            </a:fld>
            <a:endParaRPr lang="en-US" altLang="x-none" sz="1300"/>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Arial" charset="0"/>
              <a:ea typeface="ＭＳ Ｐゴシック" charset="-128"/>
            </a:endParaRPr>
          </a:p>
        </p:txBody>
      </p:sp>
    </p:spTree>
    <p:extLst>
      <p:ext uri="{BB962C8B-B14F-4D97-AF65-F5344CB8AC3E}">
        <p14:creationId xmlns:p14="http://schemas.microsoft.com/office/powerpoint/2010/main" val="1418382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r>
              <a:rPr lang="en-US" altLang="x-none" sz="1300"/>
              <a:t>Cpt S 317: Spring 2009</a:t>
            </a:r>
          </a:p>
        </p:txBody>
      </p:sp>
      <p:sp>
        <p:nvSpPr>
          <p:cNvPr id="337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r>
              <a:rPr lang="en-US" altLang="x-none" sz="1300"/>
              <a:t>School of EECS, WSU</a:t>
            </a:r>
          </a:p>
        </p:txBody>
      </p:sp>
      <p:sp>
        <p:nvSpPr>
          <p:cNvPr id="33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fld id="{B57C3683-FE74-144E-83EC-75BD1EB9FAD2}" type="slidenum">
              <a:rPr lang="en-US" altLang="x-none" sz="1300"/>
              <a:pPr/>
              <a:t>9</a:t>
            </a:fld>
            <a:endParaRPr lang="en-US" altLang="x-none" sz="1300"/>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Arial" charset="0"/>
              <a:ea typeface="ＭＳ Ｐゴシック" charset="-128"/>
            </a:endParaRPr>
          </a:p>
        </p:txBody>
      </p:sp>
    </p:spTree>
    <p:extLst>
      <p:ext uri="{BB962C8B-B14F-4D97-AF65-F5344CB8AC3E}">
        <p14:creationId xmlns:p14="http://schemas.microsoft.com/office/powerpoint/2010/main" val="77624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r>
              <a:rPr lang="en-US" altLang="x-none" sz="1300"/>
              <a:t>Cpt S 317: Spring 2009</a:t>
            </a:r>
          </a:p>
        </p:txBody>
      </p:sp>
      <p:sp>
        <p:nvSpPr>
          <p:cNvPr id="348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r>
              <a:rPr lang="en-US" altLang="x-none" sz="1300"/>
              <a:t>School of EECS, WSU</a:t>
            </a:r>
          </a:p>
        </p:txBody>
      </p:sp>
      <p:sp>
        <p:nvSpPr>
          <p:cNvPr id="34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fld id="{A2B2673C-9F27-9A4E-B2BF-8640DA086C03}" type="slidenum">
              <a:rPr lang="en-US" altLang="x-none" sz="1300"/>
              <a:pPr/>
              <a:t>20</a:t>
            </a:fld>
            <a:endParaRPr lang="en-US" altLang="x-none" sz="130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Arial" charset="0"/>
              <a:ea typeface="ＭＳ Ｐゴシック" charset="-128"/>
            </a:endParaRPr>
          </a:p>
        </p:txBody>
      </p:sp>
    </p:spTree>
    <p:extLst>
      <p:ext uri="{BB962C8B-B14F-4D97-AF65-F5344CB8AC3E}">
        <p14:creationId xmlns:p14="http://schemas.microsoft.com/office/powerpoint/2010/main" val="88073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r>
              <a:rPr lang="en-US" altLang="x-none" sz="1300"/>
              <a:t>Cpt S 317: Spring 2009</a:t>
            </a:r>
          </a:p>
        </p:txBody>
      </p:sp>
      <p:sp>
        <p:nvSpPr>
          <p:cNvPr id="276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r>
              <a:rPr lang="en-US" altLang="x-none" sz="1300"/>
              <a:t>School of EECS, WSU</a:t>
            </a:r>
          </a:p>
        </p:txBody>
      </p:sp>
      <p:sp>
        <p:nvSpPr>
          <p:cNvPr id="276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0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0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0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000">
                <a:solidFill>
                  <a:schemeClr val="tx1"/>
                </a:solidFill>
                <a:latin typeface="Arial" charset="0"/>
                <a:ea typeface="ＭＳ Ｐゴシック" charset="-128"/>
              </a:defRPr>
            </a:lvl9pPr>
          </a:lstStyle>
          <a:p>
            <a:fld id="{EEDE7778-C80D-C740-9699-419F192375D6}" type="slidenum">
              <a:rPr lang="en-US" altLang="x-none" sz="1300"/>
              <a:pPr/>
              <a:t>21</a:t>
            </a:fld>
            <a:endParaRPr lang="en-US" altLang="x-none" sz="1300"/>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Arial" charset="0"/>
              <a:ea typeface="ＭＳ Ｐゴシック" charset="-128"/>
            </a:endParaRPr>
          </a:p>
        </p:txBody>
      </p:sp>
    </p:spTree>
    <p:extLst>
      <p:ext uri="{BB962C8B-B14F-4D97-AF65-F5344CB8AC3E}">
        <p14:creationId xmlns:p14="http://schemas.microsoft.com/office/powerpoint/2010/main" val="4245743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6815B687-B25B-496E-83D8-DB9207A39DC5}" type="datetime1">
              <a:rPr lang="en-US" smtClean="0"/>
              <a:t>2/5/2018</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1A6FD1-0297-493D-8F8B-CF1CE3AAE68C}" type="datetime1">
              <a:rPr lang="en-US" smtClean="0"/>
              <a:t>2/5/2018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A553D2-657D-463C-9CA5-C996A314BA94}" type="datetime1">
              <a:rPr lang="en-US" smtClean="0"/>
              <a:t>2/5/2018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7EBA21F-6C0E-45FC-A999-7AAC3D2154FC}" type="datetime1">
              <a:rPr lang="en-US" smtClean="0"/>
              <a:t>2/5/2018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6022174-3DBF-408B-BF87-052DB383B477}" type="datetime1">
              <a:rPr lang="en-US" smtClean="0"/>
              <a:t>2/5/2018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5FFA8174-2270-44C5-83F7-B370BB8A57FB}" type="datetime1">
              <a:rPr lang="en-US" smtClean="0"/>
              <a:t>2/5/2018</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7CE5101-66CE-4CBA-B4C4-13E48737C3BE}" type="datetime1">
              <a:rPr lang="en-US" smtClean="0"/>
              <a:t>2/5/2018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2803A4E6-2F74-4793-B199-CBACE367F687}" type="datetime1">
              <a:rPr lang="en-US" smtClean="0"/>
              <a:t>2/5/2018</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1E3FDA2E-F988-40BA-B3FC-5A53BB9612F5}" type="datetime1">
              <a:rPr lang="en-US" smtClean="0"/>
              <a:t>2/5/2018</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B4D258F-C3B9-429C-BEF4-F2D775F3F80E}" type="datetime1">
              <a:rPr lang="en-US" smtClean="0"/>
              <a:t>2/5/2018</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62CD3E6-49AA-49E8-90F2-80A74FB6731B}" type="datetime1">
              <a:rPr lang="en-US" smtClean="0"/>
              <a:t>2/5/2018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53C78EE-AFAF-46DA-857F-1230BCE988D8}" type="datetime1">
              <a:rPr lang="en-US" smtClean="0"/>
              <a:t>2/5/2018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1FD36CA8-9504-46C1-9F0F-82E5D0C8103B}" type="datetime1">
              <a:rPr lang="en-US" smtClean="0"/>
              <a:t>2/5/2018</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bhash.saga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2.bin"/><Relationship Id="rId1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wmf"/><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4.wmf"/><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 Id="rId1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30.wmf"/><Relationship Id="rId9"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39.bin"/><Relationship Id="rId4" Type="http://schemas.openxmlformats.org/officeDocument/2006/relationships/image" Target="../media/image3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44.bin"/><Relationship Id="rId10" Type="http://schemas.openxmlformats.org/officeDocument/2006/relationships/image" Target="../media/image44.wmf"/><Relationship Id="rId4" Type="http://schemas.openxmlformats.org/officeDocument/2006/relationships/image" Target="../media/image29.wmf"/><Relationship Id="rId9" Type="http://schemas.openxmlformats.org/officeDocument/2006/relationships/oleObject" Target="../embeddings/oleObject4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4" y="1905000"/>
            <a:ext cx="9601198" cy="2667000"/>
          </a:xfrm>
        </p:spPr>
        <p:txBody>
          <a:bodyPr/>
          <a:lstStyle/>
          <a:p>
            <a:r>
              <a:rPr lang="en-US" dirty="0" smtClean="0"/>
              <a:t>Ch3 – Regular Expression</a:t>
            </a:r>
            <a:endParaRPr lang="en-US" dirty="0"/>
          </a:p>
        </p:txBody>
      </p:sp>
      <p:sp>
        <p:nvSpPr>
          <p:cNvPr id="3" name="Content Placeholder 2"/>
          <p:cNvSpPr>
            <a:spLocks noGrp="1"/>
          </p:cNvSpPr>
          <p:nvPr>
            <p:ph type="subTitle" idx="1"/>
          </p:nvPr>
        </p:nvSpPr>
        <p:spPr/>
        <p:txBody>
          <a:bodyPr/>
          <a:lstStyle/>
          <a:p>
            <a:r>
              <a:rPr lang="en-US" dirty="0" smtClean="0"/>
              <a:t>Subhash Sagar</a:t>
            </a:r>
          </a:p>
          <a:p>
            <a:r>
              <a:rPr lang="en-US" dirty="0" smtClean="0"/>
              <a:t>Email: </a:t>
            </a:r>
            <a:r>
              <a:rPr lang="en-US" dirty="0" smtClean="0">
                <a:hlinkClick r:id="rId3"/>
              </a:rPr>
              <a:t>subhash.sagar@nu.edu.pk</a:t>
            </a:r>
            <a:endParaRPr lang="en-US" dirty="0" smtClean="0"/>
          </a:p>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1</a:t>
            </a:fld>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a:bodyPr>
          <a:lstStyle/>
          <a:p>
            <a:r>
              <a:rPr lang="en-US" sz="2800" dirty="0" smtClean="0">
                <a:solidFill>
                  <a:schemeClr val="accent2">
                    <a:lumMod val="75000"/>
                  </a:schemeClr>
                </a:solidFill>
              </a:rPr>
              <a:t>Web Search Engines</a:t>
            </a:r>
          </a:p>
          <a:p>
            <a:pPr lvl="1"/>
            <a:r>
              <a:rPr lang="en-US" dirty="0"/>
              <a:t>filter input strings or to match parts of such </a:t>
            </a:r>
            <a:r>
              <a:rPr lang="en-US" dirty="0" smtClean="0"/>
              <a:t>strings.</a:t>
            </a:r>
          </a:p>
          <a:p>
            <a:pPr lvl="1"/>
            <a:endParaRPr lang="en-US" dirty="0" smtClean="0">
              <a:solidFill>
                <a:schemeClr val="accent2">
                  <a:lumMod val="75000"/>
                </a:schemeClr>
              </a:solidFill>
            </a:endParaRPr>
          </a:p>
          <a:p>
            <a:r>
              <a:rPr lang="en-US" sz="2800" dirty="0" smtClean="0">
                <a:solidFill>
                  <a:schemeClr val="accent2">
                    <a:lumMod val="75000"/>
                  </a:schemeClr>
                </a:solidFill>
              </a:rPr>
              <a:t>Lexical Analyzer </a:t>
            </a:r>
          </a:p>
          <a:p>
            <a:pPr lvl="1"/>
            <a:r>
              <a:rPr lang="en-US" dirty="0" smtClean="0"/>
              <a:t>Converting a statement into token using predefined Regular Expression.</a:t>
            </a:r>
          </a:p>
          <a:p>
            <a:endParaRPr lang="en-US" sz="2800"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DF28FB93-0A08-4E7D-8E63-9EFA29F1E093}" type="slidenum">
              <a:rPr lang="en-US" smtClean="0"/>
              <a:pPr/>
              <a:t>10</a:t>
            </a:fld>
            <a:endParaRPr lang="en-US" dirty="0"/>
          </a:p>
        </p:txBody>
      </p:sp>
    </p:spTree>
    <p:extLst>
      <p:ext uri="{BB962C8B-B14F-4D97-AF65-F5344CB8AC3E}">
        <p14:creationId xmlns:p14="http://schemas.microsoft.com/office/powerpoint/2010/main" val="141501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ltLang="en-US" dirty="0" smtClean="0"/>
              <a:t>Examples</a:t>
            </a:r>
          </a:p>
        </p:txBody>
      </p:sp>
      <p:graphicFrame>
        <p:nvGraphicFramePr>
          <p:cNvPr id="8197" name="Object 4"/>
          <p:cNvGraphicFramePr>
            <a:graphicFrameLocks noChangeAspect="1"/>
          </p:cNvGraphicFramePr>
          <p:nvPr>
            <p:extLst>
              <p:ext uri="{D42A27DB-BD31-4B8C-83A1-F6EECF244321}">
                <p14:modId xmlns:p14="http://schemas.microsoft.com/office/powerpoint/2010/main" val="3050882607"/>
              </p:ext>
            </p:extLst>
          </p:nvPr>
        </p:nvGraphicFramePr>
        <p:xfrm>
          <a:off x="6813592" y="2249812"/>
          <a:ext cx="3540125" cy="755650"/>
        </p:xfrm>
        <a:graphic>
          <a:graphicData uri="http://schemas.openxmlformats.org/presentationml/2006/ole">
            <mc:AlternateContent xmlns:mc="http://schemas.openxmlformats.org/markup-compatibility/2006">
              <mc:Choice xmlns:v="urn:schemas-microsoft-com:vml" Requires="v">
                <p:oleObj spid="_x0000_s14424" name="Equation" r:id="rId3" imgW="1129810" imgH="241195" progId="Equation.3">
                  <p:embed/>
                </p:oleObj>
              </mc:Choice>
              <mc:Fallback>
                <p:oleObj name="Equation" r:id="rId3" imgW="1129810"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592" y="2249812"/>
                        <a:ext cx="35401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Text Box 7"/>
          <p:cNvSpPr txBox="1">
            <a:spLocks noChangeArrowheads="1"/>
          </p:cNvSpPr>
          <p:nvPr/>
        </p:nvSpPr>
        <p:spPr bwMode="auto">
          <a:xfrm>
            <a:off x="1811338" y="2346952"/>
            <a:ext cx="424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A regular expression:</a:t>
            </a:r>
          </a:p>
        </p:txBody>
      </p:sp>
      <p:grpSp>
        <p:nvGrpSpPr>
          <p:cNvPr id="8199" name="Group 9"/>
          <p:cNvGrpSpPr>
            <a:grpSpLocks/>
          </p:cNvGrpSpPr>
          <p:nvPr/>
        </p:nvGrpSpPr>
        <p:grpSpPr bwMode="auto">
          <a:xfrm>
            <a:off x="1811338" y="3886200"/>
            <a:ext cx="7280275" cy="604838"/>
            <a:chOff x="182" y="2448"/>
            <a:chExt cx="4586" cy="381"/>
          </a:xfrm>
        </p:grpSpPr>
        <p:graphicFrame>
          <p:nvGraphicFramePr>
            <p:cNvPr id="8200" name="Object 5"/>
            <p:cNvGraphicFramePr>
              <a:graphicFrameLocks noChangeAspect="1"/>
            </p:cNvGraphicFramePr>
            <p:nvPr/>
          </p:nvGraphicFramePr>
          <p:xfrm>
            <a:off x="3696" y="2448"/>
            <a:ext cx="1072" cy="352"/>
          </p:xfrm>
          <a:graphic>
            <a:graphicData uri="http://schemas.openxmlformats.org/presentationml/2006/ole">
              <mc:AlternateContent xmlns:mc="http://schemas.openxmlformats.org/markup-compatibility/2006">
                <mc:Choice xmlns:v="urn:schemas-microsoft-com:vml" Requires="v">
                  <p:oleObj spid="_x0000_s14425" name="Equation" r:id="rId5" imgW="1701800" imgH="558800" progId="Equation.3">
                    <p:embed/>
                  </p:oleObj>
                </mc:Choice>
                <mc:Fallback>
                  <p:oleObj name="Equation" r:id="rId5" imgW="1701800" imgH="558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2448"/>
                          <a:ext cx="1072"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Text Box 8"/>
            <p:cNvSpPr txBox="1">
              <a:spLocks noChangeArrowheads="1"/>
            </p:cNvSpPr>
            <p:nvPr/>
          </p:nvSpPr>
          <p:spPr bwMode="auto">
            <a:xfrm>
              <a:off x="182" y="2464"/>
              <a:ext cx="31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Not a regular expression:</a:t>
              </a:r>
            </a:p>
          </p:txBody>
        </p:sp>
      </p:grpSp>
    </p:spTree>
    <p:extLst>
      <p:ext uri="{BB962C8B-B14F-4D97-AF65-F5344CB8AC3E}">
        <p14:creationId xmlns:p14="http://schemas.microsoft.com/office/powerpoint/2010/main" val="251269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altLang="en-US" smtClean="0"/>
              <a:t>Definition</a:t>
            </a:r>
          </a:p>
        </p:txBody>
      </p:sp>
      <p:sp>
        <p:nvSpPr>
          <p:cNvPr id="10245" name="Rectangle 3"/>
          <p:cNvSpPr>
            <a:spLocks noGrp="1" noChangeArrowheads="1"/>
          </p:cNvSpPr>
          <p:nvPr>
            <p:ph type="body" idx="1"/>
          </p:nvPr>
        </p:nvSpPr>
        <p:spPr>
          <a:xfrm>
            <a:off x="1507498" y="1881140"/>
            <a:ext cx="8839200" cy="657225"/>
          </a:xfrm>
        </p:spPr>
        <p:txBody>
          <a:bodyPr/>
          <a:lstStyle/>
          <a:p>
            <a:pPr>
              <a:buFontTx/>
              <a:buNone/>
            </a:pPr>
            <a:r>
              <a:rPr lang="en-US" altLang="en-US" dirty="0" smtClean="0"/>
              <a:t>For regular </a:t>
            </a:r>
            <a:r>
              <a:rPr lang="en-US" altLang="en-US" dirty="0" smtClean="0"/>
              <a:t>expressions:</a:t>
            </a:r>
          </a:p>
        </p:txBody>
      </p:sp>
      <p:graphicFrame>
        <p:nvGraphicFramePr>
          <p:cNvPr id="10246" name="Object 4"/>
          <p:cNvGraphicFramePr>
            <a:graphicFrameLocks noChangeAspect="1"/>
          </p:cNvGraphicFramePr>
          <p:nvPr>
            <p:extLst>
              <p:ext uri="{D42A27DB-BD31-4B8C-83A1-F6EECF244321}">
                <p14:modId xmlns:p14="http://schemas.microsoft.com/office/powerpoint/2010/main" val="3371905206"/>
              </p:ext>
            </p:extLst>
          </p:nvPr>
        </p:nvGraphicFramePr>
        <p:xfrm>
          <a:off x="4538570" y="2538365"/>
          <a:ext cx="2209800" cy="2341562"/>
        </p:xfrm>
        <a:graphic>
          <a:graphicData uri="http://schemas.openxmlformats.org/presentationml/2006/ole">
            <mc:AlternateContent xmlns:mc="http://schemas.openxmlformats.org/markup-compatibility/2006">
              <mc:Choice xmlns:v="urn:schemas-microsoft-com:vml" Requires="v">
                <p:oleObj spid="_x0000_s16429" name="Equation" r:id="rId3" imgW="634680" imgH="672840" progId="Equation.3">
                  <p:embed/>
                </p:oleObj>
              </mc:Choice>
              <mc:Fallback>
                <p:oleObj name="Equation" r:id="rId3" imgW="634680" imgH="672840" progId="Equation.3">
                  <p:embed/>
                  <p:pic>
                    <p:nvPicPr>
                      <p:cNvPr id="0" name=""/>
                      <p:cNvPicPr>
                        <a:picLocks noChangeAspect="1" noChangeArrowheads="1"/>
                      </p:cNvPicPr>
                      <p:nvPr/>
                    </p:nvPicPr>
                    <p:blipFill>
                      <a:blip r:embed="rId4"/>
                      <a:srcRect/>
                      <a:stretch>
                        <a:fillRect/>
                      </a:stretch>
                    </p:blipFill>
                    <p:spPr bwMode="auto">
                      <a:xfrm>
                        <a:off x="4538570" y="2538365"/>
                        <a:ext cx="2209800"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5131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altLang="en-US" smtClean="0"/>
              <a:t>Languages of Regular Expressions</a:t>
            </a:r>
          </a:p>
        </p:txBody>
      </p:sp>
      <p:sp>
        <p:nvSpPr>
          <p:cNvPr id="9221" name="Rectangle 3"/>
          <p:cNvSpPr>
            <a:spLocks noGrp="1" noChangeArrowheads="1"/>
          </p:cNvSpPr>
          <p:nvPr>
            <p:ph type="body" idx="1"/>
          </p:nvPr>
        </p:nvSpPr>
        <p:spPr/>
        <p:txBody>
          <a:bodyPr>
            <a:normAutofit fontScale="92500" lnSpcReduction="20000"/>
          </a:bodyPr>
          <a:lstStyle/>
          <a:p>
            <a:pPr>
              <a:buFontTx/>
              <a:buNone/>
            </a:pPr>
            <a:r>
              <a:rPr lang="en-US" altLang="en-US" dirty="0" smtClean="0"/>
              <a:t>         </a:t>
            </a:r>
            <a:endParaRPr lang="en-US" altLang="en-US" dirty="0" smtClean="0"/>
          </a:p>
          <a:p>
            <a:pPr>
              <a:buFontTx/>
              <a:buNone/>
            </a:pPr>
            <a:r>
              <a:rPr lang="en-US" altLang="en-US" dirty="0" smtClean="0"/>
              <a:t>        	: language of regular expression</a:t>
            </a:r>
          </a:p>
          <a:p>
            <a:pPr>
              <a:buFontTx/>
              <a:buNone/>
            </a:pPr>
            <a:endParaRPr lang="en-US" altLang="en-US" dirty="0" smtClean="0"/>
          </a:p>
          <a:p>
            <a:pPr>
              <a:buFontTx/>
              <a:buNone/>
            </a:pPr>
            <a:endParaRPr lang="en-US" altLang="en-US" dirty="0" smtClean="0"/>
          </a:p>
          <a:p>
            <a:pPr>
              <a:buFontTx/>
              <a:buNone/>
            </a:pPr>
            <a:r>
              <a:rPr lang="en-US" altLang="en-US" dirty="0" smtClean="0"/>
              <a:t>Example</a:t>
            </a:r>
          </a:p>
          <a:p>
            <a:pPr>
              <a:buFontTx/>
              <a:buNone/>
            </a:pPr>
            <a:endParaRPr lang="en-US" altLang="en-US" dirty="0" smtClean="0"/>
          </a:p>
          <a:p>
            <a:pPr>
              <a:buFontTx/>
              <a:buNone/>
            </a:pPr>
            <a:endParaRPr lang="en-US" altLang="en-US" dirty="0" smtClean="0"/>
          </a:p>
          <a:p>
            <a:pPr>
              <a:buFontTx/>
              <a:buNone/>
            </a:pPr>
            <a:r>
              <a:rPr lang="en-US" altLang="en-US" dirty="0" smtClean="0"/>
              <a:t> </a:t>
            </a:r>
          </a:p>
        </p:txBody>
      </p:sp>
      <p:graphicFrame>
        <p:nvGraphicFramePr>
          <p:cNvPr id="9222" name="Object 4"/>
          <p:cNvGraphicFramePr>
            <a:graphicFrameLocks noChangeAspect="1"/>
          </p:cNvGraphicFramePr>
          <p:nvPr>
            <p:extLst>
              <p:ext uri="{D42A27DB-BD31-4B8C-83A1-F6EECF244321}">
                <p14:modId xmlns:p14="http://schemas.microsoft.com/office/powerpoint/2010/main" val="4073731377"/>
              </p:ext>
            </p:extLst>
          </p:nvPr>
        </p:nvGraphicFramePr>
        <p:xfrm>
          <a:off x="1575783" y="2252350"/>
          <a:ext cx="885825" cy="558800"/>
        </p:xfrm>
        <a:graphic>
          <a:graphicData uri="http://schemas.openxmlformats.org/presentationml/2006/ole">
            <mc:AlternateContent xmlns:mc="http://schemas.openxmlformats.org/markup-compatibility/2006">
              <mc:Choice xmlns:v="urn:schemas-microsoft-com:vml" Requires="v">
                <p:oleObj spid="_x0000_s15494" name="Equation" r:id="rId3" imgW="889000" imgH="558800" progId="Equation.3">
                  <p:embed/>
                </p:oleObj>
              </mc:Choice>
              <mc:Fallback>
                <p:oleObj name="Equation" r:id="rId3" imgW="889000" imgH="558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783" y="2252350"/>
                        <a:ext cx="88582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5"/>
          <p:cNvGraphicFramePr>
            <a:graphicFrameLocks noChangeAspect="1"/>
          </p:cNvGraphicFramePr>
          <p:nvPr>
            <p:extLst>
              <p:ext uri="{D42A27DB-BD31-4B8C-83A1-F6EECF244321}">
                <p14:modId xmlns:p14="http://schemas.microsoft.com/office/powerpoint/2010/main" val="1099121072"/>
              </p:ext>
            </p:extLst>
          </p:nvPr>
        </p:nvGraphicFramePr>
        <p:xfrm>
          <a:off x="6246812" y="2386493"/>
          <a:ext cx="252413" cy="290513"/>
        </p:xfrm>
        <a:graphic>
          <a:graphicData uri="http://schemas.openxmlformats.org/presentationml/2006/ole">
            <mc:AlternateContent xmlns:mc="http://schemas.openxmlformats.org/markup-compatibility/2006">
              <mc:Choice xmlns:v="urn:schemas-microsoft-com:vml" Requires="v">
                <p:oleObj spid="_x0000_s15495" name="Equation" r:id="rId5" imgW="253890" imgH="291973" progId="Equation.3">
                  <p:embed/>
                </p:oleObj>
              </mc:Choice>
              <mc:Fallback>
                <p:oleObj name="Equation" r:id="rId5" imgW="253890" imgH="29197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6812" y="2386493"/>
                        <a:ext cx="252413"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6"/>
          <p:cNvGraphicFramePr>
            <a:graphicFrameLocks noChangeAspect="1"/>
          </p:cNvGraphicFramePr>
          <p:nvPr>
            <p:extLst>
              <p:ext uri="{D42A27DB-BD31-4B8C-83A1-F6EECF244321}">
                <p14:modId xmlns:p14="http://schemas.microsoft.com/office/powerpoint/2010/main" val="2350644646"/>
              </p:ext>
            </p:extLst>
          </p:nvPr>
        </p:nvGraphicFramePr>
        <p:xfrm>
          <a:off x="1781175" y="4168775"/>
          <a:ext cx="8199437" cy="785346"/>
        </p:xfrm>
        <a:graphic>
          <a:graphicData uri="http://schemas.openxmlformats.org/presentationml/2006/ole">
            <mc:AlternateContent xmlns:mc="http://schemas.openxmlformats.org/markup-compatibility/2006">
              <mc:Choice xmlns:v="urn:schemas-microsoft-com:vml" Requires="v">
                <p:oleObj spid="_x0000_s15496" name="Equation" r:id="rId7" imgW="2387600" imgH="228600" progId="Equation.3">
                  <p:embed/>
                </p:oleObj>
              </mc:Choice>
              <mc:Fallback>
                <p:oleObj name="Equation" r:id="rId7" imgW="2387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1175" y="4168775"/>
                        <a:ext cx="8199437" cy="78534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704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altLang="en-US" dirty="0" smtClean="0"/>
              <a:t>Example</a:t>
            </a:r>
          </a:p>
        </p:txBody>
      </p:sp>
      <p:sp>
        <p:nvSpPr>
          <p:cNvPr id="12293" name="Rectangle 3"/>
          <p:cNvSpPr>
            <a:spLocks noGrp="1" noChangeArrowheads="1"/>
          </p:cNvSpPr>
          <p:nvPr>
            <p:ph type="body" idx="1"/>
          </p:nvPr>
        </p:nvSpPr>
        <p:spPr>
          <a:xfrm>
            <a:off x="1476491" y="2023600"/>
            <a:ext cx="8839200" cy="685800"/>
          </a:xfrm>
        </p:spPr>
        <p:txBody>
          <a:bodyPr/>
          <a:lstStyle/>
          <a:p>
            <a:pPr>
              <a:buFontTx/>
              <a:buNone/>
            </a:pPr>
            <a:r>
              <a:rPr lang="en-US" altLang="en-US" dirty="0" smtClean="0"/>
              <a:t>Regular expression:  </a:t>
            </a:r>
          </a:p>
        </p:txBody>
      </p:sp>
      <p:graphicFrame>
        <p:nvGraphicFramePr>
          <p:cNvPr id="12294" name="Object 4"/>
          <p:cNvGraphicFramePr>
            <a:graphicFrameLocks noChangeAspect="1"/>
          </p:cNvGraphicFramePr>
          <p:nvPr>
            <p:extLst>
              <p:ext uri="{D42A27DB-BD31-4B8C-83A1-F6EECF244321}">
                <p14:modId xmlns:p14="http://schemas.microsoft.com/office/powerpoint/2010/main" val="630918315"/>
              </p:ext>
            </p:extLst>
          </p:nvPr>
        </p:nvGraphicFramePr>
        <p:xfrm>
          <a:off x="4108153" y="1903471"/>
          <a:ext cx="1822450" cy="669925"/>
        </p:xfrm>
        <a:graphic>
          <a:graphicData uri="http://schemas.openxmlformats.org/presentationml/2006/ole">
            <mc:AlternateContent xmlns:mc="http://schemas.openxmlformats.org/markup-compatibility/2006">
              <mc:Choice xmlns:v="urn:schemas-microsoft-com:vml" Requires="v">
                <p:oleObj spid="_x0000_s18778" name="Equation" r:id="rId3" imgW="622030" imgH="228501" progId="Equation.3">
                  <p:embed/>
                </p:oleObj>
              </mc:Choice>
              <mc:Fallback>
                <p:oleObj name="Equation" r:id="rId3" imgW="622030"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8153" y="1903471"/>
                        <a:ext cx="18224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5" name="Object 5"/>
          <p:cNvGraphicFramePr>
            <a:graphicFrameLocks noChangeAspect="1"/>
          </p:cNvGraphicFramePr>
          <p:nvPr>
            <p:extLst>
              <p:ext uri="{D42A27DB-BD31-4B8C-83A1-F6EECF244321}">
                <p14:modId xmlns:p14="http://schemas.microsoft.com/office/powerpoint/2010/main" val="3542103771"/>
              </p:ext>
            </p:extLst>
          </p:nvPr>
        </p:nvGraphicFramePr>
        <p:xfrm>
          <a:off x="1476491" y="2858619"/>
          <a:ext cx="3059418" cy="531744"/>
        </p:xfrm>
        <a:graphic>
          <a:graphicData uri="http://schemas.openxmlformats.org/presentationml/2006/ole">
            <mc:AlternateContent xmlns:mc="http://schemas.openxmlformats.org/markup-compatibility/2006">
              <mc:Choice xmlns:v="urn:schemas-microsoft-com:vml" Requires="v">
                <p:oleObj spid="_x0000_s18779" name="Equation" r:id="rId5" imgW="2768600" imgH="558800" progId="Equation.3">
                  <p:embed/>
                </p:oleObj>
              </mc:Choice>
              <mc:Fallback>
                <p:oleObj name="Equation" r:id="rId5" imgW="2768600" imgH="558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491" y="2858619"/>
                        <a:ext cx="3059418" cy="531744"/>
                      </a:xfrm>
                      <a:prstGeom prst="rect">
                        <a:avLst/>
                      </a:prstGeom>
                      <a:noFill/>
                      <a:ln>
                        <a:noFill/>
                      </a:ln>
                      <a:effec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940143729"/>
              </p:ext>
            </p:extLst>
          </p:nvPr>
        </p:nvGraphicFramePr>
        <p:xfrm>
          <a:off x="4683786" y="2791391"/>
          <a:ext cx="4036533" cy="617768"/>
        </p:xfrm>
        <a:graphic>
          <a:graphicData uri="http://schemas.openxmlformats.org/presentationml/2006/ole">
            <mc:AlternateContent xmlns:mc="http://schemas.openxmlformats.org/markup-compatibility/2006">
              <mc:Choice xmlns:v="urn:schemas-microsoft-com:vml" Requires="v">
                <p:oleObj spid="_x0000_s18780" name="Equation" r:id="rId7" imgW="1079500" imgH="228600" progId="Equation.3">
                  <p:embed/>
                </p:oleObj>
              </mc:Choice>
              <mc:Fallback>
                <p:oleObj name="Equation" r:id="rId7" imgW="10795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786" y="2791391"/>
                        <a:ext cx="4036533" cy="617768"/>
                      </a:xfrm>
                      <a:prstGeom prst="rect">
                        <a:avLst/>
                      </a:prstGeom>
                      <a:noFill/>
                      <a:ln>
                        <a:noFill/>
                      </a:ln>
                    </p:spPr>
                  </p:pic>
                </p:oleObj>
              </mc:Fallback>
            </mc:AlternateContent>
          </a:graphicData>
        </a:graphic>
      </p:graphicFrame>
      <p:graphicFrame>
        <p:nvGraphicFramePr>
          <p:cNvPr id="12297" name="Object 9"/>
          <p:cNvGraphicFramePr>
            <a:graphicFrameLocks noChangeAspect="1"/>
          </p:cNvGraphicFramePr>
          <p:nvPr>
            <p:extLst>
              <p:ext uri="{D42A27DB-BD31-4B8C-83A1-F6EECF244321}">
                <p14:modId xmlns:p14="http://schemas.microsoft.com/office/powerpoint/2010/main" val="3995437589"/>
              </p:ext>
            </p:extLst>
          </p:nvPr>
        </p:nvGraphicFramePr>
        <p:xfrm>
          <a:off x="4685713" y="3302358"/>
          <a:ext cx="3608498" cy="602545"/>
        </p:xfrm>
        <a:graphic>
          <a:graphicData uri="http://schemas.openxmlformats.org/presentationml/2006/ole">
            <mc:AlternateContent xmlns:mc="http://schemas.openxmlformats.org/markup-compatibility/2006">
              <mc:Choice xmlns:v="urn:schemas-microsoft-com:vml" Requires="v">
                <p:oleObj spid="_x0000_s18781" name="Equation" r:id="rId9" imgW="990600" imgH="228600" progId="Equation.3">
                  <p:embed/>
                </p:oleObj>
              </mc:Choice>
              <mc:Fallback>
                <p:oleObj name="Equation" r:id="rId9" imgW="990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5713" y="3302358"/>
                        <a:ext cx="3608498" cy="602545"/>
                      </a:xfrm>
                      <a:prstGeom prst="rect">
                        <a:avLst/>
                      </a:prstGeom>
                      <a:noFill/>
                      <a:ln>
                        <a:noFill/>
                      </a:ln>
                    </p:spPr>
                  </p:pic>
                </p:oleObj>
              </mc:Fallback>
            </mc:AlternateContent>
          </a:graphicData>
        </a:graphic>
      </p:graphicFrame>
      <p:graphicFrame>
        <p:nvGraphicFramePr>
          <p:cNvPr id="12298" name="Object 12"/>
          <p:cNvGraphicFramePr>
            <a:graphicFrameLocks noChangeAspect="1"/>
          </p:cNvGraphicFramePr>
          <p:nvPr>
            <p:extLst>
              <p:ext uri="{D42A27DB-BD31-4B8C-83A1-F6EECF244321}">
                <p14:modId xmlns:p14="http://schemas.microsoft.com/office/powerpoint/2010/main" val="3811264963"/>
              </p:ext>
            </p:extLst>
          </p:nvPr>
        </p:nvGraphicFramePr>
        <p:xfrm>
          <a:off x="4683786" y="3794577"/>
          <a:ext cx="4875073" cy="620305"/>
        </p:xfrm>
        <a:graphic>
          <a:graphicData uri="http://schemas.openxmlformats.org/presentationml/2006/ole">
            <mc:AlternateContent xmlns:mc="http://schemas.openxmlformats.org/markup-compatibility/2006">
              <mc:Choice xmlns:v="urn:schemas-microsoft-com:vml" Requires="v">
                <p:oleObj spid="_x0000_s18782" name="Equation" r:id="rId11" imgW="1371600" imgH="241300" progId="Equation.3">
                  <p:embed/>
                </p:oleObj>
              </mc:Choice>
              <mc:Fallback>
                <p:oleObj name="Equation" r:id="rId11" imgW="13716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786" y="3794577"/>
                        <a:ext cx="4875073" cy="620305"/>
                      </a:xfrm>
                      <a:prstGeom prst="rect">
                        <a:avLst/>
                      </a:prstGeom>
                      <a:noFill/>
                      <a:ln>
                        <a:noFill/>
                      </a:ln>
                    </p:spPr>
                  </p:pic>
                </p:oleObj>
              </mc:Fallback>
            </mc:AlternateContent>
          </a:graphicData>
        </a:graphic>
      </p:graphicFrame>
      <p:graphicFrame>
        <p:nvGraphicFramePr>
          <p:cNvPr id="12299" name="Object 13"/>
          <p:cNvGraphicFramePr>
            <a:graphicFrameLocks noChangeAspect="1"/>
          </p:cNvGraphicFramePr>
          <p:nvPr>
            <p:extLst>
              <p:ext uri="{D42A27DB-BD31-4B8C-83A1-F6EECF244321}">
                <p14:modId xmlns:p14="http://schemas.microsoft.com/office/powerpoint/2010/main" val="1262845708"/>
              </p:ext>
            </p:extLst>
          </p:nvPr>
        </p:nvGraphicFramePr>
        <p:xfrm>
          <a:off x="4684817" y="4344790"/>
          <a:ext cx="3943560" cy="629184"/>
        </p:xfrm>
        <a:graphic>
          <a:graphicData uri="http://schemas.openxmlformats.org/presentationml/2006/ole">
            <mc:AlternateContent xmlns:mc="http://schemas.openxmlformats.org/markup-compatibility/2006">
              <mc:Choice xmlns:v="urn:schemas-microsoft-com:vml" Requires="v">
                <p:oleObj spid="_x0000_s18783" name="Equation" r:id="rId13" imgW="1091726" imgH="241195" progId="Equation.3">
                  <p:embed/>
                </p:oleObj>
              </mc:Choice>
              <mc:Fallback>
                <p:oleObj name="Equation" r:id="rId13" imgW="1091726" imgH="24119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4817" y="4344790"/>
                        <a:ext cx="3943560" cy="629184"/>
                      </a:xfrm>
                      <a:prstGeom prst="rect">
                        <a:avLst/>
                      </a:prstGeom>
                      <a:noFill/>
                      <a:ln>
                        <a:noFill/>
                      </a:ln>
                    </p:spPr>
                  </p:pic>
                </p:oleObj>
              </mc:Fallback>
            </mc:AlternateContent>
          </a:graphicData>
        </a:graphic>
      </p:graphicFrame>
      <p:graphicFrame>
        <p:nvGraphicFramePr>
          <p:cNvPr id="12300" name="Object 14"/>
          <p:cNvGraphicFramePr>
            <a:graphicFrameLocks noChangeAspect="1"/>
          </p:cNvGraphicFramePr>
          <p:nvPr>
            <p:extLst>
              <p:ext uri="{D42A27DB-BD31-4B8C-83A1-F6EECF244321}">
                <p14:modId xmlns:p14="http://schemas.microsoft.com/office/powerpoint/2010/main" val="4024839075"/>
              </p:ext>
            </p:extLst>
          </p:nvPr>
        </p:nvGraphicFramePr>
        <p:xfrm>
          <a:off x="4645149" y="4987661"/>
          <a:ext cx="5725881" cy="612693"/>
        </p:xfrm>
        <a:graphic>
          <a:graphicData uri="http://schemas.openxmlformats.org/presentationml/2006/ole">
            <mc:AlternateContent xmlns:mc="http://schemas.openxmlformats.org/markup-compatibility/2006">
              <mc:Choice xmlns:v="urn:schemas-microsoft-com:vml" Requires="v">
                <p:oleObj spid="_x0000_s18784" name="Equation" r:id="rId15" imgW="1459866" imgH="215806" progId="Equation.3">
                  <p:embed/>
                </p:oleObj>
              </mc:Choice>
              <mc:Fallback>
                <p:oleObj name="Equation" r:id="rId15" imgW="1459866" imgH="21580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5149" y="4987661"/>
                        <a:ext cx="5725881" cy="612693"/>
                      </a:xfrm>
                      <a:prstGeom prst="rect">
                        <a:avLst/>
                      </a:prstGeom>
                      <a:noFill/>
                      <a:ln>
                        <a:noFill/>
                      </a:ln>
                    </p:spPr>
                  </p:pic>
                </p:oleObj>
              </mc:Fallback>
            </mc:AlternateContent>
          </a:graphicData>
        </a:graphic>
      </p:graphicFrame>
      <p:graphicFrame>
        <p:nvGraphicFramePr>
          <p:cNvPr id="12301" name="Object 15"/>
          <p:cNvGraphicFramePr>
            <a:graphicFrameLocks noChangeAspect="1"/>
          </p:cNvGraphicFramePr>
          <p:nvPr>
            <p:extLst>
              <p:ext uri="{D42A27DB-BD31-4B8C-83A1-F6EECF244321}">
                <p14:modId xmlns:p14="http://schemas.microsoft.com/office/powerpoint/2010/main" val="1363691717"/>
              </p:ext>
            </p:extLst>
          </p:nvPr>
        </p:nvGraphicFramePr>
        <p:xfrm>
          <a:off x="4683125" y="5612350"/>
          <a:ext cx="6259513" cy="446087"/>
        </p:xfrm>
        <a:graphic>
          <a:graphicData uri="http://schemas.openxmlformats.org/presentationml/2006/ole">
            <mc:AlternateContent xmlns:mc="http://schemas.openxmlformats.org/markup-compatibility/2006">
              <mc:Choice xmlns:v="urn:schemas-microsoft-com:vml" Requires="v">
                <p:oleObj spid="_x0000_s18785" name="Equation" r:id="rId17" imgW="5664200" imgH="558800" progId="Equation.3">
                  <p:embed/>
                </p:oleObj>
              </mc:Choice>
              <mc:Fallback>
                <p:oleObj name="Equation" r:id="rId17" imgW="5664200" imgH="558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125" y="5612350"/>
                        <a:ext cx="6259513" cy="4460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75090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3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ltLang="en-US" smtClean="0"/>
              <a:t>Example</a:t>
            </a:r>
          </a:p>
        </p:txBody>
      </p:sp>
      <p:sp>
        <p:nvSpPr>
          <p:cNvPr id="13317" name="Rectangle 3"/>
          <p:cNvSpPr>
            <a:spLocks noGrp="1" noChangeArrowheads="1"/>
          </p:cNvSpPr>
          <p:nvPr>
            <p:ph type="body" idx="1"/>
          </p:nvPr>
        </p:nvSpPr>
        <p:spPr>
          <a:xfrm>
            <a:off x="1520935" y="2286000"/>
            <a:ext cx="8839200" cy="609600"/>
          </a:xfrm>
        </p:spPr>
        <p:txBody>
          <a:bodyPr/>
          <a:lstStyle/>
          <a:p>
            <a:pPr>
              <a:buFontTx/>
              <a:buNone/>
            </a:pPr>
            <a:r>
              <a:rPr lang="en-US" altLang="en-US" dirty="0" smtClean="0"/>
              <a:t>Regular expression </a:t>
            </a:r>
          </a:p>
          <a:p>
            <a:pPr>
              <a:buFontTx/>
              <a:buNone/>
            </a:pPr>
            <a:endParaRPr lang="en-US" altLang="en-US" dirty="0" smtClean="0"/>
          </a:p>
        </p:txBody>
      </p:sp>
      <p:graphicFrame>
        <p:nvGraphicFramePr>
          <p:cNvPr id="13318" name="Object 4"/>
          <p:cNvGraphicFramePr>
            <a:graphicFrameLocks noChangeAspect="1"/>
          </p:cNvGraphicFramePr>
          <p:nvPr>
            <p:extLst>
              <p:ext uri="{D42A27DB-BD31-4B8C-83A1-F6EECF244321}">
                <p14:modId xmlns:p14="http://schemas.microsoft.com/office/powerpoint/2010/main" val="2478947654"/>
              </p:ext>
            </p:extLst>
          </p:nvPr>
        </p:nvGraphicFramePr>
        <p:xfrm>
          <a:off x="4189412" y="1981200"/>
          <a:ext cx="4027488" cy="831850"/>
        </p:xfrm>
        <a:graphic>
          <a:graphicData uri="http://schemas.openxmlformats.org/presentationml/2006/ole">
            <mc:AlternateContent xmlns:mc="http://schemas.openxmlformats.org/markup-compatibility/2006">
              <mc:Choice xmlns:v="urn:schemas-microsoft-com:vml" Requires="v">
                <p:oleObj spid="_x0000_s19544" name="Equation" r:id="rId3" imgW="1168400" imgH="241300" progId="Equation.3">
                  <p:embed/>
                </p:oleObj>
              </mc:Choice>
              <mc:Fallback>
                <p:oleObj name="Equation" r:id="rId3" imgW="1168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12" y="1981200"/>
                        <a:ext cx="40274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5"/>
          <p:cNvGraphicFramePr>
            <a:graphicFrameLocks noChangeAspect="1"/>
          </p:cNvGraphicFramePr>
          <p:nvPr/>
        </p:nvGraphicFramePr>
        <p:xfrm>
          <a:off x="2894012" y="3784600"/>
          <a:ext cx="6376988" cy="558800"/>
        </p:xfrm>
        <a:graphic>
          <a:graphicData uri="http://schemas.openxmlformats.org/presentationml/2006/ole">
            <mc:AlternateContent xmlns:mc="http://schemas.openxmlformats.org/markup-compatibility/2006">
              <mc:Choice xmlns:v="urn:schemas-microsoft-com:vml" Requires="v">
                <p:oleObj spid="_x0000_s19545" name="Equation" r:id="rId5" imgW="6375400" imgH="558800" progId="Equation.3">
                  <p:embed/>
                </p:oleObj>
              </mc:Choice>
              <mc:Fallback>
                <p:oleObj name="Equation" r:id="rId5" imgW="6375400" imgH="558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012" y="3784600"/>
                        <a:ext cx="637698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5024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ltLang="en-US" smtClean="0"/>
              <a:t>Example</a:t>
            </a:r>
          </a:p>
        </p:txBody>
      </p:sp>
      <p:sp>
        <p:nvSpPr>
          <p:cNvPr id="14341" name="Rectangle 3"/>
          <p:cNvSpPr>
            <a:spLocks noGrp="1" noChangeArrowheads="1"/>
          </p:cNvSpPr>
          <p:nvPr>
            <p:ph type="body" idx="1"/>
          </p:nvPr>
        </p:nvSpPr>
        <p:spPr>
          <a:xfrm>
            <a:off x="1522876" y="2257768"/>
            <a:ext cx="8839200" cy="635000"/>
          </a:xfrm>
        </p:spPr>
        <p:txBody>
          <a:bodyPr/>
          <a:lstStyle/>
          <a:p>
            <a:pPr>
              <a:buFontTx/>
              <a:buNone/>
            </a:pPr>
            <a:r>
              <a:rPr lang="en-US" altLang="en-US" dirty="0" smtClean="0"/>
              <a:t>Regular expression</a:t>
            </a:r>
          </a:p>
        </p:txBody>
      </p:sp>
      <p:graphicFrame>
        <p:nvGraphicFramePr>
          <p:cNvPr id="14342" name="Object 4"/>
          <p:cNvGraphicFramePr>
            <a:graphicFrameLocks noChangeAspect="1"/>
          </p:cNvGraphicFramePr>
          <p:nvPr>
            <p:extLst>
              <p:ext uri="{D42A27DB-BD31-4B8C-83A1-F6EECF244321}">
                <p14:modId xmlns:p14="http://schemas.microsoft.com/office/powerpoint/2010/main" val="1059452740"/>
              </p:ext>
            </p:extLst>
          </p:nvPr>
        </p:nvGraphicFramePr>
        <p:xfrm>
          <a:off x="4186680" y="1972202"/>
          <a:ext cx="3382963" cy="857250"/>
        </p:xfrm>
        <a:graphic>
          <a:graphicData uri="http://schemas.openxmlformats.org/presentationml/2006/ole">
            <mc:AlternateContent xmlns:mc="http://schemas.openxmlformats.org/markup-compatibility/2006">
              <mc:Choice xmlns:v="urn:schemas-microsoft-com:vml" Requires="v">
                <p:oleObj spid="_x0000_s20570" name="Equation" r:id="rId3" imgW="952087" imgH="241195" progId="Equation.3">
                  <p:embed/>
                </p:oleObj>
              </mc:Choice>
              <mc:Fallback>
                <p:oleObj name="Equation" r:id="rId3" imgW="952087"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680" y="1972202"/>
                        <a:ext cx="33829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3" name="Object 5"/>
          <p:cNvGraphicFramePr>
            <a:graphicFrameLocks noChangeAspect="1"/>
          </p:cNvGraphicFramePr>
          <p:nvPr>
            <p:extLst>
              <p:ext uri="{D42A27DB-BD31-4B8C-83A1-F6EECF244321}">
                <p14:modId xmlns:p14="http://schemas.microsoft.com/office/powerpoint/2010/main" val="693734466"/>
              </p:ext>
            </p:extLst>
          </p:nvPr>
        </p:nvGraphicFramePr>
        <p:xfrm>
          <a:off x="3275012" y="3505200"/>
          <a:ext cx="5765800" cy="723900"/>
        </p:xfrm>
        <a:graphic>
          <a:graphicData uri="http://schemas.openxmlformats.org/presentationml/2006/ole">
            <mc:AlternateContent xmlns:mc="http://schemas.openxmlformats.org/markup-compatibility/2006">
              <mc:Choice xmlns:v="urn:schemas-microsoft-com:vml" Requires="v">
                <p:oleObj spid="_x0000_s20571" name="Equation" r:id="rId5" imgW="5765800" imgH="723900" progId="Equation.3">
                  <p:embed/>
                </p:oleObj>
              </mc:Choice>
              <mc:Fallback>
                <p:oleObj name="Equation" r:id="rId5" imgW="5765800" imgH="723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012" y="3505200"/>
                        <a:ext cx="57658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1669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en-US" smtClean="0"/>
              <a:t>Example</a:t>
            </a:r>
          </a:p>
        </p:txBody>
      </p:sp>
      <p:sp>
        <p:nvSpPr>
          <p:cNvPr id="15365" name="Rectangle 3"/>
          <p:cNvSpPr>
            <a:spLocks noGrp="1" noChangeArrowheads="1"/>
          </p:cNvSpPr>
          <p:nvPr>
            <p:ph type="body" idx="1"/>
          </p:nvPr>
        </p:nvSpPr>
        <p:spPr>
          <a:xfrm>
            <a:off x="1507498" y="2209800"/>
            <a:ext cx="8839200" cy="685800"/>
          </a:xfrm>
        </p:spPr>
        <p:txBody>
          <a:bodyPr/>
          <a:lstStyle/>
          <a:p>
            <a:pPr>
              <a:buFontTx/>
              <a:buNone/>
            </a:pPr>
            <a:r>
              <a:rPr lang="en-US" altLang="en-US" dirty="0" smtClean="0"/>
              <a:t>Regular expression</a:t>
            </a:r>
          </a:p>
        </p:txBody>
      </p:sp>
      <p:graphicFrame>
        <p:nvGraphicFramePr>
          <p:cNvPr id="15366" name="Object 4"/>
          <p:cNvGraphicFramePr>
            <a:graphicFrameLocks noChangeAspect="1"/>
          </p:cNvGraphicFramePr>
          <p:nvPr>
            <p:extLst>
              <p:ext uri="{D42A27DB-BD31-4B8C-83A1-F6EECF244321}">
                <p14:modId xmlns:p14="http://schemas.microsoft.com/office/powerpoint/2010/main" val="4014828149"/>
              </p:ext>
            </p:extLst>
          </p:nvPr>
        </p:nvGraphicFramePr>
        <p:xfrm>
          <a:off x="4265612" y="2032795"/>
          <a:ext cx="4278313" cy="757237"/>
        </p:xfrm>
        <a:graphic>
          <a:graphicData uri="http://schemas.openxmlformats.org/presentationml/2006/ole">
            <mc:AlternateContent xmlns:mc="http://schemas.openxmlformats.org/markup-compatibility/2006">
              <mc:Choice xmlns:v="urn:schemas-microsoft-com:vml" Requires="v">
                <p:oleObj spid="_x0000_s21592" name="Equation" r:id="rId3" imgW="1282700" imgH="228600" progId="Equation.3">
                  <p:embed/>
                </p:oleObj>
              </mc:Choice>
              <mc:Fallback>
                <p:oleObj name="Equation" r:id="rId3" imgW="1282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5612" y="2032795"/>
                        <a:ext cx="4278313"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67" name="Group 7"/>
          <p:cNvGrpSpPr>
            <a:grpSpLocks/>
          </p:cNvGrpSpPr>
          <p:nvPr/>
        </p:nvGrpSpPr>
        <p:grpSpPr bwMode="auto">
          <a:xfrm>
            <a:off x="1903413" y="3429000"/>
            <a:ext cx="8748713" cy="579438"/>
            <a:chOff x="836" y="2128"/>
            <a:chExt cx="5511" cy="365"/>
          </a:xfrm>
        </p:grpSpPr>
        <p:graphicFrame>
          <p:nvGraphicFramePr>
            <p:cNvPr id="15368" name="Object 5"/>
            <p:cNvGraphicFramePr>
              <a:graphicFrameLocks noChangeAspect="1"/>
            </p:cNvGraphicFramePr>
            <p:nvPr/>
          </p:nvGraphicFramePr>
          <p:xfrm>
            <a:off x="836" y="2144"/>
            <a:ext cx="584" cy="335"/>
          </p:xfrm>
          <a:graphic>
            <a:graphicData uri="http://schemas.openxmlformats.org/presentationml/2006/ole">
              <mc:AlternateContent xmlns:mc="http://schemas.openxmlformats.org/markup-compatibility/2006">
                <mc:Choice xmlns:v="urn:schemas-microsoft-com:vml" Requires="v">
                  <p:oleObj spid="_x0000_s21593" name="Equation" r:id="rId5" imgW="926698" imgH="533169" progId="Equation.3">
                    <p:embed/>
                  </p:oleObj>
                </mc:Choice>
                <mc:Fallback>
                  <p:oleObj name="Equation" r:id="rId5" imgW="926698"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 y="2144"/>
                          <a:ext cx="584"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Text Box 6"/>
            <p:cNvSpPr txBox="1">
              <a:spLocks noChangeArrowheads="1"/>
            </p:cNvSpPr>
            <p:nvPr/>
          </p:nvSpPr>
          <p:spPr bwMode="auto">
            <a:xfrm>
              <a:off x="1478" y="2128"/>
              <a:ext cx="48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 { all strings  containing substring </a:t>
              </a:r>
              <a:r>
                <a:rPr lang="en-US" altLang="en-US" dirty="0">
                  <a:solidFill>
                    <a:schemeClr val="tx1"/>
                  </a:solidFill>
                </a:rPr>
                <a:t>00</a:t>
              </a:r>
              <a:r>
                <a:rPr lang="en-US" altLang="en-US" dirty="0"/>
                <a:t> } </a:t>
              </a:r>
            </a:p>
          </p:txBody>
        </p:sp>
      </p:grpSp>
    </p:spTree>
    <p:extLst>
      <p:ext uri="{BB962C8B-B14F-4D97-AF65-F5344CB8AC3E}">
        <p14:creationId xmlns:p14="http://schemas.microsoft.com/office/powerpoint/2010/main" val="2802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ltLang="en-US" smtClean="0"/>
              <a:t>Example</a:t>
            </a:r>
          </a:p>
        </p:txBody>
      </p:sp>
      <p:sp>
        <p:nvSpPr>
          <p:cNvPr id="16389" name="Rectangle 3"/>
          <p:cNvSpPr>
            <a:spLocks noGrp="1" noChangeArrowheads="1"/>
          </p:cNvSpPr>
          <p:nvPr>
            <p:ph type="body" idx="1"/>
          </p:nvPr>
        </p:nvSpPr>
        <p:spPr>
          <a:xfrm>
            <a:off x="1668463" y="2174876"/>
            <a:ext cx="8839200" cy="609600"/>
          </a:xfrm>
        </p:spPr>
        <p:txBody>
          <a:bodyPr/>
          <a:lstStyle/>
          <a:p>
            <a:pPr>
              <a:buFontTx/>
              <a:buNone/>
            </a:pPr>
            <a:r>
              <a:rPr lang="en-US" altLang="en-US" dirty="0" smtClean="0"/>
              <a:t>Regular expression</a:t>
            </a:r>
          </a:p>
        </p:txBody>
      </p:sp>
      <p:graphicFrame>
        <p:nvGraphicFramePr>
          <p:cNvPr id="16390" name="Object 4"/>
          <p:cNvGraphicFramePr>
            <a:graphicFrameLocks noChangeAspect="1"/>
          </p:cNvGraphicFramePr>
          <p:nvPr>
            <p:extLst>
              <p:ext uri="{D42A27DB-BD31-4B8C-83A1-F6EECF244321}">
                <p14:modId xmlns:p14="http://schemas.microsoft.com/office/powerpoint/2010/main" val="78028457"/>
              </p:ext>
            </p:extLst>
          </p:nvPr>
        </p:nvGraphicFramePr>
        <p:xfrm>
          <a:off x="4341812" y="1905000"/>
          <a:ext cx="4161632" cy="824591"/>
        </p:xfrm>
        <a:graphic>
          <a:graphicData uri="http://schemas.openxmlformats.org/presentationml/2006/ole">
            <mc:AlternateContent xmlns:mc="http://schemas.openxmlformats.org/markup-compatibility/2006">
              <mc:Choice xmlns:v="urn:schemas-microsoft-com:vml" Requires="v">
                <p:oleObj spid="_x0000_s22616" name="Equation" r:id="rId3" imgW="1155700" imgH="228600" progId="Equation.3">
                  <p:embed/>
                </p:oleObj>
              </mc:Choice>
              <mc:Fallback>
                <p:oleObj name="Equation" r:id="rId3" imgW="1155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812" y="1905000"/>
                        <a:ext cx="4161632" cy="824591"/>
                      </a:xfrm>
                      <a:prstGeom prst="rect">
                        <a:avLst/>
                      </a:prstGeom>
                      <a:noFill/>
                      <a:ln>
                        <a:noFill/>
                      </a:ln>
                    </p:spPr>
                  </p:pic>
                </p:oleObj>
              </mc:Fallback>
            </mc:AlternateContent>
          </a:graphicData>
        </a:graphic>
      </p:graphicFrame>
      <p:grpSp>
        <p:nvGrpSpPr>
          <p:cNvPr id="16391" name="Group 8"/>
          <p:cNvGrpSpPr>
            <a:grpSpLocks/>
          </p:cNvGrpSpPr>
          <p:nvPr/>
        </p:nvGrpSpPr>
        <p:grpSpPr bwMode="auto">
          <a:xfrm>
            <a:off x="2055812" y="3429000"/>
            <a:ext cx="8034338" cy="579438"/>
            <a:chOff x="836" y="2128"/>
            <a:chExt cx="5061" cy="365"/>
          </a:xfrm>
        </p:grpSpPr>
        <p:graphicFrame>
          <p:nvGraphicFramePr>
            <p:cNvPr id="16392" name="Object 5"/>
            <p:cNvGraphicFramePr>
              <a:graphicFrameLocks noChangeAspect="1"/>
            </p:cNvGraphicFramePr>
            <p:nvPr/>
          </p:nvGraphicFramePr>
          <p:xfrm>
            <a:off x="836" y="2144"/>
            <a:ext cx="584" cy="335"/>
          </p:xfrm>
          <a:graphic>
            <a:graphicData uri="http://schemas.openxmlformats.org/presentationml/2006/ole">
              <mc:AlternateContent xmlns:mc="http://schemas.openxmlformats.org/markup-compatibility/2006">
                <mc:Choice xmlns:v="urn:schemas-microsoft-com:vml" Requires="v">
                  <p:oleObj spid="_x0000_s22617" name="Equation" r:id="rId5" imgW="926698" imgH="533169" progId="Equation.3">
                    <p:embed/>
                  </p:oleObj>
                </mc:Choice>
                <mc:Fallback>
                  <p:oleObj name="Equation" r:id="rId5" imgW="926698"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 y="2144"/>
                          <a:ext cx="584"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Text Box 6"/>
            <p:cNvSpPr txBox="1">
              <a:spLocks noChangeArrowheads="1"/>
            </p:cNvSpPr>
            <p:nvPr/>
          </p:nvSpPr>
          <p:spPr bwMode="auto">
            <a:xfrm>
              <a:off x="1478" y="2128"/>
              <a:ext cx="44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 { all strings without substring </a:t>
              </a:r>
              <a:r>
                <a:rPr lang="en-US" altLang="en-US" dirty="0">
                  <a:solidFill>
                    <a:schemeClr val="tx1"/>
                  </a:solidFill>
                </a:rPr>
                <a:t>00 </a:t>
              </a:r>
              <a:r>
                <a:rPr lang="en-US" altLang="en-US" dirty="0"/>
                <a:t>}</a:t>
              </a:r>
            </a:p>
          </p:txBody>
        </p:sp>
      </p:grpSp>
    </p:spTree>
    <p:extLst>
      <p:ext uri="{BB962C8B-B14F-4D97-AF65-F5344CB8AC3E}">
        <p14:creationId xmlns:p14="http://schemas.microsoft.com/office/powerpoint/2010/main" val="234236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dirty="0" smtClean="0"/>
              <a:t>Equivalent Regular Expressions</a:t>
            </a:r>
          </a:p>
        </p:txBody>
      </p:sp>
      <p:sp>
        <p:nvSpPr>
          <p:cNvPr id="17413" name="Rectangle 3"/>
          <p:cNvSpPr>
            <a:spLocks noGrp="1" noChangeArrowheads="1"/>
          </p:cNvSpPr>
          <p:nvPr>
            <p:ph type="body" idx="1"/>
          </p:nvPr>
        </p:nvSpPr>
        <p:spPr/>
        <p:txBody>
          <a:bodyPr/>
          <a:lstStyle/>
          <a:p>
            <a:pPr>
              <a:buFontTx/>
              <a:buNone/>
            </a:pPr>
            <a:endParaRPr lang="en-US" altLang="en-US" dirty="0" smtClean="0"/>
          </a:p>
          <a:p>
            <a:pPr>
              <a:buFontTx/>
              <a:buNone/>
            </a:pPr>
            <a:r>
              <a:rPr lang="en-US" altLang="en-US" dirty="0" smtClean="0">
                <a:solidFill>
                  <a:srgbClr val="009900"/>
                </a:solidFill>
              </a:rPr>
              <a:t>Definition:</a:t>
            </a:r>
          </a:p>
          <a:p>
            <a:pPr>
              <a:buFontTx/>
              <a:buNone/>
            </a:pPr>
            <a:r>
              <a:rPr lang="en-US" altLang="en-US" dirty="0" smtClean="0"/>
              <a:t>Regular </a:t>
            </a:r>
            <a:r>
              <a:rPr lang="en-US" altLang="en-US" dirty="0" smtClean="0"/>
              <a:t>expressions        </a:t>
            </a:r>
            <a:r>
              <a:rPr lang="en-US" altLang="en-US" dirty="0" smtClean="0"/>
              <a:t>and         </a:t>
            </a:r>
            <a:r>
              <a:rPr lang="en-US" altLang="en-US" dirty="0" smtClean="0"/>
              <a:t>are </a:t>
            </a:r>
            <a:r>
              <a:rPr lang="en-US" altLang="en-US" sz="3600" b="1" dirty="0" smtClean="0">
                <a:solidFill>
                  <a:srgbClr val="FF0000"/>
                </a:solidFill>
              </a:rPr>
              <a:t>equivalent </a:t>
            </a:r>
            <a:r>
              <a:rPr lang="en-US" altLang="en-US" dirty="0" smtClean="0"/>
              <a:t> </a:t>
            </a:r>
            <a:r>
              <a:rPr lang="en-US" altLang="en-US" dirty="0" smtClean="0"/>
              <a:t>if    </a:t>
            </a:r>
          </a:p>
        </p:txBody>
      </p:sp>
      <p:graphicFrame>
        <p:nvGraphicFramePr>
          <p:cNvPr id="17414" name="Object 4"/>
          <p:cNvGraphicFramePr>
            <a:graphicFrameLocks noChangeAspect="1"/>
          </p:cNvGraphicFramePr>
          <p:nvPr>
            <p:extLst>
              <p:ext uri="{D42A27DB-BD31-4B8C-83A1-F6EECF244321}">
                <p14:modId xmlns:p14="http://schemas.microsoft.com/office/powerpoint/2010/main" val="2753483099"/>
              </p:ext>
            </p:extLst>
          </p:nvPr>
        </p:nvGraphicFramePr>
        <p:xfrm>
          <a:off x="4195133" y="3003193"/>
          <a:ext cx="304800" cy="571500"/>
        </p:xfrm>
        <a:graphic>
          <a:graphicData uri="http://schemas.openxmlformats.org/presentationml/2006/ole">
            <mc:AlternateContent xmlns:mc="http://schemas.openxmlformats.org/markup-compatibility/2006">
              <mc:Choice xmlns:v="urn:schemas-microsoft-com:vml" Requires="v">
                <p:oleObj spid="_x0000_s23641" name="Equation" r:id="rId3" imgW="304668" imgH="571252" progId="Equation.3">
                  <p:embed/>
                </p:oleObj>
              </mc:Choice>
              <mc:Fallback>
                <p:oleObj name="Equation" r:id="rId3" imgW="304668" imgH="5712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133" y="3003193"/>
                        <a:ext cx="3048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5"/>
          <p:cNvGraphicFramePr>
            <a:graphicFrameLocks noChangeAspect="1"/>
          </p:cNvGraphicFramePr>
          <p:nvPr>
            <p:extLst>
              <p:ext uri="{D42A27DB-BD31-4B8C-83A1-F6EECF244321}">
                <p14:modId xmlns:p14="http://schemas.microsoft.com/office/powerpoint/2010/main" val="2582345584"/>
              </p:ext>
            </p:extLst>
          </p:nvPr>
        </p:nvGraphicFramePr>
        <p:xfrm>
          <a:off x="5180012" y="3028951"/>
          <a:ext cx="379413" cy="571500"/>
        </p:xfrm>
        <a:graphic>
          <a:graphicData uri="http://schemas.openxmlformats.org/presentationml/2006/ole">
            <mc:AlternateContent xmlns:mc="http://schemas.openxmlformats.org/markup-compatibility/2006">
              <mc:Choice xmlns:v="urn:schemas-microsoft-com:vml" Requires="v">
                <p:oleObj spid="_x0000_s23642" name="Equation" r:id="rId5" imgW="380835" imgH="571252" progId="Equation.3">
                  <p:embed/>
                </p:oleObj>
              </mc:Choice>
              <mc:Fallback>
                <p:oleObj name="Equation" r:id="rId5" imgW="380835" imgH="57125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0012" y="3028951"/>
                        <a:ext cx="3794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6"/>
          <p:cNvGraphicFramePr>
            <a:graphicFrameLocks noChangeAspect="1"/>
          </p:cNvGraphicFramePr>
          <p:nvPr>
            <p:extLst>
              <p:ext uri="{D42A27DB-BD31-4B8C-83A1-F6EECF244321}">
                <p14:modId xmlns:p14="http://schemas.microsoft.com/office/powerpoint/2010/main" val="4267229723"/>
              </p:ext>
            </p:extLst>
          </p:nvPr>
        </p:nvGraphicFramePr>
        <p:xfrm>
          <a:off x="4188179" y="4029958"/>
          <a:ext cx="2590800" cy="571500"/>
        </p:xfrm>
        <a:graphic>
          <a:graphicData uri="http://schemas.openxmlformats.org/presentationml/2006/ole">
            <mc:AlternateContent xmlns:mc="http://schemas.openxmlformats.org/markup-compatibility/2006">
              <mc:Choice xmlns:v="urn:schemas-microsoft-com:vml" Requires="v">
                <p:oleObj spid="_x0000_s23643" name="Equation" r:id="rId7" imgW="2590800" imgH="571500" progId="Equation.3">
                  <p:embed/>
                </p:oleObj>
              </mc:Choice>
              <mc:Fallback>
                <p:oleObj name="Equation" r:id="rId7" imgW="2590800" imgH="571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8179" y="4029958"/>
                        <a:ext cx="25908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7383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2971800"/>
            <a:ext cx="9143538" cy="685800"/>
          </a:xfrm>
        </p:spPr>
        <p:txBody>
          <a:bodyPr/>
          <a:lstStyle/>
          <a:p>
            <a:pPr algn="ctr"/>
            <a:r>
              <a:rPr lang="en-US" dirty="0" smtClean="0"/>
              <a:t>Defining Languages using Regular Expressions</a:t>
            </a: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2</a:t>
            </a:fld>
            <a:endParaRPr lang="en-US" dirty="0"/>
          </a:p>
        </p:txBody>
      </p:sp>
    </p:spTree>
    <p:extLst>
      <p:ext uri="{BB962C8B-B14F-4D97-AF65-F5344CB8AC3E}">
        <p14:creationId xmlns:p14="http://schemas.microsoft.com/office/powerpoint/2010/main" val="312534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x-none"/>
              <a:t>True or False?</a:t>
            </a:r>
          </a:p>
        </p:txBody>
      </p:sp>
      <p:sp>
        <p:nvSpPr>
          <p:cNvPr id="186371" name="Rectangle 3"/>
          <p:cNvSpPr>
            <a:spLocks noGrp="1" noChangeArrowheads="1"/>
          </p:cNvSpPr>
          <p:nvPr>
            <p:ph type="body" idx="1"/>
          </p:nvPr>
        </p:nvSpPr>
        <p:spPr>
          <a:xfrm>
            <a:off x="1522876" y="1828800"/>
            <a:ext cx="9143537" cy="3697465"/>
          </a:xfrm>
        </p:spPr>
        <p:txBody>
          <a:bodyPr/>
          <a:lstStyle/>
          <a:p>
            <a:pPr marL="609600" indent="-609600">
              <a:buNone/>
            </a:pPr>
            <a:r>
              <a:rPr lang="en-US" altLang="x-none" sz="2800" dirty="0"/>
              <a:t>Let R and S be two regular expressions. Then</a:t>
            </a:r>
            <a:r>
              <a:rPr lang="en-US" altLang="x-none" sz="2800" dirty="0" smtClean="0"/>
              <a:t>:</a:t>
            </a:r>
          </a:p>
          <a:p>
            <a:pPr marL="609600" indent="-609600">
              <a:buNone/>
            </a:pPr>
            <a:endParaRPr lang="en-US" altLang="x-none" sz="2800" dirty="0"/>
          </a:p>
          <a:p>
            <a:pPr marL="990600" lvl="1" indent="-533400">
              <a:buFont typeface="Arial" charset="0"/>
              <a:buAutoNum type="arabicPeriod"/>
            </a:pPr>
            <a:r>
              <a:rPr lang="en-US" altLang="x-none" sz="2400" dirty="0"/>
              <a:t>((R*)*)* = R</a:t>
            </a:r>
            <a:r>
              <a:rPr lang="en-US" altLang="x-none" sz="2400" dirty="0" smtClean="0"/>
              <a:t>*?</a:t>
            </a:r>
            <a:endParaRPr lang="en-US" altLang="x-none" sz="2400" dirty="0"/>
          </a:p>
          <a:p>
            <a:pPr marL="990600" lvl="1" indent="-533400">
              <a:buFont typeface="Arial" charset="0"/>
              <a:buAutoNum type="arabicPeriod"/>
            </a:pPr>
            <a:r>
              <a:rPr lang="en-US" altLang="x-none" sz="2400" dirty="0"/>
              <a:t>(R+S)* = R* + </a:t>
            </a:r>
            <a:r>
              <a:rPr lang="en-US" altLang="x-none" sz="2400" dirty="0" smtClean="0"/>
              <a:t>S*?</a:t>
            </a:r>
            <a:endParaRPr lang="en-US" altLang="x-none" sz="2400" dirty="0"/>
          </a:p>
          <a:p>
            <a:pPr marL="990600" lvl="1" indent="-533400">
              <a:buFont typeface="Arial" charset="0"/>
              <a:buAutoNum type="arabicPeriod"/>
            </a:pPr>
            <a:r>
              <a:rPr lang="en-US" altLang="x-none" sz="2400" dirty="0"/>
              <a:t>(RS + R)* RS = (RR*S</a:t>
            </a:r>
            <a:r>
              <a:rPr lang="en-US" altLang="x-none" sz="2400" dirty="0" smtClean="0"/>
              <a:t>)*?</a:t>
            </a:r>
            <a:endParaRPr lang="en-US" altLang="x-none" sz="2400" dirty="0"/>
          </a:p>
          <a:p>
            <a:pPr marL="990600" lvl="1" indent="-533400">
              <a:buFont typeface="Arial" charset="0"/>
              <a:buAutoNum type="arabicPeriod"/>
            </a:pPr>
            <a:endParaRPr lang="en-US" altLang="x-none" sz="2400" dirty="0"/>
          </a:p>
          <a:p>
            <a:pPr marL="990600" lvl="1" indent="-533400">
              <a:buFont typeface="Arial" charset="0"/>
              <a:buAutoNum type="arabicPeriod"/>
            </a:pPr>
            <a:endParaRPr lang="en-US" altLang="x-none" sz="2400" dirty="0"/>
          </a:p>
          <a:p>
            <a:pPr marL="609600" indent="-609600">
              <a:buFont typeface="Arial" charset="0"/>
              <a:buAutoNum type="arabicPeriod"/>
            </a:pPr>
            <a:endParaRPr lang="en-US" altLang="x-none" sz="2800" dirty="0"/>
          </a:p>
          <a:p>
            <a:pPr marL="609600" indent="-609600">
              <a:buFont typeface="Arial" charset="0"/>
              <a:buAutoNum type="arabicPeriod"/>
            </a:pPr>
            <a:endParaRPr lang="en-US" altLang="x-none" sz="2800" dirty="0"/>
          </a:p>
        </p:txBody>
      </p:sp>
    </p:spTree>
    <p:extLst>
      <p:ext uri="{BB962C8B-B14F-4D97-AF65-F5344CB8AC3E}">
        <p14:creationId xmlns:p14="http://schemas.microsoft.com/office/powerpoint/2010/main" val="215364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linds(horizontal)">
                                      <p:cBhvr>
                                        <p:cTn id="7" dur="500"/>
                                        <p:tgtEl>
                                          <p:spTgt spid="1863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6371">
                                            <p:txEl>
                                              <p:pRg st="2" end="2"/>
                                            </p:txEl>
                                          </p:spTgt>
                                        </p:tgtEl>
                                        <p:attrNameLst>
                                          <p:attrName>style.visibility</p:attrName>
                                        </p:attrNameLst>
                                      </p:cBhvr>
                                      <p:to>
                                        <p:strVal val="visible"/>
                                      </p:to>
                                    </p:set>
                                    <p:animEffect transition="in" filter="blinds(horizontal)">
                                      <p:cBhvr>
                                        <p:cTn id="10" dur="500"/>
                                        <p:tgtEl>
                                          <p:spTgt spid="186371">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6371">
                                            <p:txEl>
                                              <p:pRg st="3" end="3"/>
                                            </p:txEl>
                                          </p:spTgt>
                                        </p:tgtEl>
                                        <p:attrNameLst>
                                          <p:attrName>style.visibility</p:attrName>
                                        </p:attrNameLst>
                                      </p:cBhvr>
                                      <p:to>
                                        <p:strVal val="visible"/>
                                      </p:to>
                                    </p:set>
                                    <p:animEffect transition="in" filter="blinds(horizontal)">
                                      <p:cBhvr>
                                        <p:cTn id="13" dur="500"/>
                                        <p:tgtEl>
                                          <p:spTgt spid="186371">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6371">
                                            <p:txEl>
                                              <p:pRg st="4" end="4"/>
                                            </p:txEl>
                                          </p:spTgt>
                                        </p:tgtEl>
                                        <p:attrNameLst>
                                          <p:attrName>style.visibility</p:attrName>
                                        </p:attrNameLst>
                                      </p:cBhvr>
                                      <p:to>
                                        <p:strVal val="visible"/>
                                      </p:to>
                                    </p:set>
                                    <p:animEffect transition="in" filter="blinds(horizontal)">
                                      <p:cBhvr>
                                        <p:cTn id="16" dur="500"/>
                                        <p:tgtEl>
                                          <p:spTgt spid="186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x-none" sz="3000" dirty="0"/>
              <a:t>Example: how to use these regular expression properties and language operators?</a:t>
            </a:r>
            <a:r>
              <a:rPr lang="en-US" altLang="x-none" dirty="0"/>
              <a:t> </a:t>
            </a:r>
          </a:p>
        </p:txBody>
      </p:sp>
      <p:sp>
        <p:nvSpPr>
          <p:cNvPr id="167939" name="Rectangle 3"/>
          <p:cNvSpPr>
            <a:spLocks noGrp="1" noChangeArrowheads="1"/>
          </p:cNvSpPr>
          <p:nvPr>
            <p:ph type="body" idx="1"/>
          </p:nvPr>
        </p:nvSpPr>
        <p:spPr>
          <a:xfrm>
            <a:off x="1522876" y="1752600"/>
            <a:ext cx="9143538" cy="4572000"/>
          </a:xfrm>
        </p:spPr>
        <p:txBody>
          <a:bodyPr>
            <a:normAutofit/>
          </a:bodyPr>
          <a:lstStyle/>
          <a:p>
            <a:pPr eaLnBrk="1" hangingPunct="1">
              <a:lnSpc>
                <a:spcPct val="80000"/>
              </a:lnSpc>
            </a:pPr>
            <a:r>
              <a:rPr lang="en-US" altLang="x-none" sz="1800" b="1" i="1" dirty="0">
                <a:solidFill>
                  <a:srgbClr val="CC3499"/>
                </a:solidFill>
              </a:rPr>
              <a:t>L = { w | w is a binary string which does not contain two consecutive 0s or two consecutive 1s anywhere)</a:t>
            </a:r>
          </a:p>
          <a:p>
            <a:pPr lvl="1" eaLnBrk="1" hangingPunct="1">
              <a:lnSpc>
                <a:spcPct val="80000"/>
              </a:lnSpc>
            </a:pPr>
            <a:endParaRPr lang="en-US" altLang="x-none" sz="1800" dirty="0" smtClean="0"/>
          </a:p>
          <a:p>
            <a:pPr lvl="1" eaLnBrk="1" hangingPunct="1">
              <a:lnSpc>
                <a:spcPct val="80000"/>
              </a:lnSpc>
            </a:pPr>
            <a:r>
              <a:rPr lang="en-US" altLang="x-none" sz="1800" dirty="0" smtClean="0"/>
              <a:t>E.g</a:t>
            </a:r>
            <a:r>
              <a:rPr lang="en-US" altLang="x-none" sz="1800" dirty="0"/>
              <a:t>., w = 01010101 is in L, while w = 10010 is not in </a:t>
            </a:r>
            <a:r>
              <a:rPr lang="en-US" altLang="x-none" sz="1800" dirty="0" smtClean="0"/>
              <a:t>L</a:t>
            </a:r>
            <a:endParaRPr lang="en-US" altLang="x-none" sz="1800" u="sng" dirty="0" smtClean="0"/>
          </a:p>
          <a:p>
            <a:pPr eaLnBrk="1" hangingPunct="1">
              <a:lnSpc>
                <a:spcPct val="80000"/>
              </a:lnSpc>
            </a:pPr>
            <a:r>
              <a:rPr lang="en-US" altLang="x-none" sz="1800" u="sng" dirty="0" smtClean="0"/>
              <a:t>Goal</a:t>
            </a:r>
            <a:r>
              <a:rPr lang="en-US" altLang="x-none" sz="1800" u="sng" dirty="0"/>
              <a:t>: </a:t>
            </a:r>
            <a:r>
              <a:rPr lang="en-US" altLang="x-none" sz="1800" dirty="0"/>
              <a:t>Build a regular expression for </a:t>
            </a:r>
            <a:r>
              <a:rPr lang="en-US" altLang="x-none" sz="1800" dirty="0" smtClean="0"/>
              <a:t>L</a:t>
            </a:r>
          </a:p>
          <a:p>
            <a:pPr eaLnBrk="1" hangingPunct="1">
              <a:lnSpc>
                <a:spcPct val="80000"/>
              </a:lnSpc>
            </a:pPr>
            <a:endParaRPr lang="en-US" altLang="x-none" sz="1800" dirty="0"/>
          </a:p>
          <a:p>
            <a:pPr eaLnBrk="1" hangingPunct="1">
              <a:lnSpc>
                <a:spcPct val="80000"/>
              </a:lnSpc>
            </a:pPr>
            <a:r>
              <a:rPr lang="en-US" altLang="x-none" sz="1800" dirty="0"/>
              <a:t>Four cases for w:</a:t>
            </a:r>
          </a:p>
          <a:p>
            <a:pPr lvl="1" eaLnBrk="1" hangingPunct="1">
              <a:lnSpc>
                <a:spcPct val="80000"/>
              </a:lnSpc>
            </a:pPr>
            <a:r>
              <a:rPr lang="en-US" altLang="x-none" sz="1800" dirty="0"/>
              <a:t>Case A: w starts with 0 and |w| is even </a:t>
            </a:r>
          </a:p>
          <a:p>
            <a:pPr lvl="1" eaLnBrk="1" hangingPunct="1">
              <a:lnSpc>
                <a:spcPct val="80000"/>
              </a:lnSpc>
            </a:pPr>
            <a:r>
              <a:rPr lang="en-US" altLang="x-none" sz="1800" dirty="0"/>
              <a:t>Case B: w starts with 1 and |w| is even </a:t>
            </a:r>
          </a:p>
          <a:p>
            <a:pPr lvl="1" eaLnBrk="1" hangingPunct="1">
              <a:lnSpc>
                <a:spcPct val="80000"/>
              </a:lnSpc>
            </a:pPr>
            <a:r>
              <a:rPr lang="en-US" altLang="x-none" sz="1800" dirty="0"/>
              <a:t>Case C: w starts with 0 and |w| is odd</a:t>
            </a:r>
          </a:p>
          <a:p>
            <a:pPr lvl="1" eaLnBrk="1" hangingPunct="1">
              <a:lnSpc>
                <a:spcPct val="80000"/>
              </a:lnSpc>
            </a:pPr>
            <a:r>
              <a:rPr lang="en-US" altLang="x-none" sz="1800" dirty="0"/>
              <a:t>Case D: w starts with 1 and |w| is odd </a:t>
            </a:r>
          </a:p>
          <a:p>
            <a:pPr lvl="1" eaLnBrk="1" hangingPunct="1">
              <a:lnSpc>
                <a:spcPct val="80000"/>
              </a:lnSpc>
            </a:pPr>
            <a:endParaRPr lang="en-US" altLang="x-none" sz="1800" dirty="0"/>
          </a:p>
          <a:p>
            <a:pPr lvl="1" eaLnBrk="1" hangingPunct="1">
              <a:lnSpc>
                <a:spcPct val="80000"/>
              </a:lnSpc>
            </a:pPr>
            <a:endParaRPr lang="en-US" altLang="x-none" sz="1800" dirty="0"/>
          </a:p>
          <a:p>
            <a:pPr eaLnBrk="1" hangingPunct="1">
              <a:lnSpc>
                <a:spcPct val="80000"/>
              </a:lnSpc>
            </a:pPr>
            <a:endParaRPr lang="en-US" altLang="x-none" sz="1800" dirty="0"/>
          </a:p>
        </p:txBody>
      </p:sp>
    </p:spTree>
    <p:extLst>
      <p:ext uri="{BB962C8B-B14F-4D97-AF65-F5344CB8AC3E}">
        <p14:creationId xmlns:p14="http://schemas.microsoft.com/office/powerpoint/2010/main" val="267630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9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93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93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9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7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a:xfrm>
            <a:off x="1522875" y="1905000"/>
            <a:ext cx="9143538" cy="3697465"/>
          </a:xfrm>
        </p:spPr>
        <p:txBody>
          <a:bodyPr>
            <a:normAutofit/>
          </a:bodyPr>
          <a:lstStyle/>
          <a:p>
            <a:pPr>
              <a:lnSpc>
                <a:spcPct val="80000"/>
              </a:lnSpc>
            </a:pPr>
            <a:r>
              <a:rPr lang="en-US" altLang="x-none" sz="1800" dirty="0"/>
              <a:t>Regular expression for the four cases:</a:t>
            </a:r>
          </a:p>
          <a:p>
            <a:pPr lvl="1">
              <a:lnSpc>
                <a:spcPct val="80000"/>
              </a:lnSpc>
            </a:pPr>
            <a:r>
              <a:rPr lang="en-US" altLang="x-none" sz="1800" dirty="0" smtClean="0"/>
              <a:t>Case A: 	(01)*</a:t>
            </a:r>
          </a:p>
          <a:p>
            <a:pPr lvl="1">
              <a:lnSpc>
                <a:spcPct val="80000"/>
              </a:lnSpc>
            </a:pPr>
            <a:r>
              <a:rPr lang="en-US" altLang="x-none" sz="1800" dirty="0" smtClean="0"/>
              <a:t>Case B:	(10)*</a:t>
            </a:r>
          </a:p>
          <a:p>
            <a:pPr lvl="1">
              <a:lnSpc>
                <a:spcPct val="80000"/>
              </a:lnSpc>
            </a:pPr>
            <a:r>
              <a:rPr lang="en-US" altLang="x-none" sz="1800" dirty="0" smtClean="0"/>
              <a:t>Case </a:t>
            </a:r>
            <a:r>
              <a:rPr lang="en-US" altLang="x-none" sz="1800" dirty="0"/>
              <a:t>C:	0(10)*</a:t>
            </a:r>
          </a:p>
          <a:p>
            <a:pPr lvl="1">
              <a:lnSpc>
                <a:spcPct val="80000"/>
              </a:lnSpc>
            </a:pPr>
            <a:r>
              <a:rPr lang="en-US" altLang="x-none" sz="1800" dirty="0"/>
              <a:t>Case D: 	1(01</a:t>
            </a:r>
            <a:r>
              <a:rPr lang="en-US" altLang="x-none" sz="1800" dirty="0" smtClean="0"/>
              <a:t>)*</a:t>
            </a:r>
          </a:p>
          <a:p>
            <a:pPr>
              <a:lnSpc>
                <a:spcPct val="80000"/>
              </a:lnSpc>
            </a:pPr>
            <a:r>
              <a:rPr lang="en-US" altLang="x-none" sz="1800" dirty="0" smtClean="0"/>
              <a:t>Since </a:t>
            </a:r>
            <a:r>
              <a:rPr lang="en-US" altLang="x-none" sz="1800" dirty="0"/>
              <a:t>L is the union of all 4 cases: </a:t>
            </a:r>
          </a:p>
          <a:p>
            <a:pPr lvl="1">
              <a:lnSpc>
                <a:spcPct val="80000"/>
              </a:lnSpc>
            </a:pPr>
            <a:r>
              <a:rPr lang="en-US" altLang="x-none" sz="1800" dirty="0" err="1"/>
              <a:t>Reg</a:t>
            </a:r>
            <a:r>
              <a:rPr lang="en-US" altLang="x-none" sz="1800" dirty="0"/>
              <a:t> </a:t>
            </a:r>
            <a:r>
              <a:rPr lang="en-US" altLang="x-none" sz="1800" dirty="0" err="1"/>
              <a:t>Exp</a:t>
            </a:r>
            <a:r>
              <a:rPr lang="en-US" altLang="x-none" sz="1800" dirty="0"/>
              <a:t> for L = </a:t>
            </a:r>
            <a:r>
              <a:rPr lang="en-US" altLang="x-none" sz="1800" b="1" dirty="0">
                <a:solidFill>
                  <a:schemeClr val="hlink"/>
                </a:solidFill>
              </a:rPr>
              <a:t>(01)* + (10)* + 0(10)* + 1(01</a:t>
            </a:r>
            <a:r>
              <a:rPr lang="en-US" altLang="x-none" sz="1800" b="1" dirty="0" smtClean="0">
                <a:solidFill>
                  <a:schemeClr val="hlink"/>
                </a:solidFill>
              </a:rPr>
              <a:t>)*</a:t>
            </a:r>
          </a:p>
          <a:p>
            <a:pPr lvl="1">
              <a:lnSpc>
                <a:spcPct val="80000"/>
              </a:lnSpc>
            </a:pPr>
            <a:endParaRPr lang="en-US" altLang="x-none" sz="1800" dirty="0">
              <a:solidFill>
                <a:schemeClr val="hlink"/>
              </a:solidFill>
            </a:endParaRPr>
          </a:p>
          <a:p>
            <a:pPr>
              <a:lnSpc>
                <a:spcPct val="80000"/>
              </a:lnSpc>
            </a:pPr>
            <a:r>
              <a:rPr lang="en-US" altLang="x-none" sz="1800" dirty="0"/>
              <a:t>If we introduce </a:t>
            </a:r>
            <a:r>
              <a:rPr lang="en-US" altLang="x-none" sz="1800" b="1" dirty="0">
                <a:solidFill>
                  <a:schemeClr val="hlink"/>
                </a:solidFill>
                <a:ea typeface="ＭＳ Ｐゴシック" charset="-128"/>
                <a:sym typeface="Symbol" charset="2"/>
              </a:rPr>
              <a:t></a:t>
            </a:r>
            <a:r>
              <a:rPr lang="en-US" altLang="x-none" sz="1800" dirty="0">
                <a:ea typeface="Arial" charset="0"/>
                <a:cs typeface="Arial" charset="0"/>
              </a:rPr>
              <a:t> then the regular expression can be simplified to:</a:t>
            </a:r>
          </a:p>
          <a:p>
            <a:pPr lvl="1">
              <a:lnSpc>
                <a:spcPct val="80000"/>
              </a:lnSpc>
            </a:pPr>
            <a:r>
              <a:rPr lang="en-US" altLang="x-none" sz="1800" dirty="0" err="1">
                <a:ea typeface="Arial" charset="0"/>
                <a:cs typeface="Arial" charset="0"/>
              </a:rPr>
              <a:t>Reg</a:t>
            </a:r>
            <a:r>
              <a:rPr lang="en-US" altLang="x-none" sz="1800" dirty="0">
                <a:ea typeface="Arial" charset="0"/>
                <a:cs typeface="Arial" charset="0"/>
              </a:rPr>
              <a:t> </a:t>
            </a:r>
            <a:r>
              <a:rPr lang="en-US" altLang="x-none" sz="1800" dirty="0" err="1">
                <a:ea typeface="Arial" charset="0"/>
                <a:cs typeface="Arial" charset="0"/>
              </a:rPr>
              <a:t>Exp</a:t>
            </a:r>
            <a:r>
              <a:rPr lang="en-US" altLang="x-none" sz="1800" dirty="0">
                <a:ea typeface="Arial" charset="0"/>
                <a:cs typeface="Arial" charset="0"/>
              </a:rPr>
              <a:t> for L = </a:t>
            </a:r>
            <a:r>
              <a:rPr lang="en-US" altLang="x-none" sz="1800" b="1" dirty="0">
                <a:solidFill>
                  <a:schemeClr val="hlink"/>
                </a:solidFill>
                <a:ea typeface="Arial" charset="0"/>
                <a:cs typeface="Arial" charset="0"/>
              </a:rPr>
              <a:t>(</a:t>
            </a:r>
            <a:r>
              <a:rPr lang="en-US" altLang="x-none" sz="1800" b="1" dirty="0">
                <a:solidFill>
                  <a:schemeClr val="hlink"/>
                </a:solidFill>
                <a:ea typeface="ＭＳ Ｐゴシック" charset="-128"/>
                <a:sym typeface="Symbol" charset="2"/>
              </a:rPr>
              <a:t></a:t>
            </a:r>
            <a:r>
              <a:rPr lang="en-US" altLang="x-none" sz="1800" b="1" dirty="0">
                <a:solidFill>
                  <a:schemeClr val="hlink"/>
                </a:solidFill>
                <a:ea typeface="ＭＳ Ｐゴシック" charset="-128"/>
              </a:rPr>
              <a:t> +1)(01)*(</a:t>
            </a:r>
            <a:r>
              <a:rPr lang="en-US" altLang="x-none" sz="1800" b="1" dirty="0">
                <a:solidFill>
                  <a:schemeClr val="hlink"/>
                </a:solidFill>
                <a:ea typeface="ＭＳ Ｐゴシック" charset="-128"/>
                <a:sym typeface="Symbol" charset="2"/>
              </a:rPr>
              <a:t></a:t>
            </a:r>
            <a:r>
              <a:rPr lang="en-US" altLang="x-none" sz="1800" b="1" dirty="0">
                <a:solidFill>
                  <a:schemeClr val="hlink"/>
                </a:solidFill>
                <a:ea typeface="ＭＳ Ｐゴシック" charset="-128"/>
              </a:rPr>
              <a:t> +0)</a:t>
            </a:r>
            <a:endParaRPr lang="ru-RU" altLang="x-none" sz="1800" b="1" dirty="0">
              <a:solidFill>
                <a:schemeClr val="hlink"/>
              </a:solidFill>
              <a:ea typeface="Arial" charset="0"/>
              <a:cs typeface="Arial" charset="0"/>
            </a:endParaRPr>
          </a:p>
          <a:p>
            <a:endParaRPr lang="en-US" sz="1800"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22</a:t>
            </a:fld>
            <a:endParaRPr lang="en-US" dirty="0"/>
          </a:p>
        </p:txBody>
      </p:sp>
    </p:spTree>
    <p:extLst>
      <p:ext uri="{BB962C8B-B14F-4D97-AF65-F5344CB8AC3E}">
        <p14:creationId xmlns:p14="http://schemas.microsoft.com/office/powerpoint/2010/main" val="4223653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522875" y="2438400"/>
            <a:ext cx="9143538" cy="1752600"/>
          </a:xfrm>
        </p:spPr>
        <p:txBody>
          <a:bodyPr>
            <a:normAutofit fontScale="90000"/>
          </a:bodyPr>
          <a:lstStyle/>
          <a:p>
            <a:pPr algn="ctr"/>
            <a:r>
              <a:rPr lang="en-US" altLang="en-US" sz="4400" dirty="0"/>
              <a:t>Regular Expressions</a:t>
            </a:r>
            <a:br>
              <a:rPr lang="en-US" altLang="en-US" sz="4400" dirty="0"/>
            </a:br>
            <a:r>
              <a:rPr lang="en-US" altLang="en-US" sz="4400" dirty="0"/>
              <a:t>and</a:t>
            </a:r>
            <a:br>
              <a:rPr lang="en-US" altLang="en-US" sz="4400" dirty="0"/>
            </a:br>
            <a:r>
              <a:rPr lang="en-US" altLang="en-US" sz="4400" dirty="0"/>
              <a:t>Regular Languages</a:t>
            </a:r>
          </a:p>
        </p:txBody>
      </p:sp>
    </p:spTree>
    <p:extLst>
      <p:ext uri="{BB962C8B-B14F-4D97-AF65-F5344CB8AC3E}">
        <p14:creationId xmlns:p14="http://schemas.microsoft.com/office/powerpoint/2010/main" val="246287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smtClean="0">
                <a:solidFill>
                  <a:srgbClr val="FF0000"/>
                </a:solidFill>
              </a:rPr>
              <a:t>Theorem</a:t>
            </a:r>
          </a:p>
        </p:txBody>
      </p:sp>
      <p:sp>
        <p:nvSpPr>
          <p:cNvPr id="20485" name="AutoShape 10"/>
          <p:cNvSpPr>
            <a:spLocks/>
          </p:cNvSpPr>
          <p:nvPr/>
        </p:nvSpPr>
        <p:spPr bwMode="auto">
          <a:xfrm>
            <a:off x="1690687" y="19558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0486" name="Text Box 11"/>
          <p:cNvSpPr txBox="1">
            <a:spLocks noChangeArrowheads="1"/>
          </p:cNvSpPr>
          <p:nvPr/>
        </p:nvSpPr>
        <p:spPr bwMode="auto">
          <a:xfrm>
            <a:off x="1979613" y="1981201"/>
            <a:ext cx="4028667"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Languages</a:t>
            </a:r>
          </a:p>
          <a:p>
            <a:pPr>
              <a:buFontTx/>
              <a:buNone/>
            </a:pPr>
            <a:r>
              <a:rPr lang="en-US" altLang="en-US" dirty="0"/>
              <a:t>Generated by</a:t>
            </a:r>
          </a:p>
          <a:p>
            <a:pPr>
              <a:buFontTx/>
              <a:buNone/>
            </a:pPr>
            <a:r>
              <a:rPr lang="en-US" altLang="en-US" dirty="0"/>
              <a:t>Regular Expressions</a:t>
            </a:r>
          </a:p>
        </p:txBody>
      </p:sp>
      <p:sp>
        <p:nvSpPr>
          <p:cNvPr id="20487" name="AutoShape 12"/>
          <p:cNvSpPr>
            <a:spLocks/>
          </p:cNvSpPr>
          <p:nvPr/>
        </p:nvSpPr>
        <p:spPr bwMode="auto">
          <a:xfrm flipH="1">
            <a:off x="5789612" y="19050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0488" name="AutoShape 13"/>
          <p:cNvSpPr>
            <a:spLocks/>
          </p:cNvSpPr>
          <p:nvPr/>
        </p:nvSpPr>
        <p:spPr bwMode="auto">
          <a:xfrm>
            <a:off x="7618412" y="19050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0489" name="AutoShape 14"/>
          <p:cNvSpPr>
            <a:spLocks/>
          </p:cNvSpPr>
          <p:nvPr/>
        </p:nvSpPr>
        <p:spPr bwMode="auto">
          <a:xfrm flipH="1">
            <a:off x="10133012" y="19050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0490" name="Text Box 15"/>
          <p:cNvSpPr txBox="1">
            <a:spLocks noChangeArrowheads="1"/>
          </p:cNvSpPr>
          <p:nvPr/>
        </p:nvSpPr>
        <p:spPr bwMode="auto">
          <a:xfrm>
            <a:off x="7999413" y="2209800"/>
            <a:ext cx="2119491"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Regular</a:t>
            </a:r>
          </a:p>
          <a:p>
            <a:pPr>
              <a:buFontTx/>
              <a:buNone/>
            </a:pPr>
            <a:r>
              <a:rPr lang="en-US" altLang="en-US"/>
              <a:t>Languages</a:t>
            </a:r>
          </a:p>
        </p:txBody>
      </p:sp>
      <p:graphicFrame>
        <p:nvGraphicFramePr>
          <p:cNvPr id="20491" name="Object 18"/>
          <p:cNvGraphicFramePr>
            <a:graphicFrameLocks noChangeAspect="1"/>
          </p:cNvGraphicFramePr>
          <p:nvPr>
            <p:extLst>
              <p:ext uri="{D42A27DB-BD31-4B8C-83A1-F6EECF244321}">
                <p14:modId xmlns:p14="http://schemas.microsoft.com/office/powerpoint/2010/main" val="1285923161"/>
              </p:ext>
            </p:extLst>
          </p:nvPr>
        </p:nvGraphicFramePr>
        <p:xfrm>
          <a:off x="6475412" y="2438400"/>
          <a:ext cx="762000" cy="609600"/>
        </p:xfrm>
        <a:graphic>
          <a:graphicData uri="http://schemas.openxmlformats.org/presentationml/2006/ole">
            <mc:AlternateContent xmlns:mc="http://schemas.openxmlformats.org/markup-compatibility/2006">
              <mc:Choice xmlns:v="urn:schemas-microsoft-com:vml" Requires="v">
                <p:oleObj spid="_x0000_s25627" name="Equation" r:id="rId3" imgW="304404" imgH="177569" progId="Equation.3">
                  <p:embed/>
                </p:oleObj>
              </mc:Choice>
              <mc:Fallback>
                <p:oleObj name="Equation" r:id="rId3" imgW="304404" imgH="1775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412" y="2438400"/>
                        <a:ext cx="762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993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7"/>
          <p:cNvSpPr>
            <a:spLocks/>
          </p:cNvSpPr>
          <p:nvPr/>
        </p:nvSpPr>
        <p:spPr bwMode="auto">
          <a:xfrm>
            <a:off x="1522412" y="16002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1509" name="Text Box 8"/>
          <p:cNvSpPr txBox="1">
            <a:spLocks noChangeArrowheads="1"/>
          </p:cNvSpPr>
          <p:nvPr/>
        </p:nvSpPr>
        <p:spPr bwMode="auto">
          <a:xfrm>
            <a:off x="1811338" y="1625601"/>
            <a:ext cx="4028667"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Languages</a:t>
            </a:r>
          </a:p>
          <a:p>
            <a:pPr>
              <a:buFontTx/>
              <a:buNone/>
            </a:pPr>
            <a:r>
              <a:rPr lang="en-US" altLang="en-US" dirty="0"/>
              <a:t>Generated by</a:t>
            </a:r>
          </a:p>
          <a:p>
            <a:pPr>
              <a:buFontTx/>
              <a:buNone/>
            </a:pPr>
            <a:r>
              <a:rPr lang="en-US" altLang="en-US" dirty="0"/>
              <a:t>Regular Expressions</a:t>
            </a:r>
          </a:p>
        </p:txBody>
      </p:sp>
      <p:sp>
        <p:nvSpPr>
          <p:cNvPr id="21510" name="AutoShape 9"/>
          <p:cNvSpPr>
            <a:spLocks/>
          </p:cNvSpPr>
          <p:nvPr/>
        </p:nvSpPr>
        <p:spPr bwMode="auto">
          <a:xfrm flipH="1">
            <a:off x="5621337" y="15494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1511" name="AutoShape 10"/>
          <p:cNvSpPr>
            <a:spLocks/>
          </p:cNvSpPr>
          <p:nvPr/>
        </p:nvSpPr>
        <p:spPr bwMode="auto">
          <a:xfrm>
            <a:off x="7466012" y="15494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1512" name="AutoShape 11"/>
          <p:cNvSpPr>
            <a:spLocks/>
          </p:cNvSpPr>
          <p:nvPr/>
        </p:nvSpPr>
        <p:spPr bwMode="auto">
          <a:xfrm flipH="1">
            <a:off x="9964737" y="15494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1513" name="Text Box 12"/>
          <p:cNvSpPr txBox="1">
            <a:spLocks noChangeArrowheads="1"/>
          </p:cNvSpPr>
          <p:nvPr/>
        </p:nvSpPr>
        <p:spPr bwMode="auto">
          <a:xfrm>
            <a:off x="7831138" y="1854200"/>
            <a:ext cx="2119491"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Regular</a:t>
            </a:r>
          </a:p>
          <a:p>
            <a:pPr>
              <a:buFontTx/>
              <a:buNone/>
            </a:pPr>
            <a:r>
              <a:rPr lang="en-US" altLang="en-US"/>
              <a:t>Languages</a:t>
            </a:r>
          </a:p>
        </p:txBody>
      </p:sp>
      <p:graphicFrame>
        <p:nvGraphicFramePr>
          <p:cNvPr id="21514" name="Object 13"/>
          <p:cNvGraphicFramePr>
            <a:graphicFrameLocks noChangeAspect="1"/>
          </p:cNvGraphicFramePr>
          <p:nvPr>
            <p:extLst>
              <p:ext uri="{D42A27DB-BD31-4B8C-83A1-F6EECF244321}">
                <p14:modId xmlns:p14="http://schemas.microsoft.com/office/powerpoint/2010/main" val="1270930892"/>
              </p:ext>
            </p:extLst>
          </p:nvPr>
        </p:nvGraphicFramePr>
        <p:xfrm>
          <a:off x="6307138" y="2006601"/>
          <a:ext cx="828675" cy="784225"/>
        </p:xfrm>
        <a:graphic>
          <a:graphicData uri="http://schemas.openxmlformats.org/presentationml/2006/ole">
            <mc:AlternateContent xmlns:mc="http://schemas.openxmlformats.org/markup-compatibility/2006">
              <mc:Choice xmlns:v="urn:schemas-microsoft-com:vml" Requires="v">
                <p:oleObj spid="_x0000_s26678" name="Equation" r:id="rId3" imgW="393529" imgH="368140" progId="Equation.3">
                  <p:embed/>
                </p:oleObj>
              </mc:Choice>
              <mc:Fallback>
                <p:oleObj name="Equation" r:id="rId3" imgW="393529"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138" y="2006601"/>
                        <a:ext cx="82867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5" name="AutoShape 14"/>
          <p:cNvSpPr>
            <a:spLocks/>
          </p:cNvSpPr>
          <p:nvPr/>
        </p:nvSpPr>
        <p:spPr bwMode="auto">
          <a:xfrm>
            <a:off x="1522412" y="41656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1516" name="Text Box 15"/>
          <p:cNvSpPr txBox="1">
            <a:spLocks noChangeArrowheads="1"/>
          </p:cNvSpPr>
          <p:nvPr/>
        </p:nvSpPr>
        <p:spPr bwMode="auto">
          <a:xfrm>
            <a:off x="1811338" y="4191001"/>
            <a:ext cx="4028667"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Languages</a:t>
            </a:r>
          </a:p>
          <a:p>
            <a:pPr>
              <a:buFontTx/>
              <a:buNone/>
            </a:pPr>
            <a:r>
              <a:rPr lang="en-US" altLang="en-US"/>
              <a:t>Generated by</a:t>
            </a:r>
          </a:p>
          <a:p>
            <a:pPr>
              <a:buFontTx/>
              <a:buNone/>
            </a:pPr>
            <a:r>
              <a:rPr lang="en-US" altLang="en-US"/>
              <a:t>Regular Expressions</a:t>
            </a:r>
          </a:p>
        </p:txBody>
      </p:sp>
      <p:sp>
        <p:nvSpPr>
          <p:cNvPr id="21517" name="AutoShape 16"/>
          <p:cNvSpPr>
            <a:spLocks/>
          </p:cNvSpPr>
          <p:nvPr/>
        </p:nvSpPr>
        <p:spPr bwMode="auto">
          <a:xfrm flipH="1">
            <a:off x="5621337" y="41148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1518" name="AutoShape 17"/>
          <p:cNvSpPr>
            <a:spLocks/>
          </p:cNvSpPr>
          <p:nvPr/>
        </p:nvSpPr>
        <p:spPr bwMode="auto">
          <a:xfrm>
            <a:off x="7450137" y="41148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1519" name="AutoShape 18"/>
          <p:cNvSpPr>
            <a:spLocks/>
          </p:cNvSpPr>
          <p:nvPr/>
        </p:nvSpPr>
        <p:spPr bwMode="auto">
          <a:xfrm flipH="1">
            <a:off x="9964737" y="41148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1520" name="Text Box 19"/>
          <p:cNvSpPr txBox="1">
            <a:spLocks noChangeArrowheads="1"/>
          </p:cNvSpPr>
          <p:nvPr/>
        </p:nvSpPr>
        <p:spPr bwMode="auto">
          <a:xfrm>
            <a:off x="7831138" y="4419600"/>
            <a:ext cx="2119491"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Regular</a:t>
            </a:r>
          </a:p>
          <a:p>
            <a:pPr>
              <a:buFontTx/>
              <a:buNone/>
            </a:pPr>
            <a:r>
              <a:rPr lang="en-US" altLang="en-US"/>
              <a:t>Languages</a:t>
            </a:r>
          </a:p>
        </p:txBody>
      </p:sp>
      <p:graphicFrame>
        <p:nvGraphicFramePr>
          <p:cNvPr id="21521" name="Object 20"/>
          <p:cNvGraphicFramePr>
            <a:graphicFrameLocks noChangeAspect="1"/>
          </p:cNvGraphicFramePr>
          <p:nvPr/>
        </p:nvGraphicFramePr>
        <p:xfrm>
          <a:off x="6307138" y="4572001"/>
          <a:ext cx="828675" cy="784225"/>
        </p:xfrm>
        <a:graphic>
          <a:graphicData uri="http://schemas.openxmlformats.org/presentationml/2006/ole">
            <mc:AlternateContent xmlns:mc="http://schemas.openxmlformats.org/markup-compatibility/2006">
              <mc:Choice xmlns:v="urn:schemas-microsoft-com:vml" Requires="v">
                <p:oleObj spid="_x0000_s26679" name="Equation" r:id="rId5" imgW="393529" imgH="368140" progId="Equation.3">
                  <p:embed/>
                </p:oleObj>
              </mc:Choice>
              <mc:Fallback>
                <p:oleObj name="Equation" r:id="rId5" imgW="393529" imgH="3681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7138" y="4572001"/>
                        <a:ext cx="82867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2" name="Text Box 21"/>
          <p:cNvSpPr txBox="1">
            <a:spLocks noChangeArrowheads="1"/>
          </p:cNvSpPr>
          <p:nvPr/>
        </p:nvSpPr>
        <p:spPr bwMode="auto">
          <a:xfrm>
            <a:off x="1674812" y="609600"/>
            <a:ext cx="1406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b="1" dirty="0">
                <a:solidFill>
                  <a:srgbClr val="FF0000"/>
                </a:solidFill>
              </a:rPr>
              <a:t>Proof:</a:t>
            </a:r>
          </a:p>
        </p:txBody>
      </p:sp>
    </p:spTree>
    <p:extLst>
      <p:ext uri="{BB962C8B-B14F-4D97-AF65-F5344CB8AC3E}">
        <p14:creationId xmlns:p14="http://schemas.microsoft.com/office/powerpoint/2010/main" val="333606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ChangeArrowheads="1"/>
          </p:cNvSpPr>
          <p:nvPr/>
        </p:nvSpPr>
        <p:spPr bwMode="auto">
          <a:xfrm>
            <a:off x="1674812" y="4572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lgn="ctr">
              <a:spcBef>
                <a:spcPct val="0"/>
              </a:spcBef>
              <a:buFontTx/>
              <a:buNone/>
            </a:pPr>
            <a:r>
              <a:rPr lang="en-US" altLang="en-US" sz="3600" dirty="0">
                <a:solidFill>
                  <a:srgbClr val="FF0000"/>
                </a:solidFill>
              </a:rPr>
              <a:t>Proof - Part 1</a:t>
            </a:r>
          </a:p>
        </p:txBody>
      </p:sp>
      <p:grpSp>
        <p:nvGrpSpPr>
          <p:cNvPr id="22533" name="Group 3"/>
          <p:cNvGrpSpPr>
            <a:grpSpLocks/>
          </p:cNvGrpSpPr>
          <p:nvPr/>
        </p:nvGrpSpPr>
        <p:grpSpPr bwMode="auto">
          <a:xfrm>
            <a:off x="2817812" y="3657601"/>
            <a:ext cx="6370638" cy="1298576"/>
            <a:chOff x="96" y="912"/>
            <a:chExt cx="4013" cy="818"/>
          </a:xfrm>
        </p:grpSpPr>
        <p:graphicFrame>
          <p:nvGraphicFramePr>
            <p:cNvPr id="22544" name="Object 4"/>
            <p:cNvGraphicFramePr>
              <a:graphicFrameLocks noChangeAspect="1"/>
            </p:cNvGraphicFramePr>
            <p:nvPr/>
          </p:nvGraphicFramePr>
          <p:xfrm>
            <a:off x="3840" y="1056"/>
            <a:ext cx="159" cy="183"/>
          </p:xfrm>
          <a:graphic>
            <a:graphicData uri="http://schemas.openxmlformats.org/presentationml/2006/ole">
              <mc:AlternateContent xmlns:mc="http://schemas.openxmlformats.org/markup-compatibility/2006">
                <mc:Choice xmlns:v="urn:schemas-microsoft-com:vml" Requires="v">
                  <p:oleObj spid="_x0000_s27754" name="Equation" r:id="rId3" imgW="253890" imgH="291973" progId="Equation.3">
                    <p:embed/>
                  </p:oleObj>
                </mc:Choice>
                <mc:Fallback>
                  <p:oleObj name="Equation" r:id="rId3" imgW="253890" imgH="29197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 y="1056"/>
                          <a:ext cx="15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5" name="Object 5"/>
            <p:cNvGraphicFramePr>
              <a:graphicFrameLocks noChangeAspect="1"/>
            </p:cNvGraphicFramePr>
            <p:nvPr/>
          </p:nvGraphicFramePr>
          <p:xfrm>
            <a:off x="2160" y="1392"/>
            <a:ext cx="584" cy="335"/>
          </p:xfrm>
          <a:graphic>
            <a:graphicData uri="http://schemas.openxmlformats.org/presentationml/2006/ole">
              <mc:AlternateContent xmlns:mc="http://schemas.openxmlformats.org/markup-compatibility/2006">
                <mc:Choice xmlns:v="urn:schemas-microsoft-com:vml" Requires="v">
                  <p:oleObj spid="_x0000_s27755" name="Equation" r:id="rId5" imgW="926698" imgH="533169" progId="Equation.3">
                    <p:embed/>
                  </p:oleObj>
                </mc:Choice>
                <mc:Fallback>
                  <p:oleObj name="Equation" r:id="rId5" imgW="926698"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1392"/>
                          <a:ext cx="584"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6" name="Text Box 6"/>
            <p:cNvSpPr txBox="1">
              <a:spLocks noChangeArrowheads="1"/>
            </p:cNvSpPr>
            <p:nvPr/>
          </p:nvSpPr>
          <p:spPr bwMode="auto">
            <a:xfrm>
              <a:off x="96" y="912"/>
              <a:ext cx="4013"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sz="4000">
                  <a:solidFill>
                    <a:srgbClr val="FF0000"/>
                  </a:solidFill>
                </a:rPr>
                <a:t>  </a:t>
              </a:r>
              <a:r>
                <a:rPr lang="en-US" altLang="en-US"/>
                <a:t>  For any regular expression</a:t>
              </a:r>
            </a:p>
            <a:p>
              <a:pPr>
                <a:buFontTx/>
                <a:buNone/>
              </a:pPr>
              <a:r>
                <a:rPr lang="en-US" altLang="en-US"/>
                <a:t>     the language           is regular</a:t>
              </a:r>
            </a:p>
          </p:txBody>
        </p:sp>
      </p:grpSp>
      <p:sp>
        <p:nvSpPr>
          <p:cNvPr id="22534" name="AutoShape 27"/>
          <p:cNvSpPr>
            <a:spLocks/>
          </p:cNvSpPr>
          <p:nvPr/>
        </p:nvSpPr>
        <p:spPr bwMode="auto">
          <a:xfrm>
            <a:off x="1690687" y="14224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2535" name="Text Box 28"/>
          <p:cNvSpPr txBox="1">
            <a:spLocks noChangeArrowheads="1"/>
          </p:cNvSpPr>
          <p:nvPr/>
        </p:nvSpPr>
        <p:spPr bwMode="auto">
          <a:xfrm>
            <a:off x="1979613" y="1447801"/>
            <a:ext cx="4028667"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Languages</a:t>
            </a:r>
          </a:p>
          <a:p>
            <a:pPr>
              <a:buFontTx/>
              <a:buNone/>
            </a:pPr>
            <a:r>
              <a:rPr lang="en-US" altLang="en-US"/>
              <a:t>Generated by</a:t>
            </a:r>
          </a:p>
          <a:p>
            <a:pPr>
              <a:buFontTx/>
              <a:buNone/>
            </a:pPr>
            <a:r>
              <a:rPr lang="en-US" altLang="en-US"/>
              <a:t>Regular Expressions</a:t>
            </a:r>
          </a:p>
        </p:txBody>
      </p:sp>
      <p:sp>
        <p:nvSpPr>
          <p:cNvPr id="22536" name="AutoShape 29"/>
          <p:cNvSpPr>
            <a:spLocks/>
          </p:cNvSpPr>
          <p:nvPr/>
        </p:nvSpPr>
        <p:spPr bwMode="auto">
          <a:xfrm flipH="1">
            <a:off x="5789612" y="13716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2537" name="AutoShape 30"/>
          <p:cNvSpPr>
            <a:spLocks/>
          </p:cNvSpPr>
          <p:nvPr/>
        </p:nvSpPr>
        <p:spPr bwMode="auto">
          <a:xfrm>
            <a:off x="7618412" y="13716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2538" name="AutoShape 31"/>
          <p:cNvSpPr>
            <a:spLocks/>
          </p:cNvSpPr>
          <p:nvPr/>
        </p:nvSpPr>
        <p:spPr bwMode="auto">
          <a:xfrm flipH="1">
            <a:off x="10133012" y="13716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2539" name="Text Box 32"/>
          <p:cNvSpPr txBox="1">
            <a:spLocks noChangeArrowheads="1"/>
          </p:cNvSpPr>
          <p:nvPr/>
        </p:nvSpPr>
        <p:spPr bwMode="auto">
          <a:xfrm>
            <a:off x="7999413" y="1676400"/>
            <a:ext cx="2119491"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Regular</a:t>
            </a:r>
          </a:p>
          <a:p>
            <a:pPr>
              <a:buFontTx/>
              <a:buNone/>
            </a:pPr>
            <a:r>
              <a:rPr lang="en-US" altLang="en-US"/>
              <a:t>Languages</a:t>
            </a:r>
          </a:p>
        </p:txBody>
      </p:sp>
      <p:graphicFrame>
        <p:nvGraphicFramePr>
          <p:cNvPr id="22540" name="Object 33"/>
          <p:cNvGraphicFramePr>
            <a:graphicFrameLocks noChangeAspect="1"/>
          </p:cNvGraphicFramePr>
          <p:nvPr/>
        </p:nvGraphicFramePr>
        <p:xfrm>
          <a:off x="6475413" y="1828801"/>
          <a:ext cx="828675" cy="784225"/>
        </p:xfrm>
        <a:graphic>
          <a:graphicData uri="http://schemas.openxmlformats.org/presentationml/2006/ole">
            <mc:AlternateContent xmlns:mc="http://schemas.openxmlformats.org/markup-compatibility/2006">
              <mc:Choice xmlns:v="urn:schemas-microsoft-com:vml" Requires="v">
                <p:oleObj spid="_x0000_s27756" name="Equation" r:id="rId7" imgW="393529" imgH="368140" progId="Equation.3">
                  <p:embed/>
                </p:oleObj>
              </mc:Choice>
              <mc:Fallback>
                <p:oleObj name="Equation" r:id="rId7" imgW="393529"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5413" y="1828801"/>
                        <a:ext cx="82867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1" name="Group 34"/>
          <p:cNvGrpSpPr>
            <a:grpSpLocks/>
          </p:cNvGrpSpPr>
          <p:nvPr/>
        </p:nvGrpSpPr>
        <p:grpSpPr bwMode="auto">
          <a:xfrm>
            <a:off x="2970213" y="5257800"/>
            <a:ext cx="6731000" cy="579438"/>
            <a:chOff x="518" y="2368"/>
            <a:chExt cx="4240" cy="365"/>
          </a:xfrm>
        </p:grpSpPr>
        <p:sp>
          <p:nvSpPr>
            <p:cNvPr id="22542" name="Text Box 35"/>
            <p:cNvSpPr txBox="1">
              <a:spLocks noChangeArrowheads="1"/>
            </p:cNvSpPr>
            <p:nvPr/>
          </p:nvSpPr>
          <p:spPr bwMode="auto">
            <a:xfrm>
              <a:off x="518" y="2368"/>
              <a:ext cx="40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Proof by induction on the size of</a:t>
              </a:r>
            </a:p>
          </p:txBody>
        </p:sp>
        <p:graphicFrame>
          <p:nvGraphicFramePr>
            <p:cNvPr id="22543" name="Object 36"/>
            <p:cNvGraphicFramePr>
              <a:graphicFrameLocks noChangeAspect="1"/>
            </p:cNvGraphicFramePr>
            <p:nvPr>
              <p:extLst>
                <p:ext uri="{D42A27DB-BD31-4B8C-83A1-F6EECF244321}">
                  <p14:modId xmlns:p14="http://schemas.microsoft.com/office/powerpoint/2010/main" val="3562580094"/>
                </p:ext>
              </p:extLst>
            </p:nvPr>
          </p:nvGraphicFramePr>
          <p:xfrm>
            <a:off x="4598" y="2472"/>
            <a:ext cx="160" cy="184"/>
          </p:xfrm>
          <a:graphic>
            <a:graphicData uri="http://schemas.openxmlformats.org/presentationml/2006/ole">
              <mc:AlternateContent xmlns:mc="http://schemas.openxmlformats.org/markup-compatibility/2006">
                <mc:Choice xmlns:v="urn:schemas-microsoft-com:vml" Requires="v">
                  <p:oleObj spid="_x0000_s27757" name="Equation" r:id="rId9" imgW="253890" imgH="291973" progId="Equation.3">
                    <p:embed/>
                  </p:oleObj>
                </mc:Choice>
                <mc:Fallback>
                  <p:oleObj name="Equation" r:id="rId9" imgW="253890" imgH="29197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8" y="2472"/>
                          <a:ext cx="16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5430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r>
              <a:rPr lang="en-US" altLang="en-US" sz="1400">
                <a:solidFill>
                  <a:schemeClr val="tx1"/>
                </a:solidFill>
                <a:latin typeface="Times New Roman" panose="02020603050405020304" pitchFamily="18" charset="0"/>
              </a:rPr>
              <a:t>Costas Busch - LSU</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fld id="{E9801130-A02A-4360-886F-BF240FDC144A}" type="slidenum">
              <a:rPr lang="en-US" altLang="en-US" sz="1400">
                <a:solidFill>
                  <a:schemeClr val="tx1"/>
                </a:solidFill>
                <a:latin typeface="Times New Roman" panose="02020603050405020304" pitchFamily="18" charset="0"/>
              </a:rPr>
              <a:pPr>
                <a:spcBef>
                  <a:spcPct val="0"/>
                </a:spcBef>
                <a:buFontTx/>
                <a:buNone/>
              </a:pPr>
              <a:t>27</a:t>
            </a:fld>
            <a:endParaRPr lang="en-US" altLang="en-US" sz="1400">
              <a:solidFill>
                <a:schemeClr val="tx1"/>
              </a:solidFill>
              <a:latin typeface="Times New Roman" panose="02020603050405020304" pitchFamily="18" charset="0"/>
            </a:endParaRPr>
          </a:p>
        </p:txBody>
      </p:sp>
      <p:sp>
        <p:nvSpPr>
          <p:cNvPr id="25604" name="Rectangle 2"/>
          <p:cNvSpPr>
            <a:spLocks noGrp="1" noChangeArrowheads="1"/>
          </p:cNvSpPr>
          <p:nvPr>
            <p:ph type="title"/>
          </p:nvPr>
        </p:nvSpPr>
        <p:spPr/>
        <p:txBody>
          <a:bodyPr/>
          <a:lstStyle/>
          <a:p>
            <a:r>
              <a:rPr lang="en-US" altLang="en-US" dirty="0" smtClean="0"/>
              <a:t>Inductive Step</a:t>
            </a:r>
          </a:p>
        </p:txBody>
      </p:sp>
      <p:graphicFrame>
        <p:nvGraphicFramePr>
          <p:cNvPr id="25606" name="Object 4"/>
          <p:cNvGraphicFramePr>
            <a:graphicFrameLocks noChangeAspect="1"/>
          </p:cNvGraphicFramePr>
          <p:nvPr>
            <p:extLst>
              <p:ext uri="{D42A27DB-BD31-4B8C-83A1-F6EECF244321}">
                <p14:modId xmlns:p14="http://schemas.microsoft.com/office/powerpoint/2010/main" val="3298182426"/>
              </p:ext>
            </p:extLst>
          </p:nvPr>
        </p:nvGraphicFramePr>
        <p:xfrm>
          <a:off x="3960812" y="2590800"/>
          <a:ext cx="1725612" cy="3047999"/>
        </p:xfrm>
        <a:graphic>
          <a:graphicData uri="http://schemas.openxmlformats.org/presentationml/2006/ole">
            <mc:AlternateContent xmlns:mc="http://schemas.openxmlformats.org/markup-compatibility/2006">
              <mc:Choice xmlns:v="urn:schemas-microsoft-com:vml" Requires="v">
                <p:oleObj spid="_x0000_s30772" name="Equation" r:id="rId3" imgW="571320" imgH="939600" progId="Equation.3">
                  <p:embed/>
                </p:oleObj>
              </mc:Choice>
              <mc:Fallback>
                <p:oleObj name="Equation" r:id="rId3" imgW="571320" imgH="939600" progId="Equation.3">
                  <p:embed/>
                  <p:pic>
                    <p:nvPicPr>
                      <p:cNvPr id="0" name=""/>
                      <p:cNvPicPr>
                        <a:picLocks noChangeAspect="1" noChangeArrowheads="1"/>
                      </p:cNvPicPr>
                      <p:nvPr/>
                    </p:nvPicPr>
                    <p:blipFill>
                      <a:blip r:embed="rId4"/>
                      <a:srcRect/>
                      <a:stretch>
                        <a:fillRect/>
                      </a:stretch>
                    </p:blipFill>
                    <p:spPr bwMode="auto">
                      <a:xfrm>
                        <a:off x="3960812" y="2590800"/>
                        <a:ext cx="1725612" cy="3047999"/>
                      </a:xfrm>
                      <a:prstGeom prst="rect">
                        <a:avLst/>
                      </a:prstGeom>
                      <a:noFill/>
                      <a:ln>
                        <a:noFill/>
                      </a:ln>
                    </p:spPr>
                  </p:pic>
                </p:oleObj>
              </mc:Fallback>
            </mc:AlternateContent>
          </a:graphicData>
        </a:graphic>
      </p:graphicFrame>
      <p:sp>
        <p:nvSpPr>
          <p:cNvPr id="25607" name="AutoShape 5"/>
          <p:cNvSpPr>
            <a:spLocks/>
          </p:cNvSpPr>
          <p:nvPr/>
        </p:nvSpPr>
        <p:spPr bwMode="auto">
          <a:xfrm>
            <a:off x="5713412" y="2438400"/>
            <a:ext cx="457200" cy="3200400"/>
          </a:xfrm>
          <a:prstGeom prst="rightBrace">
            <a:avLst>
              <a:gd name="adj1" fmla="val 95833"/>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25608" name="Text Box 6"/>
          <p:cNvSpPr txBox="1">
            <a:spLocks noChangeArrowheads="1"/>
          </p:cNvSpPr>
          <p:nvPr/>
        </p:nvSpPr>
        <p:spPr bwMode="auto">
          <a:xfrm>
            <a:off x="6323012" y="3505200"/>
            <a:ext cx="2525050"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Are regular </a:t>
            </a:r>
          </a:p>
          <a:p>
            <a:pPr>
              <a:buFontTx/>
              <a:buNone/>
            </a:pPr>
            <a:r>
              <a:rPr lang="en-US" altLang="en-US" dirty="0"/>
              <a:t>Languages</a:t>
            </a:r>
          </a:p>
        </p:txBody>
      </p:sp>
      <p:sp>
        <p:nvSpPr>
          <p:cNvPr id="3" name="Rectangle 2"/>
          <p:cNvSpPr/>
          <p:nvPr/>
        </p:nvSpPr>
        <p:spPr>
          <a:xfrm>
            <a:off x="1522412" y="1752600"/>
            <a:ext cx="9220200" cy="369332"/>
          </a:xfrm>
          <a:prstGeom prst="rect">
            <a:avLst/>
          </a:prstGeom>
        </p:spPr>
        <p:txBody>
          <a:bodyPr wrap="square">
            <a:spAutoFit/>
          </a:bodyPr>
          <a:lstStyle/>
          <a:p>
            <a:r>
              <a:rPr lang="en-US" altLang="en-US" dirty="0" smtClean="0"/>
              <a:t>For Regular Expressions        </a:t>
            </a:r>
            <a:r>
              <a:rPr lang="en-US" altLang="en-US" dirty="0"/>
              <a:t>and       , </a:t>
            </a:r>
            <a:r>
              <a:rPr lang="en-US" altLang="en-US" dirty="0" smtClean="0"/>
              <a:t>              and              are </a:t>
            </a:r>
            <a:r>
              <a:rPr lang="en-US" altLang="en-US" dirty="0"/>
              <a:t>regular </a:t>
            </a:r>
            <a:r>
              <a:rPr lang="en-US" altLang="en-US" dirty="0" smtClean="0"/>
              <a:t>languages, </a:t>
            </a:r>
            <a:endParaRPr lang="en-US" dirty="0"/>
          </a:p>
        </p:txBody>
      </p:sp>
      <p:graphicFrame>
        <p:nvGraphicFramePr>
          <p:cNvPr id="11" name="Object 4"/>
          <p:cNvGraphicFramePr>
            <a:graphicFrameLocks noChangeAspect="1"/>
          </p:cNvGraphicFramePr>
          <p:nvPr>
            <p:extLst>
              <p:ext uri="{D42A27DB-BD31-4B8C-83A1-F6EECF244321}">
                <p14:modId xmlns:p14="http://schemas.microsoft.com/office/powerpoint/2010/main" val="2237995668"/>
              </p:ext>
            </p:extLst>
          </p:nvPr>
        </p:nvGraphicFramePr>
        <p:xfrm>
          <a:off x="3960812" y="1752600"/>
          <a:ext cx="201895" cy="378553"/>
        </p:xfrm>
        <a:graphic>
          <a:graphicData uri="http://schemas.openxmlformats.org/presentationml/2006/ole">
            <mc:AlternateContent xmlns:mc="http://schemas.openxmlformats.org/markup-compatibility/2006">
              <mc:Choice xmlns:v="urn:schemas-microsoft-com:vml" Requires="v">
                <p:oleObj spid="_x0000_s30773" name="Equation" r:id="rId5" imgW="304668" imgH="571252" progId="Equation.3">
                  <p:embed/>
                </p:oleObj>
              </mc:Choice>
              <mc:Fallback>
                <p:oleObj name="Equation" r:id="rId5" imgW="304668" imgH="57125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812" y="1752600"/>
                        <a:ext cx="201895" cy="378553"/>
                      </a:xfrm>
                      <a:prstGeom prst="rect">
                        <a:avLst/>
                      </a:prstGeom>
                      <a:noFill/>
                      <a:ln>
                        <a:noFill/>
                      </a:ln>
                      <a:effec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1795204602"/>
              </p:ext>
            </p:extLst>
          </p:nvPr>
        </p:nvGraphicFramePr>
        <p:xfrm>
          <a:off x="4646612" y="1752600"/>
          <a:ext cx="251318" cy="378554"/>
        </p:xfrm>
        <a:graphic>
          <a:graphicData uri="http://schemas.openxmlformats.org/presentationml/2006/ole">
            <mc:AlternateContent xmlns:mc="http://schemas.openxmlformats.org/markup-compatibility/2006">
              <mc:Choice xmlns:v="urn:schemas-microsoft-com:vml" Requires="v">
                <p:oleObj spid="_x0000_s30774" name="Equation" r:id="rId7" imgW="380835" imgH="571252" progId="Equation.3">
                  <p:embed/>
                </p:oleObj>
              </mc:Choice>
              <mc:Fallback>
                <p:oleObj name="Equation" r:id="rId7" imgW="380835" imgH="57125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6612" y="1752600"/>
                        <a:ext cx="251318" cy="378554"/>
                      </a:xfrm>
                      <a:prstGeom prst="rect">
                        <a:avLst/>
                      </a:prstGeom>
                      <a:noFill/>
                      <a:ln>
                        <a:noFill/>
                      </a:ln>
                      <a:effectLst/>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1530222589"/>
              </p:ext>
            </p:extLst>
          </p:nvPr>
        </p:nvGraphicFramePr>
        <p:xfrm>
          <a:off x="5103812" y="1815921"/>
          <a:ext cx="532169" cy="299345"/>
        </p:xfrm>
        <a:graphic>
          <a:graphicData uri="http://schemas.openxmlformats.org/presentationml/2006/ole">
            <mc:AlternateContent xmlns:mc="http://schemas.openxmlformats.org/markup-compatibility/2006">
              <mc:Choice xmlns:v="urn:schemas-microsoft-com:vml" Requires="v">
                <p:oleObj spid="_x0000_s30775" name="Equation" r:id="rId9" imgW="1016000" imgH="571500" progId="Equation.3">
                  <p:embed/>
                </p:oleObj>
              </mc:Choice>
              <mc:Fallback>
                <p:oleObj name="Equation" r:id="rId9" imgW="1016000" imgH="571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3812" y="1815921"/>
                        <a:ext cx="532169" cy="299345"/>
                      </a:xfrm>
                      <a:prstGeom prst="rect">
                        <a:avLst/>
                      </a:prstGeom>
                      <a:noFill/>
                      <a:ln>
                        <a:noFill/>
                      </a:ln>
                      <a:effec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1655237401"/>
              </p:ext>
            </p:extLst>
          </p:nvPr>
        </p:nvGraphicFramePr>
        <p:xfrm>
          <a:off x="6221054" y="1815921"/>
          <a:ext cx="559158" cy="292582"/>
        </p:xfrm>
        <a:graphic>
          <a:graphicData uri="http://schemas.openxmlformats.org/presentationml/2006/ole">
            <mc:AlternateContent xmlns:mc="http://schemas.openxmlformats.org/markup-compatibility/2006">
              <mc:Choice xmlns:v="urn:schemas-microsoft-com:vml" Requires="v">
                <p:oleObj spid="_x0000_s30776" name="Equation" r:id="rId11" imgW="1091726" imgH="571252" progId="Equation.3">
                  <p:embed/>
                </p:oleObj>
              </mc:Choice>
              <mc:Fallback>
                <p:oleObj name="Equation" r:id="rId11" imgW="1091726" imgH="57125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1054" y="1815921"/>
                        <a:ext cx="559158" cy="2925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7990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r>
              <a:rPr lang="en-US" altLang="en-US" sz="1400">
                <a:solidFill>
                  <a:schemeClr val="tx1"/>
                </a:solidFill>
                <a:latin typeface="Times New Roman" panose="02020603050405020304" pitchFamily="18" charset="0"/>
              </a:rPr>
              <a:t>Costas Busch - LSU</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fld id="{F402B1CE-26EC-4253-846D-4F9EB14DC413}" type="slidenum">
              <a:rPr lang="en-US" altLang="en-US" sz="1400">
                <a:solidFill>
                  <a:schemeClr val="tx1"/>
                </a:solidFill>
                <a:latin typeface="Times New Roman" panose="02020603050405020304" pitchFamily="18" charset="0"/>
              </a:rPr>
              <a:pPr>
                <a:spcBef>
                  <a:spcPct val="0"/>
                </a:spcBef>
                <a:buFontTx/>
                <a:buNone/>
              </a:pPr>
              <a:t>28</a:t>
            </a:fld>
            <a:endParaRPr lang="en-US" altLang="en-US" sz="1400">
              <a:solidFill>
                <a:schemeClr val="tx1"/>
              </a:solidFill>
              <a:latin typeface="Times New Roman" panose="02020603050405020304" pitchFamily="18" charset="0"/>
            </a:endParaRPr>
          </a:p>
        </p:txBody>
      </p:sp>
      <p:graphicFrame>
        <p:nvGraphicFramePr>
          <p:cNvPr id="27652" name="Object 4"/>
          <p:cNvGraphicFramePr>
            <a:graphicFrameLocks noChangeAspect="1"/>
          </p:cNvGraphicFramePr>
          <p:nvPr>
            <p:extLst>
              <p:ext uri="{D42A27DB-BD31-4B8C-83A1-F6EECF244321}">
                <p14:modId xmlns:p14="http://schemas.microsoft.com/office/powerpoint/2010/main" val="313434731"/>
              </p:ext>
            </p:extLst>
          </p:nvPr>
        </p:nvGraphicFramePr>
        <p:xfrm>
          <a:off x="1979612" y="1752600"/>
          <a:ext cx="1016000" cy="571500"/>
        </p:xfrm>
        <a:graphic>
          <a:graphicData uri="http://schemas.openxmlformats.org/presentationml/2006/ole">
            <mc:AlternateContent xmlns:mc="http://schemas.openxmlformats.org/markup-compatibility/2006">
              <mc:Choice xmlns:v="urn:schemas-microsoft-com:vml" Requires="v">
                <p:oleObj spid="_x0000_s32848" name="Equation" r:id="rId3" imgW="1016000" imgH="571500" progId="Equation.3">
                  <p:embed/>
                </p:oleObj>
              </mc:Choice>
              <mc:Fallback>
                <p:oleObj name="Equation" r:id="rId3" imgW="1016000" imgH="571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2" y="1752600"/>
                        <a:ext cx="1016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p:cNvGraphicFramePr>
            <a:graphicFrameLocks noChangeAspect="1"/>
          </p:cNvGraphicFramePr>
          <p:nvPr>
            <p:extLst>
              <p:ext uri="{D42A27DB-BD31-4B8C-83A1-F6EECF244321}">
                <p14:modId xmlns:p14="http://schemas.microsoft.com/office/powerpoint/2010/main" val="1934843188"/>
              </p:ext>
            </p:extLst>
          </p:nvPr>
        </p:nvGraphicFramePr>
        <p:xfrm>
          <a:off x="4113212" y="1752600"/>
          <a:ext cx="1092200" cy="571500"/>
        </p:xfrm>
        <a:graphic>
          <a:graphicData uri="http://schemas.openxmlformats.org/presentationml/2006/ole">
            <mc:AlternateContent xmlns:mc="http://schemas.openxmlformats.org/markup-compatibility/2006">
              <mc:Choice xmlns:v="urn:schemas-microsoft-com:vml" Requires="v">
                <p:oleObj spid="_x0000_s32849" name="Equation" r:id="rId5" imgW="1091726" imgH="571252" progId="Equation.3">
                  <p:embed/>
                </p:oleObj>
              </mc:Choice>
              <mc:Fallback>
                <p:oleObj name="Equation" r:id="rId5" imgW="1091726" imgH="57125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3212" y="1752600"/>
                        <a:ext cx="10922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9"/>
          <p:cNvSpPr txBox="1">
            <a:spLocks noChangeArrowheads="1"/>
          </p:cNvSpPr>
          <p:nvPr/>
        </p:nvSpPr>
        <p:spPr bwMode="auto">
          <a:xfrm>
            <a:off x="1827212" y="1219200"/>
            <a:ext cx="788389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smtClean="0">
                <a:solidFill>
                  <a:srgbClr val="FF0000"/>
                </a:solidFill>
              </a:rPr>
              <a:t>By inductive hypothesis we know:</a:t>
            </a:r>
          </a:p>
          <a:p>
            <a:pPr>
              <a:buFontTx/>
              <a:buNone/>
            </a:pPr>
            <a:r>
              <a:rPr lang="en-US" altLang="en-US" dirty="0" smtClean="0"/>
              <a:t>           and             are regular languages</a:t>
            </a:r>
          </a:p>
          <a:p>
            <a:pPr>
              <a:buFontTx/>
              <a:buNone/>
            </a:pPr>
            <a:endParaRPr lang="en-US" altLang="en-US" dirty="0"/>
          </a:p>
        </p:txBody>
      </p:sp>
      <p:grpSp>
        <p:nvGrpSpPr>
          <p:cNvPr id="27655" name="Group 15"/>
          <p:cNvGrpSpPr>
            <a:grpSpLocks/>
          </p:cNvGrpSpPr>
          <p:nvPr/>
        </p:nvGrpSpPr>
        <p:grpSpPr bwMode="auto">
          <a:xfrm>
            <a:off x="1827213" y="2514600"/>
            <a:ext cx="7186613" cy="3505200"/>
            <a:chOff x="0" y="1584"/>
            <a:chExt cx="4527" cy="2208"/>
          </a:xfrm>
        </p:grpSpPr>
        <p:sp>
          <p:nvSpPr>
            <p:cNvPr id="27656" name="Text Box 7"/>
            <p:cNvSpPr txBox="1">
              <a:spLocks noChangeArrowheads="1"/>
            </p:cNvSpPr>
            <p:nvPr/>
          </p:nvSpPr>
          <p:spPr bwMode="auto">
            <a:xfrm>
              <a:off x="0" y="1968"/>
              <a:ext cx="43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Regular languages are closed under:</a:t>
              </a:r>
            </a:p>
          </p:txBody>
        </p:sp>
        <p:graphicFrame>
          <p:nvGraphicFramePr>
            <p:cNvPr id="27657" name="Object 8"/>
            <p:cNvGraphicFramePr>
              <a:graphicFrameLocks noChangeAspect="1"/>
            </p:cNvGraphicFramePr>
            <p:nvPr/>
          </p:nvGraphicFramePr>
          <p:xfrm>
            <a:off x="3011" y="2400"/>
            <a:ext cx="1516" cy="1392"/>
          </p:xfrm>
          <a:graphic>
            <a:graphicData uri="http://schemas.openxmlformats.org/presentationml/2006/ole">
              <mc:AlternateContent xmlns:mc="http://schemas.openxmlformats.org/markup-compatibility/2006">
                <mc:Choice xmlns:v="urn:schemas-microsoft-com:vml" Requires="v">
                  <p:oleObj spid="_x0000_s32850" name="Equation" r:id="rId7" imgW="774364" imgH="710891" progId="Equation.3">
                    <p:embed/>
                  </p:oleObj>
                </mc:Choice>
                <mc:Fallback>
                  <p:oleObj name="Equation" r:id="rId7" imgW="774364" imgH="7108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1" y="2400"/>
                          <a:ext cx="151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Text Box 11"/>
            <p:cNvSpPr txBox="1">
              <a:spLocks noChangeArrowheads="1"/>
            </p:cNvSpPr>
            <p:nvPr/>
          </p:nvSpPr>
          <p:spPr bwMode="auto">
            <a:xfrm>
              <a:off x="864" y="2400"/>
              <a:ext cx="8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i="1">
                  <a:solidFill>
                    <a:srgbClr val="009900"/>
                  </a:solidFill>
                </a:rPr>
                <a:t>Union </a:t>
              </a:r>
            </a:p>
          </p:txBody>
        </p:sp>
        <p:sp>
          <p:nvSpPr>
            <p:cNvPr id="27659" name="Text Box 12"/>
            <p:cNvSpPr txBox="1">
              <a:spLocks noChangeArrowheads="1"/>
            </p:cNvSpPr>
            <p:nvPr/>
          </p:nvSpPr>
          <p:spPr bwMode="auto">
            <a:xfrm>
              <a:off x="816" y="2899"/>
              <a:ext cx="186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i="1" dirty="0">
                  <a:solidFill>
                    <a:srgbClr val="009900"/>
                  </a:solidFill>
                </a:rPr>
                <a:t>Concatenation </a:t>
              </a:r>
            </a:p>
          </p:txBody>
        </p:sp>
        <p:sp>
          <p:nvSpPr>
            <p:cNvPr id="27660" name="Text Box 13"/>
            <p:cNvSpPr txBox="1">
              <a:spLocks noChangeArrowheads="1"/>
            </p:cNvSpPr>
            <p:nvPr/>
          </p:nvSpPr>
          <p:spPr bwMode="auto">
            <a:xfrm>
              <a:off x="864" y="3360"/>
              <a:ext cx="74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i="1">
                  <a:solidFill>
                    <a:srgbClr val="009900"/>
                  </a:solidFill>
                </a:rPr>
                <a:t>Star </a:t>
              </a:r>
            </a:p>
          </p:txBody>
        </p:sp>
        <p:sp>
          <p:nvSpPr>
            <p:cNvPr id="27661" name="Text Box 14"/>
            <p:cNvSpPr txBox="1">
              <a:spLocks noChangeArrowheads="1"/>
            </p:cNvSpPr>
            <p:nvPr/>
          </p:nvSpPr>
          <p:spPr bwMode="auto">
            <a:xfrm>
              <a:off x="0" y="1584"/>
              <a:ext cx="17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solidFill>
                    <a:srgbClr val="FF0000"/>
                  </a:solidFill>
                </a:rPr>
                <a:t>We also know:</a:t>
              </a:r>
            </a:p>
          </p:txBody>
        </p:sp>
      </p:grpSp>
    </p:spTree>
    <p:extLst>
      <p:ext uri="{BB962C8B-B14F-4D97-AF65-F5344CB8AC3E}">
        <p14:creationId xmlns:p14="http://schemas.microsoft.com/office/powerpoint/2010/main" val="13858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r>
              <a:rPr lang="en-US" altLang="en-US" sz="1400">
                <a:solidFill>
                  <a:schemeClr val="tx1"/>
                </a:solidFill>
                <a:latin typeface="Times New Roman" panose="02020603050405020304" pitchFamily="18" charset="0"/>
              </a:rPr>
              <a:t>Costas Busch - LSU</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fld id="{FE7ED23A-7477-423E-AAFC-45B662E55B82}" type="slidenum">
              <a:rPr lang="en-US" altLang="en-US" sz="1400">
                <a:solidFill>
                  <a:schemeClr val="tx1"/>
                </a:solidFill>
                <a:latin typeface="Times New Roman" panose="02020603050405020304" pitchFamily="18" charset="0"/>
              </a:rPr>
              <a:pPr>
                <a:spcBef>
                  <a:spcPct val="0"/>
                </a:spcBef>
                <a:buFontTx/>
                <a:buNone/>
              </a:pPr>
              <a:t>29</a:t>
            </a:fld>
            <a:endParaRPr lang="en-US" altLang="en-US" sz="1400">
              <a:solidFill>
                <a:schemeClr val="tx1"/>
              </a:solidFill>
              <a:latin typeface="Times New Roman" panose="02020603050405020304" pitchFamily="18" charset="0"/>
            </a:endParaRPr>
          </a:p>
        </p:txBody>
      </p:sp>
      <p:sp>
        <p:nvSpPr>
          <p:cNvPr id="28676" name="Rectangle 3"/>
          <p:cNvSpPr>
            <a:spLocks noGrp="1" noChangeArrowheads="1"/>
          </p:cNvSpPr>
          <p:nvPr>
            <p:ph type="body" idx="1"/>
          </p:nvPr>
        </p:nvSpPr>
        <p:spPr>
          <a:xfrm>
            <a:off x="1674812" y="457200"/>
            <a:ext cx="3429000" cy="609600"/>
          </a:xfrm>
        </p:spPr>
        <p:txBody>
          <a:bodyPr/>
          <a:lstStyle/>
          <a:p>
            <a:pPr>
              <a:buFontTx/>
              <a:buNone/>
            </a:pPr>
            <a:r>
              <a:rPr lang="en-US" altLang="en-US" dirty="0" smtClean="0"/>
              <a:t> Therefore: </a:t>
            </a:r>
          </a:p>
        </p:txBody>
      </p:sp>
      <p:sp>
        <p:nvSpPr>
          <p:cNvPr id="28677" name="AutoShape 5"/>
          <p:cNvSpPr>
            <a:spLocks/>
          </p:cNvSpPr>
          <p:nvPr/>
        </p:nvSpPr>
        <p:spPr bwMode="auto">
          <a:xfrm>
            <a:off x="6704012" y="990600"/>
            <a:ext cx="609600" cy="3962400"/>
          </a:xfrm>
          <a:prstGeom prst="rightBrace">
            <a:avLst>
              <a:gd name="adj1" fmla="val 54167"/>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graphicFrame>
        <p:nvGraphicFramePr>
          <p:cNvPr id="28678" name="Object 6"/>
          <p:cNvGraphicFramePr>
            <a:graphicFrameLocks noChangeAspect="1"/>
          </p:cNvGraphicFramePr>
          <p:nvPr/>
        </p:nvGraphicFramePr>
        <p:xfrm>
          <a:off x="2055813" y="1066800"/>
          <a:ext cx="4532313" cy="3657600"/>
        </p:xfrm>
        <a:graphic>
          <a:graphicData uri="http://schemas.openxmlformats.org/presentationml/2006/ole">
            <mc:AlternateContent xmlns:mc="http://schemas.openxmlformats.org/markup-compatibility/2006">
              <mc:Choice xmlns:v="urn:schemas-microsoft-com:vml" Requires="v">
                <p:oleObj spid="_x0000_s33844" name="Equation" r:id="rId3" imgW="1447800" imgH="1168400" progId="Equation.3">
                  <p:embed/>
                </p:oleObj>
              </mc:Choice>
              <mc:Fallback>
                <p:oleObj name="Equation" r:id="rId3" imgW="1447800" imgH="1168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3" y="1066800"/>
                        <a:ext cx="45323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Text Box 7"/>
          <p:cNvSpPr txBox="1">
            <a:spLocks noChangeArrowheads="1"/>
          </p:cNvSpPr>
          <p:nvPr/>
        </p:nvSpPr>
        <p:spPr bwMode="auto">
          <a:xfrm>
            <a:off x="7542213" y="2362200"/>
            <a:ext cx="2401619"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Are regular</a:t>
            </a:r>
          </a:p>
          <a:p>
            <a:pPr>
              <a:buFontTx/>
              <a:buNone/>
            </a:pPr>
            <a:r>
              <a:rPr lang="en-US" altLang="en-US"/>
              <a:t>languages</a:t>
            </a:r>
          </a:p>
        </p:txBody>
      </p:sp>
      <p:graphicFrame>
        <p:nvGraphicFramePr>
          <p:cNvPr id="28680" name="Object 8"/>
          <p:cNvGraphicFramePr>
            <a:graphicFrameLocks noChangeAspect="1"/>
          </p:cNvGraphicFramePr>
          <p:nvPr/>
        </p:nvGraphicFramePr>
        <p:xfrm>
          <a:off x="1979613" y="5270500"/>
          <a:ext cx="2563813" cy="622300"/>
        </p:xfrm>
        <a:graphic>
          <a:graphicData uri="http://schemas.openxmlformats.org/presentationml/2006/ole">
            <mc:AlternateContent xmlns:mc="http://schemas.openxmlformats.org/markup-compatibility/2006">
              <mc:Choice xmlns:v="urn:schemas-microsoft-com:vml" Requires="v">
                <p:oleObj spid="_x0000_s33845" name="Equation" r:id="rId5" imgW="888614" imgH="215806" progId="Equation.3">
                  <p:embed/>
                </p:oleObj>
              </mc:Choice>
              <mc:Fallback>
                <p:oleObj name="Equation" r:id="rId5" imgW="888614"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270500"/>
                        <a:ext cx="25638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Text Box 9"/>
          <p:cNvSpPr txBox="1">
            <a:spLocks noChangeArrowheads="1"/>
          </p:cNvSpPr>
          <p:nvPr/>
        </p:nvSpPr>
        <p:spPr bwMode="auto">
          <a:xfrm>
            <a:off x="4875212" y="5257801"/>
            <a:ext cx="49355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sz="2800" dirty="0"/>
              <a:t>is trivially a regular language</a:t>
            </a:r>
          </a:p>
          <a:p>
            <a:pPr>
              <a:buFontTx/>
              <a:buNone/>
            </a:pPr>
            <a:r>
              <a:rPr lang="en-US" altLang="en-US" sz="2800" dirty="0"/>
              <a:t>(by induction hypothesis)</a:t>
            </a:r>
          </a:p>
        </p:txBody>
      </p:sp>
      <p:sp>
        <p:nvSpPr>
          <p:cNvPr id="28682" name="Text Box 10"/>
          <p:cNvSpPr txBox="1">
            <a:spLocks noChangeArrowheads="1"/>
          </p:cNvSpPr>
          <p:nvPr/>
        </p:nvSpPr>
        <p:spPr bwMode="auto">
          <a:xfrm>
            <a:off x="7297737" y="62738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Tree>
    <p:extLst>
      <p:ext uri="{BB962C8B-B14F-4D97-AF65-F5344CB8AC3E}">
        <p14:creationId xmlns:p14="http://schemas.microsoft.com/office/powerpoint/2010/main" val="116632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1522876" y="1676400"/>
            <a:ext cx="9143538" cy="3657600"/>
          </a:xfrm>
        </p:spPr>
        <p:txBody>
          <a:bodyPr>
            <a:normAutofit/>
          </a:bodyPr>
          <a:lstStyle/>
          <a:p>
            <a:pPr algn="just"/>
            <a:r>
              <a:rPr lang="en-US" sz="2800" dirty="0">
                <a:latin typeface="+mj-lt"/>
              </a:rPr>
              <a:t>A compact, easy-to-read language description</a:t>
            </a:r>
            <a:r>
              <a:rPr lang="en-US" sz="2800" dirty="0" smtClean="0">
                <a:latin typeface="+mj-lt"/>
              </a:rPr>
              <a:t>.</a:t>
            </a:r>
          </a:p>
          <a:p>
            <a:pPr algn="just"/>
            <a:endParaRPr lang="en-US" sz="2800" dirty="0">
              <a:latin typeface="+mj-lt"/>
            </a:endParaRPr>
          </a:p>
          <a:p>
            <a:pPr algn="just"/>
            <a:r>
              <a:rPr lang="en-US" sz="2800" dirty="0">
                <a:latin typeface="+mj-lt"/>
              </a:rPr>
              <a:t>Use operators to denote the language constructors described earlier, to build “complex” languages from simple </a:t>
            </a:r>
            <a:r>
              <a:rPr lang="en-US" sz="2800" dirty="0" smtClean="0">
                <a:latin typeface="+mj-lt"/>
              </a:rPr>
              <a:t>ones.</a:t>
            </a:r>
          </a:p>
          <a:p>
            <a:pPr algn="just">
              <a:buFontTx/>
              <a:buNone/>
            </a:pPr>
            <a:endParaRPr lang="en-US" sz="2800" dirty="0">
              <a:latin typeface="+mj-lt"/>
            </a:endParaRPr>
          </a:p>
        </p:txBody>
      </p:sp>
      <p:sp>
        <p:nvSpPr>
          <p:cNvPr id="5" name="Rectangle 2"/>
          <p:cNvSpPr>
            <a:spLocks noGrp="1" noChangeArrowheads="1"/>
          </p:cNvSpPr>
          <p:nvPr>
            <p:ph type="title"/>
          </p:nvPr>
        </p:nvSpPr>
        <p:spPr>
          <a:xfrm>
            <a:off x="1522876" y="609600"/>
            <a:ext cx="9143538" cy="1066800"/>
          </a:xfrm>
        </p:spPr>
        <p:txBody>
          <a:bodyPr/>
          <a:lstStyle/>
          <a:p>
            <a:r>
              <a:rPr lang="en-US" dirty="0"/>
              <a:t>Regular Expression</a:t>
            </a:r>
          </a:p>
        </p:txBody>
      </p:sp>
    </p:spTree>
    <p:extLst>
      <p:ext uri="{BB962C8B-B14F-4D97-AF65-F5344CB8AC3E}">
        <p14:creationId xmlns:p14="http://schemas.microsoft.com/office/powerpoint/2010/main" val="247463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14"/>
          <p:cNvSpPr txBox="1">
            <a:spLocks noChangeArrowheads="1"/>
          </p:cNvSpPr>
          <p:nvPr/>
        </p:nvSpPr>
        <p:spPr bwMode="auto">
          <a:xfrm>
            <a:off x="1522412" y="3581400"/>
            <a:ext cx="7968848"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      For any regular language       there is</a:t>
            </a:r>
          </a:p>
          <a:p>
            <a:pPr>
              <a:buFontTx/>
              <a:buNone/>
            </a:pPr>
            <a:r>
              <a:rPr lang="en-US" altLang="en-US" dirty="0"/>
              <a:t>      a regular expression       with</a:t>
            </a:r>
          </a:p>
        </p:txBody>
      </p:sp>
      <p:sp>
        <p:nvSpPr>
          <p:cNvPr id="30725" name="Rectangle 2"/>
          <p:cNvSpPr>
            <a:spLocks noChangeArrowheads="1"/>
          </p:cNvSpPr>
          <p:nvPr/>
        </p:nvSpPr>
        <p:spPr bwMode="auto">
          <a:xfrm>
            <a:off x="1674812" y="4572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lgn="ctr">
              <a:spcBef>
                <a:spcPct val="0"/>
              </a:spcBef>
              <a:buFontTx/>
              <a:buNone/>
            </a:pPr>
            <a:r>
              <a:rPr lang="en-US" altLang="en-US" sz="3600" dirty="0">
                <a:solidFill>
                  <a:srgbClr val="FF0000"/>
                </a:solidFill>
              </a:rPr>
              <a:t>Proof - Part 2</a:t>
            </a:r>
          </a:p>
        </p:txBody>
      </p:sp>
      <p:sp>
        <p:nvSpPr>
          <p:cNvPr id="30726" name="AutoShape 3"/>
          <p:cNvSpPr>
            <a:spLocks/>
          </p:cNvSpPr>
          <p:nvPr/>
        </p:nvSpPr>
        <p:spPr bwMode="auto">
          <a:xfrm>
            <a:off x="1690687" y="14224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30727" name="Text Box 4"/>
          <p:cNvSpPr txBox="1">
            <a:spLocks noChangeArrowheads="1"/>
          </p:cNvSpPr>
          <p:nvPr/>
        </p:nvSpPr>
        <p:spPr bwMode="auto">
          <a:xfrm>
            <a:off x="1979613" y="1447801"/>
            <a:ext cx="4028667"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Languages</a:t>
            </a:r>
          </a:p>
          <a:p>
            <a:pPr>
              <a:buFontTx/>
              <a:buNone/>
            </a:pPr>
            <a:r>
              <a:rPr lang="en-US" altLang="en-US"/>
              <a:t>Generated by</a:t>
            </a:r>
          </a:p>
          <a:p>
            <a:pPr>
              <a:buFontTx/>
              <a:buNone/>
            </a:pPr>
            <a:r>
              <a:rPr lang="en-US" altLang="en-US"/>
              <a:t>Regular Expressions</a:t>
            </a:r>
          </a:p>
        </p:txBody>
      </p:sp>
      <p:sp>
        <p:nvSpPr>
          <p:cNvPr id="30728" name="AutoShape 5"/>
          <p:cNvSpPr>
            <a:spLocks/>
          </p:cNvSpPr>
          <p:nvPr/>
        </p:nvSpPr>
        <p:spPr bwMode="auto">
          <a:xfrm flipH="1">
            <a:off x="5789612" y="13716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30729" name="AutoShape 6"/>
          <p:cNvSpPr>
            <a:spLocks/>
          </p:cNvSpPr>
          <p:nvPr/>
        </p:nvSpPr>
        <p:spPr bwMode="auto">
          <a:xfrm>
            <a:off x="7618412" y="13716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30730" name="AutoShape 7"/>
          <p:cNvSpPr>
            <a:spLocks/>
          </p:cNvSpPr>
          <p:nvPr/>
        </p:nvSpPr>
        <p:spPr bwMode="auto">
          <a:xfrm flipH="1">
            <a:off x="10133012" y="1371600"/>
            <a:ext cx="304800" cy="18288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30731" name="Text Box 8"/>
          <p:cNvSpPr txBox="1">
            <a:spLocks noChangeArrowheads="1"/>
          </p:cNvSpPr>
          <p:nvPr/>
        </p:nvSpPr>
        <p:spPr bwMode="auto">
          <a:xfrm>
            <a:off x="7999413" y="1676400"/>
            <a:ext cx="2119491"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Regular</a:t>
            </a:r>
          </a:p>
          <a:p>
            <a:pPr>
              <a:buFontTx/>
              <a:buNone/>
            </a:pPr>
            <a:r>
              <a:rPr lang="en-US" altLang="en-US"/>
              <a:t>Languages</a:t>
            </a:r>
          </a:p>
        </p:txBody>
      </p:sp>
      <p:graphicFrame>
        <p:nvGraphicFramePr>
          <p:cNvPr id="30732" name="Object 9"/>
          <p:cNvGraphicFramePr>
            <a:graphicFrameLocks noChangeAspect="1"/>
          </p:cNvGraphicFramePr>
          <p:nvPr/>
        </p:nvGraphicFramePr>
        <p:xfrm>
          <a:off x="6475413" y="1828801"/>
          <a:ext cx="828675" cy="784225"/>
        </p:xfrm>
        <a:graphic>
          <a:graphicData uri="http://schemas.openxmlformats.org/presentationml/2006/ole">
            <mc:AlternateContent xmlns:mc="http://schemas.openxmlformats.org/markup-compatibility/2006">
              <mc:Choice xmlns:v="urn:schemas-microsoft-com:vml" Requires="v">
                <p:oleObj spid="_x0000_s35959" name="Equation" r:id="rId3" imgW="393529" imgH="368140" progId="Equation.3">
                  <p:embed/>
                </p:oleObj>
              </mc:Choice>
              <mc:Fallback>
                <p:oleObj name="Equation" r:id="rId3" imgW="393529"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413" y="1828801"/>
                        <a:ext cx="82867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3" name="Object 11"/>
          <p:cNvGraphicFramePr>
            <a:graphicFrameLocks noChangeAspect="1"/>
          </p:cNvGraphicFramePr>
          <p:nvPr>
            <p:extLst>
              <p:ext uri="{D42A27DB-BD31-4B8C-83A1-F6EECF244321}">
                <p14:modId xmlns:p14="http://schemas.microsoft.com/office/powerpoint/2010/main" val="4179731227"/>
              </p:ext>
            </p:extLst>
          </p:nvPr>
        </p:nvGraphicFramePr>
        <p:xfrm>
          <a:off x="7161212" y="3657600"/>
          <a:ext cx="328613" cy="393700"/>
        </p:xfrm>
        <a:graphic>
          <a:graphicData uri="http://schemas.openxmlformats.org/presentationml/2006/ole">
            <mc:AlternateContent xmlns:mc="http://schemas.openxmlformats.org/markup-compatibility/2006">
              <mc:Choice xmlns:v="urn:schemas-microsoft-com:vml" Requires="v">
                <p:oleObj spid="_x0000_s35960" name="Equation" r:id="rId5" imgW="330057" imgH="393529" progId="Equation.3">
                  <p:embed/>
                </p:oleObj>
              </mc:Choice>
              <mc:Fallback>
                <p:oleObj name="Equation" r:id="rId5" imgW="330057"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212" y="3657600"/>
                        <a:ext cx="3286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4" name="Object 12"/>
          <p:cNvGraphicFramePr>
            <a:graphicFrameLocks noChangeAspect="1"/>
          </p:cNvGraphicFramePr>
          <p:nvPr>
            <p:extLst>
              <p:ext uri="{D42A27DB-BD31-4B8C-83A1-F6EECF244321}">
                <p14:modId xmlns:p14="http://schemas.microsoft.com/office/powerpoint/2010/main" val="2474418789"/>
              </p:ext>
            </p:extLst>
          </p:nvPr>
        </p:nvGraphicFramePr>
        <p:xfrm>
          <a:off x="6475412" y="4343400"/>
          <a:ext cx="252413" cy="290512"/>
        </p:xfrm>
        <a:graphic>
          <a:graphicData uri="http://schemas.openxmlformats.org/presentationml/2006/ole">
            <mc:AlternateContent xmlns:mc="http://schemas.openxmlformats.org/markup-compatibility/2006">
              <mc:Choice xmlns:v="urn:schemas-microsoft-com:vml" Requires="v">
                <p:oleObj spid="_x0000_s35961" name="Equation" r:id="rId7" imgW="253890" imgH="291973" progId="Equation.3">
                  <p:embed/>
                </p:oleObj>
              </mc:Choice>
              <mc:Fallback>
                <p:oleObj name="Equation" r:id="rId7" imgW="253890" imgH="29197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5412" y="4343400"/>
                        <a:ext cx="252413"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5" name="Object 13"/>
          <p:cNvGraphicFramePr>
            <a:graphicFrameLocks noChangeAspect="1"/>
          </p:cNvGraphicFramePr>
          <p:nvPr>
            <p:extLst>
              <p:ext uri="{D42A27DB-BD31-4B8C-83A1-F6EECF244321}">
                <p14:modId xmlns:p14="http://schemas.microsoft.com/office/powerpoint/2010/main" val="1134414850"/>
              </p:ext>
            </p:extLst>
          </p:nvPr>
        </p:nvGraphicFramePr>
        <p:xfrm>
          <a:off x="8151812" y="4191000"/>
          <a:ext cx="1727200" cy="531812"/>
        </p:xfrm>
        <a:graphic>
          <a:graphicData uri="http://schemas.openxmlformats.org/presentationml/2006/ole">
            <mc:AlternateContent xmlns:mc="http://schemas.openxmlformats.org/markup-compatibility/2006">
              <mc:Choice xmlns:v="urn:schemas-microsoft-com:vml" Requires="v">
                <p:oleObj spid="_x0000_s35962" name="Equation" r:id="rId9" imgW="1726451" imgH="533169" progId="Equation.3">
                  <p:embed/>
                </p:oleObj>
              </mc:Choice>
              <mc:Fallback>
                <p:oleObj name="Equation" r:id="rId9" imgW="1726451"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51812" y="4191000"/>
                        <a:ext cx="17272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7605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t>Defining Languages </a:t>
            </a:r>
            <a:r>
              <a:rPr lang="en-US" dirty="0" smtClean="0"/>
              <a:t>using Regular Expressions </a:t>
            </a:r>
            <a:endParaRPr lang="en-US" dirty="0"/>
          </a:p>
        </p:txBody>
      </p:sp>
      <p:sp>
        <p:nvSpPr>
          <p:cNvPr id="223235" name="Rectangle 3"/>
          <p:cNvSpPr>
            <a:spLocks noGrp="1" noChangeArrowheads="1"/>
          </p:cNvSpPr>
          <p:nvPr>
            <p:ph type="body" idx="1"/>
          </p:nvPr>
        </p:nvSpPr>
        <p:spPr/>
        <p:txBody>
          <a:bodyPr>
            <a:normAutofit fontScale="85000" lnSpcReduction="20000"/>
          </a:bodyPr>
          <a:lstStyle/>
          <a:p>
            <a:pPr algn="just">
              <a:lnSpc>
                <a:spcPct val="110000"/>
              </a:lnSpc>
              <a:spcBef>
                <a:spcPts val="200"/>
              </a:spcBef>
            </a:pPr>
            <a:r>
              <a:rPr lang="en-US" b="1" dirty="0" smtClean="0"/>
              <a:t>Method-3 </a:t>
            </a:r>
            <a:r>
              <a:rPr lang="en-US" b="1" dirty="0"/>
              <a:t>(Regular Expressions)</a:t>
            </a:r>
          </a:p>
          <a:p>
            <a:pPr lvl="1" algn="just">
              <a:lnSpc>
                <a:spcPct val="110000"/>
              </a:lnSpc>
              <a:spcBef>
                <a:spcPts val="200"/>
              </a:spcBef>
            </a:pPr>
            <a:r>
              <a:rPr lang="en-US" sz="2800" dirty="0"/>
              <a:t>Consider the language  L={</a:t>
            </a:r>
            <a:r>
              <a:rPr lang="el-GR" sz="2800" dirty="0"/>
              <a:t>Λ</a:t>
            </a:r>
            <a:r>
              <a:rPr lang="en-US" sz="2800" dirty="0"/>
              <a:t>, x, xx, xxx,…} of strings, defined over </a:t>
            </a:r>
            <a:r>
              <a:rPr lang="el-GR" sz="2800" dirty="0"/>
              <a:t>Σ</a:t>
            </a:r>
            <a:r>
              <a:rPr lang="en-US" sz="2800" dirty="0"/>
              <a:t> = {x}.</a:t>
            </a:r>
          </a:p>
          <a:p>
            <a:pPr lvl="1" algn="just">
              <a:lnSpc>
                <a:spcPct val="110000"/>
              </a:lnSpc>
              <a:spcBef>
                <a:spcPts val="200"/>
              </a:spcBef>
              <a:buFont typeface="Monotype Sorts" pitchFamily="2" charset="2"/>
              <a:buNone/>
            </a:pPr>
            <a:r>
              <a:rPr lang="en-US" sz="2800" dirty="0"/>
              <a:t>	We can write this language as the Kleene star closure of alphabet </a:t>
            </a:r>
            <a:r>
              <a:rPr lang="el-GR" sz="2800" dirty="0"/>
              <a:t>Σ</a:t>
            </a:r>
            <a:r>
              <a:rPr lang="en-US" sz="2800" dirty="0"/>
              <a:t> or L=</a:t>
            </a:r>
            <a:r>
              <a:rPr lang="el-GR" sz="2800" dirty="0"/>
              <a:t>Σ</a:t>
            </a:r>
            <a:r>
              <a:rPr lang="en-US" sz="2800" baseline="40000" dirty="0"/>
              <a:t>*</a:t>
            </a:r>
            <a:r>
              <a:rPr lang="en-US" sz="2800" dirty="0"/>
              <a:t>={x}</a:t>
            </a:r>
            <a:r>
              <a:rPr lang="en-US" sz="2800" baseline="40000" dirty="0"/>
              <a:t>*</a:t>
            </a:r>
          </a:p>
          <a:p>
            <a:pPr lvl="1" algn="just">
              <a:lnSpc>
                <a:spcPct val="110000"/>
              </a:lnSpc>
              <a:spcBef>
                <a:spcPts val="200"/>
              </a:spcBef>
              <a:buFont typeface="Monotype Sorts" pitchFamily="2" charset="2"/>
              <a:buNone/>
            </a:pPr>
            <a:r>
              <a:rPr lang="en-US" sz="2800" baseline="40000" dirty="0"/>
              <a:t>	</a:t>
            </a:r>
            <a:r>
              <a:rPr lang="en-US" sz="2800" dirty="0"/>
              <a:t>this language can also be expressed by the regular expression </a:t>
            </a:r>
            <a:r>
              <a:rPr lang="en-US" sz="2800" dirty="0" smtClean="0"/>
              <a:t>x</a:t>
            </a:r>
            <a:r>
              <a:rPr lang="en-US" sz="2800" baseline="40000" dirty="0" smtClean="0"/>
              <a:t>*</a:t>
            </a:r>
            <a:r>
              <a:rPr lang="en-US" sz="2800" dirty="0" smtClean="0"/>
              <a:t>.</a:t>
            </a:r>
          </a:p>
          <a:p>
            <a:pPr lvl="1" algn="just">
              <a:lnSpc>
                <a:spcPct val="110000"/>
              </a:lnSpc>
              <a:spcBef>
                <a:spcPts val="200"/>
              </a:spcBef>
              <a:buFont typeface="Monotype Sorts" pitchFamily="2" charset="2"/>
              <a:buNone/>
            </a:pPr>
            <a:endParaRPr lang="en-US" sz="2800" dirty="0"/>
          </a:p>
          <a:p>
            <a:pPr lvl="1" algn="just">
              <a:lnSpc>
                <a:spcPct val="110000"/>
              </a:lnSpc>
              <a:spcBef>
                <a:spcPts val="200"/>
              </a:spcBef>
            </a:pPr>
            <a:r>
              <a:rPr lang="en-US" sz="2800" dirty="0"/>
              <a:t>Similarly the language  L={x, xx, xxx,…}, defined over </a:t>
            </a:r>
            <a:r>
              <a:rPr lang="el-GR" sz="2800" dirty="0"/>
              <a:t>Σ</a:t>
            </a:r>
            <a:r>
              <a:rPr lang="en-US" sz="2800" dirty="0"/>
              <a:t> = {x}, can be expressed by the regular expression x</a:t>
            </a:r>
            <a:r>
              <a:rPr lang="en-US" sz="2800" baseline="40000" dirty="0"/>
              <a:t>+</a:t>
            </a:r>
            <a:r>
              <a:rPr lang="en-US" sz="2800" dirty="0"/>
              <a:t>.</a:t>
            </a:r>
          </a:p>
          <a:p>
            <a:pPr>
              <a:lnSpc>
                <a:spcPct val="110000"/>
              </a:lnSpc>
              <a:spcBef>
                <a:spcPts val="200"/>
              </a:spcBef>
              <a:buFont typeface="Monotype Sorts" pitchFamily="2" charset="2"/>
              <a:buNone/>
            </a:pPr>
            <a:r>
              <a:rPr lang="en-US" dirty="0"/>
              <a:t>	</a:t>
            </a:r>
          </a:p>
        </p:txBody>
      </p:sp>
      <p:sp>
        <p:nvSpPr>
          <p:cNvPr id="3" name="Slide Number Placeholder 2"/>
          <p:cNvSpPr>
            <a:spLocks noGrp="1"/>
          </p:cNvSpPr>
          <p:nvPr>
            <p:ph type="sldNum" sz="quarter" idx="12"/>
          </p:nvPr>
        </p:nvSpPr>
        <p:spPr/>
        <p:txBody>
          <a:bodyPr/>
          <a:lstStyle/>
          <a:p>
            <a:fld id="{DF28FB93-0A08-4E7D-8E63-9EFA29F1E093}" type="slidenum">
              <a:rPr lang="en-US" smtClean="0"/>
              <a:pPr/>
              <a:t>31</a:t>
            </a:fld>
            <a:endParaRPr lang="en-US" dirty="0"/>
          </a:p>
        </p:txBody>
      </p:sp>
    </p:spTree>
    <p:extLst>
      <p:ext uri="{BB962C8B-B14F-4D97-AF65-F5344CB8AC3E}">
        <p14:creationId xmlns:p14="http://schemas.microsoft.com/office/powerpoint/2010/main" val="271345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Example</a:t>
            </a:r>
            <a:endParaRPr lang="en-US" dirty="0"/>
          </a:p>
        </p:txBody>
      </p:sp>
      <p:sp>
        <p:nvSpPr>
          <p:cNvPr id="224259" name="Rectangle 3"/>
          <p:cNvSpPr>
            <a:spLocks noGrp="1" noChangeArrowheads="1"/>
          </p:cNvSpPr>
          <p:nvPr>
            <p:ph type="body" idx="1"/>
          </p:nvPr>
        </p:nvSpPr>
        <p:spPr>
          <a:xfrm>
            <a:off x="1522875" y="1828800"/>
            <a:ext cx="9143538" cy="3697465"/>
          </a:xfrm>
        </p:spPr>
        <p:txBody>
          <a:bodyPr>
            <a:normAutofit/>
          </a:bodyPr>
          <a:lstStyle/>
          <a:p>
            <a:pPr lvl="1" algn="just">
              <a:lnSpc>
                <a:spcPct val="90000"/>
              </a:lnSpc>
              <a:buFont typeface="Wingdings" panose="05000000000000000000" pitchFamily="2" charset="2"/>
              <a:buChar char="§"/>
            </a:pPr>
            <a:r>
              <a:rPr lang="en-US" sz="2400" dirty="0"/>
              <a:t>Now consider another language L, consisting of all possible strings, defined </a:t>
            </a:r>
            <a:r>
              <a:rPr lang="en-US" sz="2400" dirty="0" smtClean="0"/>
              <a:t>over </a:t>
            </a:r>
            <a:r>
              <a:rPr lang="el-GR" sz="2400" dirty="0"/>
              <a:t>Σ</a:t>
            </a:r>
            <a:r>
              <a:rPr lang="en-US" sz="2400" dirty="0"/>
              <a:t> = {a, b}. This language can also be expressed by the regular expression 	</a:t>
            </a:r>
          </a:p>
          <a:p>
            <a:pPr lvl="1" algn="just">
              <a:lnSpc>
                <a:spcPct val="90000"/>
              </a:lnSpc>
              <a:buFont typeface="Monotype Sorts" pitchFamily="2" charset="2"/>
              <a:buNone/>
            </a:pPr>
            <a:r>
              <a:rPr lang="en-US" sz="2400" dirty="0"/>
              <a:t>		       (a + b</a:t>
            </a:r>
            <a:r>
              <a:rPr lang="en-US" sz="2400" dirty="0" smtClean="0"/>
              <a:t>)</a:t>
            </a:r>
            <a:r>
              <a:rPr lang="en-US" sz="2400" baseline="40000" dirty="0" smtClean="0"/>
              <a:t>*</a:t>
            </a:r>
            <a:endParaRPr lang="en-US" sz="2400" dirty="0"/>
          </a:p>
          <a:p>
            <a:pPr lvl="1" algn="just">
              <a:lnSpc>
                <a:spcPct val="90000"/>
              </a:lnSpc>
              <a:buFont typeface="Monotype Sorts" pitchFamily="2" charset="2"/>
              <a:buNone/>
            </a:pPr>
            <a:endParaRPr lang="en-US" sz="2400" dirty="0"/>
          </a:p>
          <a:p>
            <a:pPr lvl="1" algn="just">
              <a:lnSpc>
                <a:spcPct val="90000"/>
              </a:lnSpc>
              <a:buFont typeface="Wingdings" panose="05000000000000000000" pitchFamily="2" charset="2"/>
              <a:buChar char="§"/>
            </a:pPr>
            <a:r>
              <a:rPr lang="en-US" sz="2400" dirty="0"/>
              <a:t> Now consider another language L, of strings having exactly double a, defined </a:t>
            </a:r>
            <a:r>
              <a:rPr lang="en-US" sz="2400" dirty="0" smtClean="0"/>
              <a:t>over </a:t>
            </a:r>
            <a:r>
              <a:rPr lang="el-GR" sz="2400" dirty="0" smtClean="0"/>
              <a:t>Σ</a:t>
            </a:r>
            <a:r>
              <a:rPr lang="en-US" sz="2400" dirty="0" smtClean="0"/>
              <a:t> </a:t>
            </a:r>
            <a:r>
              <a:rPr lang="en-US" sz="2400" dirty="0"/>
              <a:t>= {a, b}, then it’s regular expression may be </a:t>
            </a:r>
          </a:p>
          <a:p>
            <a:pPr lvl="1" algn="just">
              <a:lnSpc>
                <a:spcPct val="90000"/>
              </a:lnSpc>
              <a:buFont typeface="Monotype Sorts" pitchFamily="2" charset="2"/>
              <a:buNone/>
            </a:pPr>
            <a:r>
              <a:rPr lang="en-US" sz="2400" dirty="0"/>
              <a:t>			b</a:t>
            </a:r>
            <a:r>
              <a:rPr lang="en-US" sz="2400" baseline="40000" dirty="0"/>
              <a:t>*</a:t>
            </a:r>
            <a:r>
              <a:rPr lang="en-US" sz="2400" dirty="0" err="1"/>
              <a:t>aab</a:t>
            </a:r>
            <a:r>
              <a:rPr lang="en-US" sz="2400" baseline="40000" dirty="0"/>
              <a: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32</a:t>
            </a:fld>
            <a:endParaRPr lang="en-US" dirty="0"/>
          </a:p>
        </p:txBody>
      </p:sp>
    </p:spTree>
    <p:extLst>
      <p:ext uri="{BB962C8B-B14F-4D97-AF65-F5344CB8AC3E}">
        <p14:creationId xmlns:p14="http://schemas.microsoft.com/office/powerpoint/2010/main" val="335040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4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425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dirty="0" smtClean="0"/>
              <a:t>Example</a:t>
            </a:r>
            <a:endParaRPr lang="en-US" dirty="0"/>
          </a:p>
        </p:txBody>
      </p:sp>
      <p:sp>
        <p:nvSpPr>
          <p:cNvPr id="378883" name="Rectangle 3"/>
          <p:cNvSpPr>
            <a:spLocks noGrp="1" noChangeArrowheads="1"/>
          </p:cNvSpPr>
          <p:nvPr>
            <p:ph type="body" idx="1"/>
          </p:nvPr>
        </p:nvSpPr>
        <p:spPr>
          <a:xfrm>
            <a:off x="1522876" y="1828800"/>
            <a:ext cx="9143538" cy="3697465"/>
          </a:xfrm>
        </p:spPr>
        <p:txBody>
          <a:bodyPr>
            <a:normAutofit/>
          </a:bodyPr>
          <a:lstStyle/>
          <a:p>
            <a:pPr lvl="1" algn="just">
              <a:lnSpc>
                <a:spcPct val="90000"/>
              </a:lnSpc>
              <a:buFont typeface="Wingdings" panose="05000000000000000000" pitchFamily="2" charset="2"/>
              <a:buChar char="§"/>
            </a:pPr>
            <a:r>
              <a:rPr lang="en-US" sz="2400" dirty="0"/>
              <a:t>Now consider another language L, of even length, defined over </a:t>
            </a:r>
            <a:r>
              <a:rPr lang="el-GR" sz="2400" dirty="0"/>
              <a:t>Σ</a:t>
            </a:r>
            <a:r>
              <a:rPr lang="en-US" sz="2400" dirty="0"/>
              <a:t> = {a, b}, then it’s regular expression may be </a:t>
            </a:r>
          </a:p>
          <a:p>
            <a:pPr lvl="1" algn="just">
              <a:lnSpc>
                <a:spcPct val="90000"/>
              </a:lnSpc>
              <a:buFont typeface="Monotype Sorts" pitchFamily="2" charset="2"/>
              <a:buNone/>
            </a:pPr>
            <a:r>
              <a:rPr lang="en-US" sz="2400" dirty="0"/>
              <a:t>			((</a:t>
            </a:r>
            <a:r>
              <a:rPr lang="en-US" sz="2400" dirty="0" err="1"/>
              <a:t>a+b</a:t>
            </a:r>
            <a:r>
              <a:rPr lang="en-US" sz="2400" dirty="0"/>
              <a:t>)(</a:t>
            </a:r>
            <a:r>
              <a:rPr lang="en-US" sz="2400" dirty="0" err="1"/>
              <a:t>a+b</a:t>
            </a:r>
            <a:r>
              <a:rPr lang="en-US" sz="2400" dirty="0" smtClean="0"/>
              <a:t>))</a:t>
            </a:r>
            <a:r>
              <a:rPr lang="en-US" sz="2400" baseline="40000" dirty="0" smtClean="0"/>
              <a:t>*</a:t>
            </a:r>
          </a:p>
          <a:p>
            <a:pPr lvl="1" algn="just">
              <a:lnSpc>
                <a:spcPct val="90000"/>
              </a:lnSpc>
              <a:buFont typeface="Monotype Sorts" pitchFamily="2" charset="2"/>
              <a:buNone/>
            </a:pPr>
            <a:endParaRPr lang="en-US" sz="2400" baseline="40000" dirty="0"/>
          </a:p>
          <a:p>
            <a:pPr lvl="1" algn="just">
              <a:lnSpc>
                <a:spcPct val="90000"/>
              </a:lnSpc>
              <a:buFont typeface="Wingdings" panose="05000000000000000000" pitchFamily="2" charset="2"/>
              <a:buChar char="§"/>
            </a:pPr>
            <a:r>
              <a:rPr lang="en-US" sz="2400" dirty="0"/>
              <a:t>Now consider another language L, of odd length, defined over </a:t>
            </a:r>
            <a:r>
              <a:rPr lang="el-GR" sz="2400" dirty="0"/>
              <a:t>Σ</a:t>
            </a:r>
            <a:r>
              <a:rPr lang="en-US" sz="2400" dirty="0"/>
              <a:t> = {a, b}, then it’s regular expression may be </a:t>
            </a:r>
          </a:p>
          <a:p>
            <a:pPr lvl="1" algn="just">
              <a:lnSpc>
                <a:spcPct val="90000"/>
              </a:lnSpc>
              <a:buFont typeface="Monotype Sorts" pitchFamily="2" charset="2"/>
              <a:buNone/>
            </a:pPr>
            <a:r>
              <a:rPr lang="en-US" sz="2400" dirty="0"/>
              <a:t>			(</a:t>
            </a:r>
            <a:r>
              <a:rPr lang="en-US" sz="2400" dirty="0" err="1"/>
              <a:t>a+b</a:t>
            </a:r>
            <a:r>
              <a:rPr lang="en-US" sz="2400" dirty="0"/>
              <a:t>)((</a:t>
            </a:r>
            <a:r>
              <a:rPr lang="en-US" sz="2400" dirty="0" err="1"/>
              <a:t>a+b</a:t>
            </a:r>
            <a:r>
              <a:rPr lang="en-US" sz="2400" dirty="0"/>
              <a:t>)(</a:t>
            </a:r>
            <a:r>
              <a:rPr lang="en-US" sz="2400" dirty="0" err="1"/>
              <a:t>a+b</a:t>
            </a:r>
            <a:r>
              <a:rPr lang="en-US" sz="2400" dirty="0"/>
              <a:t>))</a:t>
            </a:r>
            <a:r>
              <a:rPr lang="en-US" sz="2400" baseline="40000" dirty="0"/>
              <a:t>* </a:t>
            </a:r>
            <a:r>
              <a:rPr lang="en-US" sz="2400" dirty="0"/>
              <a:t>or</a:t>
            </a:r>
          </a:p>
          <a:p>
            <a:pPr lvl="1" algn="just">
              <a:lnSpc>
                <a:spcPct val="90000"/>
              </a:lnSpc>
              <a:buFont typeface="Monotype Sorts" pitchFamily="2" charset="2"/>
              <a:buNone/>
            </a:pPr>
            <a:r>
              <a:rPr lang="en-US" sz="2400" dirty="0"/>
              <a:t>			 ((</a:t>
            </a:r>
            <a:r>
              <a:rPr lang="en-US" sz="2400" dirty="0" err="1"/>
              <a:t>a+b</a:t>
            </a:r>
            <a:r>
              <a:rPr lang="en-US" sz="2400" dirty="0"/>
              <a:t>)(</a:t>
            </a:r>
            <a:r>
              <a:rPr lang="en-US" sz="2400" dirty="0" err="1"/>
              <a:t>a+b</a:t>
            </a:r>
            <a:r>
              <a:rPr lang="en-US" sz="2400" dirty="0"/>
              <a:t>))</a:t>
            </a:r>
            <a:r>
              <a:rPr lang="en-US" sz="2400" baseline="40000" dirty="0"/>
              <a:t>*</a:t>
            </a:r>
            <a:r>
              <a:rPr lang="en-US" sz="2400" dirty="0"/>
              <a:t>(</a:t>
            </a:r>
            <a:r>
              <a:rPr lang="en-US" sz="2400" dirty="0" err="1"/>
              <a:t>a+b</a:t>
            </a:r>
            <a:r>
              <a:rPr lang="en-US" sz="2400" dirty="0"/>
              <a:t>)</a:t>
            </a:r>
          </a:p>
          <a:p>
            <a:pPr>
              <a:lnSpc>
                <a:spcPct val="90000"/>
              </a:lnSpc>
              <a:buFont typeface="Monotype Sorts" pitchFamily="2" charset="2"/>
              <a:buNone/>
            </a:pP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33</a:t>
            </a:fld>
            <a:endParaRPr lang="en-US" dirty="0"/>
          </a:p>
        </p:txBody>
      </p:sp>
    </p:spTree>
    <p:extLst>
      <p:ext uri="{BB962C8B-B14F-4D97-AF65-F5344CB8AC3E}">
        <p14:creationId xmlns:p14="http://schemas.microsoft.com/office/powerpoint/2010/main" val="251109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8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88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88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lgn="ctr"/>
            <a:r>
              <a:rPr lang="en-US"/>
              <a:t>Remark</a:t>
            </a:r>
          </a:p>
        </p:txBody>
      </p:sp>
      <p:sp>
        <p:nvSpPr>
          <p:cNvPr id="379907" name="Rectangle 3"/>
          <p:cNvSpPr>
            <a:spLocks noGrp="1" noChangeArrowheads="1"/>
          </p:cNvSpPr>
          <p:nvPr>
            <p:ph type="body" idx="1"/>
          </p:nvPr>
        </p:nvSpPr>
        <p:spPr/>
        <p:txBody>
          <a:bodyPr>
            <a:normAutofit/>
          </a:bodyPr>
          <a:lstStyle/>
          <a:p>
            <a:pPr algn="just"/>
            <a:r>
              <a:rPr lang="en-US" dirty="0"/>
              <a:t>It may be noted that a language may be expressed by more than one regular expressions, while given a regular expression there exist a unique language generated by that regular expression.</a:t>
            </a:r>
          </a:p>
        </p:txBody>
      </p:sp>
      <p:sp>
        <p:nvSpPr>
          <p:cNvPr id="3" name="Slide Number Placeholder 2"/>
          <p:cNvSpPr>
            <a:spLocks noGrp="1"/>
          </p:cNvSpPr>
          <p:nvPr>
            <p:ph type="sldNum" sz="quarter" idx="12"/>
          </p:nvPr>
        </p:nvSpPr>
        <p:spPr/>
        <p:txBody>
          <a:bodyPr/>
          <a:lstStyle/>
          <a:p>
            <a:fld id="{DF28FB93-0A08-4E7D-8E63-9EFA29F1E093}" type="slidenum">
              <a:rPr lang="en-US" smtClean="0"/>
              <a:pPr/>
              <a:t>34</a:t>
            </a:fld>
            <a:endParaRPr lang="en-US" dirty="0"/>
          </a:p>
        </p:txBody>
      </p:sp>
    </p:spTree>
    <p:extLst>
      <p:ext uri="{BB962C8B-B14F-4D97-AF65-F5344CB8AC3E}">
        <p14:creationId xmlns:p14="http://schemas.microsoft.com/office/powerpoint/2010/main" val="2102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dirty="0" smtClean="0"/>
              <a:t>Example</a:t>
            </a:r>
            <a:endParaRPr lang="en-US" dirty="0"/>
          </a:p>
        </p:txBody>
      </p:sp>
      <p:sp>
        <p:nvSpPr>
          <p:cNvPr id="226307" name="Rectangle 3"/>
          <p:cNvSpPr>
            <a:spLocks noGrp="1" noChangeArrowheads="1"/>
          </p:cNvSpPr>
          <p:nvPr>
            <p:ph type="body" idx="1"/>
          </p:nvPr>
        </p:nvSpPr>
        <p:spPr>
          <a:xfrm>
            <a:off x="1522876" y="1811515"/>
            <a:ext cx="9178395" cy="4132085"/>
          </a:xfrm>
        </p:spPr>
        <p:txBody>
          <a:bodyPr>
            <a:normAutofit/>
          </a:bodyPr>
          <a:lstStyle/>
          <a:p>
            <a:pPr lvl="1" algn="just">
              <a:lnSpc>
                <a:spcPct val="90000"/>
              </a:lnSpc>
              <a:buFont typeface="Wingdings" panose="05000000000000000000" pitchFamily="2" charset="2"/>
              <a:buChar char="§"/>
            </a:pPr>
            <a:r>
              <a:rPr lang="en-US" sz="2400" dirty="0" smtClean="0"/>
              <a:t>Consider </a:t>
            </a:r>
            <a:r>
              <a:rPr lang="en-US" sz="2400" dirty="0"/>
              <a:t>the language, defined over </a:t>
            </a:r>
          </a:p>
          <a:p>
            <a:pPr marL="320040" lvl="1" indent="0" algn="just">
              <a:lnSpc>
                <a:spcPct val="90000"/>
              </a:lnSpc>
              <a:spcBef>
                <a:spcPts val="0"/>
              </a:spcBef>
              <a:buNone/>
            </a:pPr>
            <a:r>
              <a:rPr lang="en-US" sz="2400" dirty="0"/>
              <a:t> </a:t>
            </a:r>
            <a:r>
              <a:rPr lang="en-US" sz="2400" dirty="0" smtClean="0"/>
              <a:t>   </a:t>
            </a:r>
            <a:r>
              <a:rPr lang="el-GR" sz="2400" dirty="0" smtClean="0"/>
              <a:t>Σ</a:t>
            </a:r>
            <a:r>
              <a:rPr lang="en-US" sz="2400" dirty="0"/>
              <a:t>={</a:t>
            </a:r>
            <a:r>
              <a:rPr lang="en-US" sz="2400" dirty="0" err="1" smtClean="0"/>
              <a:t>a,b</a:t>
            </a:r>
            <a:r>
              <a:rPr lang="en-US" sz="2400" dirty="0"/>
              <a:t>} of words having at least one a, may be expressed by a   </a:t>
            </a:r>
            <a:r>
              <a:rPr lang="en-US" sz="2400" dirty="0" smtClean="0"/>
              <a:t>  </a:t>
            </a:r>
          </a:p>
          <a:p>
            <a:pPr marL="320040" lvl="1" indent="0" algn="just">
              <a:lnSpc>
                <a:spcPct val="90000"/>
              </a:lnSpc>
              <a:spcBef>
                <a:spcPts val="0"/>
              </a:spcBef>
              <a:buNone/>
            </a:pPr>
            <a:r>
              <a:rPr lang="en-US" sz="2400" dirty="0"/>
              <a:t> </a:t>
            </a:r>
            <a:r>
              <a:rPr lang="en-US" sz="2400" dirty="0" smtClean="0"/>
              <a:t>   regular </a:t>
            </a:r>
            <a:r>
              <a:rPr lang="en-US" sz="2400" dirty="0"/>
              <a:t>expression </a:t>
            </a:r>
          </a:p>
          <a:p>
            <a:pPr marL="320040" lvl="1" indent="0" algn="just">
              <a:lnSpc>
                <a:spcPct val="90000"/>
              </a:lnSpc>
              <a:buNone/>
            </a:pPr>
            <a:r>
              <a:rPr lang="en-US" sz="2400" dirty="0"/>
              <a:t>	</a:t>
            </a:r>
            <a:r>
              <a:rPr lang="en-US" sz="2400" dirty="0" smtClean="0"/>
              <a:t>(</a:t>
            </a:r>
            <a:r>
              <a:rPr lang="en-US" sz="2400" dirty="0" err="1"/>
              <a:t>a+b</a:t>
            </a:r>
            <a:r>
              <a:rPr lang="en-US" sz="2400" dirty="0"/>
              <a:t>)</a:t>
            </a:r>
            <a:r>
              <a:rPr lang="en-US" sz="2400" baseline="40000" dirty="0"/>
              <a:t>*</a:t>
            </a:r>
            <a:r>
              <a:rPr lang="en-US" sz="2400" dirty="0"/>
              <a:t>a(</a:t>
            </a:r>
            <a:r>
              <a:rPr lang="en-US" sz="2400" dirty="0" err="1"/>
              <a:t>a+b</a:t>
            </a:r>
            <a:r>
              <a:rPr lang="en-US" sz="2400" dirty="0" smtClean="0"/>
              <a:t>)</a:t>
            </a:r>
            <a:r>
              <a:rPr lang="en-US" sz="2400" baseline="40000" dirty="0" smtClean="0"/>
              <a:t>*</a:t>
            </a:r>
            <a:endParaRPr lang="en-US" sz="2400" dirty="0" smtClean="0"/>
          </a:p>
          <a:p>
            <a:pPr marL="320040" lvl="1" indent="0" algn="just">
              <a:lnSpc>
                <a:spcPct val="90000"/>
              </a:lnSpc>
              <a:buNone/>
            </a:pPr>
            <a:endParaRPr lang="en-US" sz="2400" dirty="0"/>
          </a:p>
          <a:p>
            <a:pPr lvl="1" algn="just">
              <a:lnSpc>
                <a:spcPct val="90000"/>
              </a:lnSpc>
              <a:buFont typeface="Wingdings" panose="05000000000000000000" pitchFamily="2" charset="2"/>
              <a:buChar char="§"/>
            </a:pPr>
            <a:r>
              <a:rPr lang="en-US" sz="2400" dirty="0" smtClean="0"/>
              <a:t>Consider </a:t>
            </a:r>
            <a:r>
              <a:rPr lang="en-US" sz="2400" dirty="0"/>
              <a:t>the language, defined over</a:t>
            </a:r>
          </a:p>
          <a:p>
            <a:pPr marL="320040" lvl="1" indent="0" algn="just">
              <a:lnSpc>
                <a:spcPct val="100000"/>
              </a:lnSpc>
              <a:spcBef>
                <a:spcPts val="0"/>
              </a:spcBef>
              <a:buNone/>
            </a:pPr>
            <a:r>
              <a:rPr lang="en-US" sz="2400" dirty="0" smtClean="0"/>
              <a:t>    </a:t>
            </a:r>
            <a:r>
              <a:rPr lang="el-GR" sz="2400" dirty="0" smtClean="0"/>
              <a:t>Σ</a:t>
            </a:r>
            <a:r>
              <a:rPr lang="en-US" sz="2400" dirty="0" smtClean="0"/>
              <a:t>={</a:t>
            </a:r>
            <a:r>
              <a:rPr lang="en-US" sz="2400" dirty="0" err="1" smtClean="0"/>
              <a:t>a,b</a:t>
            </a:r>
            <a:r>
              <a:rPr lang="en-US" sz="2400" dirty="0"/>
              <a:t>} of words having at least one a and one b, may be expressed </a:t>
            </a:r>
            <a:endParaRPr lang="en-US" sz="2400" dirty="0" smtClean="0"/>
          </a:p>
          <a:p>
            <a:pPr marL="320040" lvl="1" indent="0" algn="just">
              <a:lnSpc>
                <a:spcPct val="100000"/>
              </a:lnSpc>
              <a:spcBef>
                <a:spcPts val="0"/>
              </a:spcBef>
              <a:buNone/>
            </a:pPr>
            <a:r>
              <a:rPr lang="en-US" sz="2400" dirty="0" smtClean="0"/>
              <a:t>    by </a:t>
            </a:r>
            <a:r>
              <a:rPr lang="en-US" sz="2400" dirty="0"/>
              <a:t>a  regular expression </a:t>
            </a:r>
          </a:p>
          <a:p>
            <a:pPr marL="320040" lvl="1" indent="0" algn="just">
              <a:lnSpc>
                <a:spcPct val="90000"/>
              </a:lnSpc>
              <a:buNone/>
            </a:pPr>
            <a:r>
              <a:rPr lang="en-US" sz="2400" dirty="0" smtClean="0"/>
              <a:t>	(</a:t>
            </a:r>
            <a:r>
              <a:rPr lang="en-US" sz="2400" dirty="0" err="1"/>
              <a:t>a+b</a:t>
            </a:r>
            <a:r>
              <a:rPr lang="en-US" sz="2400" dirty="0"/>
              <a:t>)</a:t>
            </a:r>
            <a:r>
              <a:rPr lang="en-US" sz="2400" baseline="40000" dirty="0"/>
              <a:t>*</a:t>
            </a:r>
            <a:r>
              <a:rPr lang="en-US" sz="2400" dirty="0"/>
              <a:t>a(</a:t>
            </a:r>
            <a:r>
              <a:rPr lang="en-US" sz="2400" dirty="0" err="1"/>
              <a:t>a+b</a:t>
            </a:r>
            <a:r>
              <a:rPr lang="en-US" sz="2400" dirty="0"/>
              <a:t>)</a:t>
            </a:r>
            <a:r>
              <a:rPr lang="en-US" sz="2400" baseline="40000" dirty="0"/>
              <a:t>*</a:t>
            </a:r>
            <a:r>
              <a:rPr lang="en-US" sz="2400" dirty="0"/>
              <a:t>b(</a:t>
            </a:r>
            <a:r>
              <a:rPr lang="en-US" sz="2400" dirty="0" err="1"/>
              <a:t>a+b</a:t>
            </a:r>
            <a:r>
              <a:rPr lang="en-US" sz="2400" dirty="0"/>
              <a:t>)</a:t>
            </a:r>
            <a:r>
              <a:rPr lang="en-US" sz="2400" baseline="40000" dirty="0"/>
              <a:t>*</a:t>
            </a:r>
            <a:r>
              <a:rPr lang="en-US" sz="2400" dirty="0"/>
              <a:t>+ (</a:t>
            </a:r>
            <a:r>
              <a:rPr lang="en-US" sz="2400" dirty="0" err="1"/>
              <a:t>a+b</a:t>
            </a:r>
            <a:r>
              <a:rPr lang="en-US" sz="2400" dirty="0"/>
              <a:t>)</a:t>
            </a:r>
            <a:r>
              <a:rPr lang="en-US" sz="2400" baseline="40000" dirty="0"/>
              <a:t>*</a:t>
            </a:r>
            <a:r>
              <a:rPr lang="en-US" sz="2400" dirty="0"/>
              <a:t>b(</a:t>
            </a:r>
            <a:r>
              <a:rPr lang="en-US" sz="2400" dirty="0" err="1"/>
              <a:t>a+b</a:t>
            </a:r>
            <a:r>
              <a:rPr lang="en-US" sz="2400" dirty="0"/>
              <a:t>)</a:t>
            </a:r>
            <a:r>
              <a:rPr lang="en-US" sz="2400" baseline="40000" dirty="0"/>
              <a:t>*</a:t>
            </a:r>
            <a:r>
              <a:rPr lang="en-US" sz="2400" dirty="0"/>
              <a:t>a(</a:t>
            </a:r>
            <a:r>
              <a:rPr lang="en-US" sz="2400" dirty="0" err="1"/>
              <a:t>a+b</a:t>
            </a:r>
            <a:r>
              <a:rPr lang="en-US" sz="2400" dirty="0" smtClean="0"/>
              <a:t>)</a:t>
            </a:r>
            <a:r>
              <a:rPr lang="en-US" sz="2400" baseline="40000" dirty="0" smtClean="0"/>
              <a:t>*</a:t>
            </a:r>
            <a:endParaRPr lang="en-US" sz="2400"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35</a:t>
            </a:fld>
            <a:endParaRPr lang="en-US" dirty="0"/>
          </a:p>
        </p:txBody>
      </p:sp>
    </p:spTree>
    <p:extLst>
      <p:ext uri="{BB962C8B-B14F-4D97-AF65-F5344CB8AC3E}">
        <p14:creationId xmlns:p14="http://schemas.microsoft.com/office/powerpoint/2010/main" val="224769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6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6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3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30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630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630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dirty="0" smtClean="0"/>
              <a:t>Example</a:t>
            </a:r>
            <a:endParaRPr lang="en-US" dirty="0"/>
          </a:p>
        </p:txBody>
      </p:sp>
      <p:sp>
        <p:nvSpPr>
          <p:cNvPr id="227331" name="Rectangle 3"/>
          <p:cNvSpPr>
            <a:spLocks noGrp="1" noChangeArrowheads="1"/>
          </p:cNvSpPr>
          <p:nvPr>
            <p:ph type="body" idx="1"/>
          </p:nvPr>
        </p:nvSpPr>
        <p:spPr>
          <a:xfrm>
            <a:off x="1522876" y="1828800"/>
            <a:ext cx="9143537" cy="4171950"/>
          </a:xfrm>
        </p:spPr>
        <p:txBody>
          <a:bodyPr>
            <a:normAutofit/>
          </a:bodyPr>
          <a:lstStyle/>
          <a:p>
            <a:pPr lvl="1" algn="just">
              <a:lnSpc>
                <a:spcPct val="90000"/>
              </a:lnSpc>
              <a:buFont typeface="Wingdings" panose="05000000000000000000" pitchFamily="2" charset="2"/>
              <a:buChar char="§"/>
            </a:pPr>
            <a:r>
              <a:rPr lang="en-US" sz="2400" dirty="0"/>
              <a:t>Consider the language, defined over </a:t>
            </a:r>
          </a:p>
          <a:p>
            <a:pPr lvl="1" algn="just">
              <a:lnSpc>
                <a:spcPct val="90000"/>
              </a:lnSpc>
              <a:buFont typeface="Monotype Sorts" pitchFamily="2" charset="2"/>
              <a:buNone/>
            </a:pPr>
            <a:r>
              <a:rPr lang="en-US" sz="2400" dirty="0"/>
              <a:t>  </a:t>
            </a:r>
            <a:r>
              <a:rPr lang="en-US" sz="2400" dirty="0" smtClean="0"/>
              <a:t> </a:t>
            </a:r>
            <a:r>
              <a:rPr lang="el-GR" sz="2400" dirty="0" smtClean="0"/>
              <a:t>Σ</a:t>
            </a:r>
            <a:r>
              <a:rPr lang="en-US" sz="2400" dirty="0"/>
              <a:t>={a, b}, of words starting with double a and ending in double b then its regular expression may be  </a:t>
            </a:r>
            <a:endParaRPr lang="en-US" sz="2400" dirty="0" smtClean="0"/>
          </a:p>
          <a:p>
            <a:pPr lvl="1" algn="just">
              <a:lnSpc>
                <a:spcPct val="90000"/>
              </a:lnSpc>
              <a:buFont typeface="Monotype Sorts" pitchFamily="2" charset="2"/>
              <a:buNone/>
            </a:pPr>
            <a:r>
              <a:rPr lang="en-US" sz="2400" dirty="0"/>
              <a:t>	</a:t>
            </a:r>
            <a:r>
              <a:rPr lang="en-US" sz="2400" dirty="0" smtClean="0"/>
              <a:t>	</a:t>
            </a:r>
            <a:r>
              <a:rPr lang="en-US" sz="2400" dirty="0" err="1" smtClean="0"/>
              <a:t>aa</a:t>
            </a:r>
            <a:r>
              <a:rPr lang="en-US" sz="2400" dirty="0" smtClean="0"/>
              <a:t>(</a:t>
            </a:r>
            <a:r>
              <a:rPr lang="en-US" sz="2400" dirty="0" err="1" smtClean="0"/>
              <a:t>a+b</a:t>
            </a:r>
            <a:r>
              <a:rPr lang="en-US" sz="2400" dirty="0"/>
              <a:t>)</a:t>
            </a:r>
            <a:r>
              <a:rPr lang="en-US" sz="2400" baseline="40000" dirty="0"/>
              <a:t>*</a:t>
            </a:r>
            <a:r>
              <a:rPr lang="en-US" sz="2400" dirty="0" smtClean="0"/>
              <a:t>bb</a:t>
            </a:r>
          </a:p>
          <a:p>
            <a:pPr lvl="1" algn="just">
              <a:lnSpc>
                <a:spcPct val="90000"/>
              </a:lnSpc>
              <a:buFont typeface="Monotype Sorts" pitchFamily="2" charset="2"/>
              <a:buNone/>
            </a:pPr>
            <a:endParaRPr lang="en-US" sz="2400" dirty="0"/>
          </a:p>
          <a:p>
            <a:pPr lvl="1" algn="just">
              <a:lnSpc>
                <a:spcPct val="90000"/>
              </a:lnSpc>
              <a:buFont typeface="Wingdings" panose="05000000000000000000" pitchFamily="2" charset="2"/>
              <a:buChar char="§"/>
            </a:pPr>
            <a:r>
              <a:rPr lang="en-US" sz="2400" dirty="0"/>
              <a:t>Consider the language, defined over  </a:t>
            </a:r>
          </a:p>
          <a:p>
            <a:pPr lvl="1" algn="just">
              <a:lnSpc>
                <a:spcPct val="90000"/>
              </a:lnSpc>
              <a:buFont typeface="Monotype Sorts" pitchFamily="2" charset="2"/>
              <a:buNone/>
            </a:pPr>
            <a:r>
              <a:rPr lang="en-US" sz="2400" dirty="0"/>
              <a:t>  </a:t>
            </a:r>
            <a:r>
              <a:rPr lang="en-US" sz="2400" dirty="0" smtClean="0"/>
              <a:t> </a:t>
            </a:r>
            <a:r>
              <a:rPr lang="el-GR" sz="2400" dirty="0" smtClean="0"/>
              <a:t>Σ</a:t>
            </a:r>
            <a:r>
              <a:rPr lang="en-US" sz="2400" dirty="0"/>
              <a:t>={a, b} of words starting with a  and ending in </a:t>
            </a:r>
            <a:r>
              <a:rPr lang="en-US" sz="2400" dirty="0" smtClean="0"/>
              <a:t>b OR </a:t>
            </a:r>
            <a:r>
              <a:rPr lang="en-US" sz="2400" dirty="0"/>
              <a:t>starting with b and ending in a, then its regular expression may be  </a:t>
            </a:r>
            <a:r>
              <a:rPr lang="en-US" sz="2400" dirty="0" smtClean="0"/>
              <a:t>	a(</a:t>
            </a:r>
            <a:r>
              <a:rPr lang="en-US" sz="2400" dirty="0" err="1" smtClean="0"/>
              <a:t>a+b</a:t>
            </a:r>
            <a:r>
              <a:rPr lang="en-US" sz="2400" dirty="0"/>
              <a:t>)</a:t>
            </a:r>
            <a:r>
              <a:rPr lang="en-US" sz="2400" baseline="40000" dirty="0"/>
              <a:t>*</a:t>
            </a:r>
            <a:r>
              <a:rPr lang="en-US" sz="2400" dirty="0" err="1"/>
              <a:t>b+b</a:t>
            </a:r>
            <a:r>
              <a:rPr lang="en-US" sz="2400" dirty="0"/>
              <a:t>(</a:t>
            </a:r>
            <a:r>
              <a:rPr lang="en-US" sz="2400" dirty="0" err="1"/>
              <a:t>a+b</a:t>
            </a:r>
            <a:r>
              <a:rPr lang="en-US" sz="2400" dirty="0"/>
              <a:t>)</a:t>
            </a:r>
            <a:r>
              <a:rPr lang="en-US" sz="2400" baseline="40000" dirty="0"/>
              <a:t>*</a:t>
            </a:r>
            <a:r>
              <a:rPr lang="en-US" sz="2400" dirty="0"/>
              <a:t>a</a:t>
            </a:r>
            <a:endParaRPr lang="el-GR" sz="2400"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36</a:t>
            </a:fld>
            <a:endParaRPr lang="en-US" dirty="0"/>
          </a:p>
        </p:txBody>
      </p:sp>
    </p:spTree>
    <p:extLst>
      <p:ext uri="{BB962C8B-B14F-4D97-AF65-F5344CB8AC3E}">
        <p14:creationId xmlns:p14="http://schemas.microsoft.com/office/powerpoint/2010/main" val="88846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7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733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r>
              <a:rPr lang="en-US" altLang="en-US" sz="1400">
                <a:solidFill>
                  <a:schemeClr val="tx1"/>
                </a:solidFill>
                <a:latin typeface="Times New Roman" panose="02020603050405020304" pitchFamily="18" charset="0"/>
              </a:rPr>
              <a:t>Costas Busch - LSU</a:t>
            </a:r>
          </a:p>
        </p:txBody>
      </p:sp>
      <p:sp>
        <p:nvSpPr>
          <p:cNvPr id="39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fld id="{459DE463-7514-4045-901D-6AB51B958F24}" type="slidenum">
              <a:rPr lang="en-US" altLang="en-US" sz="1400">
                <a:solidFill>
                  <a:schemeClr val="tx1"/>
                </a:solidFill>
                <a:latin typeface="Times New Roman" panose="02020603050405020304" pitchFamily="18" charset="0"/>
              </a:rPr>
              <a:pPr>
                <a:spcBef>
                  <a:spcPct val="0"/>
                </a:spcBef>
                <a:buFontTx/>
                <a:buNone/>
              </a:pPr>
              <a:t>37</a:t>
            </a:fld>
            <a:endParaRPr lang="en-US" altLang="en-US" sz="1400">
              <a:solidFill>
                <a:schemeClr val="tx1"/>
              </a:solidFill>
              <a:latin typeface="Times New Roman" panose="02020603050405020304" pitchFamily="18" charset="0"/>
            </a:endParaRPr>
          </a:p>
        </p:txBody>
      </p:sp>
      <p:sp>
        <p:nvSpPr>
          <p:cNvPr id="39940" name="Rectangle 2"/>
          <p:cNvSpPr>
            <a:spLocks noGrp="1" noChangeArrowheads="1"/>
          </p:cNvSpPr>
          <p:nvPr>
            <p:ph type="title"/>
          </p:nvPr>
        </p:nvSpPr>
        <p:spPr/>
        <p:txBody>
          <a:bodyPr/>
          <a:lstStyle/>
          <a:p>
            <a:r>
              <a:rPr lang="en-US" altLang="en-US" dirty="0" smtClean="0"/>
              <a:t>Standard Representations </a:t>
            </a:r>
            <a:br>
              <a:rPr lang="en-US" altLang="en-US" dirty="0" smtClean="0"/>
            </a:br>
            <a:r>
              <a:rPr lang="en-US" altLang="en-US" dirty="0" smtClean="0"/>
              <a:t>of Regular Languages</a:t>
            </a:r>
          </a:p>
        </p:txBody>
      </p:sp>
      <p:sp>
        <p:nvSpPr>
          <p:cNvPr id="39941" name="Text Box 3"/>
          <p:cNvSpPr txBox="1">
            <a:spLocks noChangeArrowheads="1"/>
          </p:cNvSpPr>
          <p:nvPr/>
        </p:nvSpPr>
        <p:spPr bwMode="auto">
          <a:xfrm>
            <a:off x="4341813" y="1858962"/>
            <a:ext cx="3762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b="1" dirty="0">
                <a:solidFill>
                  <a:srgbClr val="FF3300"/>
                </a:solidFill>
              </a:rPr>
              <a:t>Regular Languages</a:t>
            </a:r>
          </a:p>
        </p:txBody>
      </p:sp>
      <p:sp>
        <p:nvSpPr>
          <p:cNvPr id="39942" name="Text Box 4"/>
          <p:cNvSpPr txBox="1">
            <a:spLocks noChangeArrowheads="1"/>
          </p:cNvSpPr>
          <p:nvPr/>
        </p:nvSpPr>
        <p:spPr bwMode="auto">
          <a:xfrm>
            <a:off x="3122612" y="3916362"/>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dirty="0"/>
              <a:t>DFAs</a:t>
            </a:r>
            <a:endParaRPr lang="en-US" altLang="en-US" b="1" dirty="0"/>
          </a:p>
        </p:txBody>
      </p:sp>
      <p:sp>
        <p:nvSpPr>
          <p:cNvPr id="39943" name="Text Box 5"/>
          <p:cNvSpPr txBox="1">
            <a:spLocks noChangeArrowheads="1"/>
          </p:cNvSpPr>
          <p:nvPr/>
        </p:nvSpPr>
        <p:spPr bwMode="auto">
          <a:xfrm>
            <a:off x="4951413" y="5211762"/>
            <a:ext cx="1249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NFAs</a:t>
            </a:r>
            <a:endParaRPr lang="en-US" altLang="en-US" b="1"/>
          </a:p>
        </p:txBody>
      </p:sp>
      <p:sp>
        <p:nvSpPr>
          <p:cNvPr id="39944" name="Text Box 6"/>
          <p:cNvSpPr txBox="1">
            <a:spLocks noChangeArrowheads="1"/>
          </p:cNvSpPr>
          <p:nvPr/>
        </p:nvSpPr>
        <p:spPr bwMode="auto">
          <a:xfrm>
            <a:off x="7618412" y="5105400"/>
            <a:ext cx="297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squar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sz="2000" b="1" dirty="0" smtClean="0"/>
              <a:t>Regular Expressions</a:t>
            </a:r>
            <a:endParaRPr lang="en-US" altLang="en-US" sz="2000" b="1" dirty="0"/>
          </a:p>
        </p:txBody>
      </p:sp>
      <p:sp>
        <p:nvSpPr>
          <p:cNvPr id="39946" name="AutoShape 9"/>
          <p:cNvSpPr>
            <a:spLocks noChangeArrowheads="1"/>
          </p:cNvSpPr>
          <p:nvPr/>
        </p:nvSpPr>
        <p:spPr bwMode="auto">
          <a:xfrm>
            <a:off x="2970212" y="3886200"/>
            <a:ext cx="1447800" cy="646986"/>
          </a:xfrm>
          <a:prstGeom prst="roundRect">
            <a:avLst>
              <a:gd name="adj" fmla="val 16667"/>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39947" name="AutoShape 10"/>
          <p:cNvSpPr>
            <a:spLocks noChangeArrowheads="1"/>
          </p:cNvSpPr>
          <p:nvPr/>
        </p:nvSpPr>
        <p:spPr bwMode="auto">
          <a:xfrm>
            <a:off x="4722812" y="5181600"/>
            <a:ext cx="1600200" cy="646986"/>
          </a:xfrm>
          <a:prstGeom prst="roundRect">
            <a:avLst>
              <a:gd name="adj" fmla="val 16667"/>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39948" name="AutoShape 11"/>
          <p:cNvSpPr>
            <a:spLocks noChangeArrowheads="1"/>
          </p:cNvSpPr>
          <p:nvPr/>
        </p:nvSpPr>
        <p:spPr bwMode="auto">
          <a:xfrm>
            <a:off x="7466012" y="4953000"/>
            <a:ext cx="2743200" cy="646986"/>
          </a:xfrm>
          <a:prstGeom prst="roundRect">
            <a:avLst>
              <a:gd name="adj" fmla="val 16667"/>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39949" name="Line 13"/>
          <p:cNvSpPr>
            <a:spLocks noChangeShapeType="1"/>
          </p:cNvSpPr>
          <p:nvPr/>
        </p:nvSpPr>
        <p:spPr bwMode="auto">
          <a:xfrm flipH="1">
            <a:off x="3808412" y="2620962"/>
            <a:ext cx="914400" cy="10668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39950" name="Line 14"/>
          <p:cNvSpPr>
            <a:spLocks noChangeShapeType="1"/>
          </p:cNvSpPr>
          <p:nvPr/>
        </p:nvSpPr>
        <p:spPr bwMode="auto">
          <a:xfrm flipH="1">
            <a:off x="5484812" y="2620962"/>
            <a:ext cx="381000" cy="24384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39951" name="Line 15"/>
          <p:cNvSpPr>
            <a:spLocks noChangeShapeType="1"/>
          </p:cNvSpPr>
          <p:nvPr/>
        </p:nvSpPr>
        <p:spPr bwMode="auto">
          <a:xfrm>
            <a:off x="7618412" y="2620962"/>
            <a:ext cx="1143000" cy="22098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extLst>
      <p:ext uri="{BB962C8B-B14F-4D97-AF65-F5344CB8AC3E}">
        <p14:creationId xmlns:p14="http://schemas.microsoft.com/office/powerpoint/2010/main" val="91243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22CE86-A91D-41E5-9259-DDE4DCDFCC4A}" type="slidenum">
              <a:rPr lang="en-US"/>
              <a:pPr/>
              <a:t>4</a:t>
            </a:fld>
            <a:endParaRPr lang="en-US"/>
          </a:p>
        </p:txBody>
      </p:sp>
      <p:sp>
        <p:nvSpPr>
          <p:cNvPr id="374786" name="Rectangle 2"/>
          <p:cNvSpPr>
            <a:spLocks noGrp="1" noChangeArrowheads="1"/>
          </p:cNvSpPr>
          <p:nvPr>
            <p:ph type="title"/>
          </p:nvPr>
        </p:nvSpPr>
        <p:spPr/>
        <p:txBody>
          <a:bodyPr/>
          <a:lstStyle/>
          <a:p>
            <a:r>
              <a:rPr lang="en-US" dirty="0"/>
              <a:t>Regular Expression</a:t>
            </a:r>
          </a:p>
        </p:txBody>
      </p:sp>
      <p:sp>
        <p:nvSpPr>
          <p:cNvPr id="374787" name="Rectangle 3"/>
          <p:cNvSpPr>
            <a:spLocks noGrp="1" noChangeArrowheads="1"/>
          </p:cNvSpPr>
          <p:nvPr>
            <p:ph type="body" idx="1"/>
          </p:nvPr>
        </p:nvSpPr>
        <p:spPr>
          <a:xfrm>
            <a:off x="1522876" y="1828800"/>
            <a:ext cx="9143537" cy="4171950"/>
          </a:xfrm>
        </p:spPr>
        <p:txBody>
          <a:bodyPr>
            <a:normAutofit/>
          </a:bodyPr>
          <a:lstStyle/>
          <a:p>
            <a:pPr algn="just">
              <a:lnSpc>
                <a:spcPct val="90000"/>
              </a:lnSpc>
            </a:pPr>
            <a:r>
              <a:rPr lang="en-US" dirty="0"/>
              <a:t>As discussed earlier  that a</a:t>
            </a:r>
            <a:r>
              <a:rPr lang="en-US" baseline="40000" dirty="0"/>
              <a:t>*</a:t>
            </a:r>
            <a:r>
              <a:rPr lang="en-US" dirty="0"/>
              <a:t> generates</a:t>
            </a:r>
          </a:p>
          <a:p>
            <a:pPr algn="just">
              <a:lnSpc>
                <a:spcPct val="90000"/>
              </a:lnSpc>
              <a:buFont typeface="Monotype Sorts" pitchFamily="2" charset="2"/>
              <a:buNone/>
            </a:pPr>
            <a:r>
              <a:rPr lang="en-US" dirty="0"/>
              <a:t>	</a:t>
            </a:r>
            <a:r>
              <a:rPr lang="el-GR" dirty="0"/>
              <a:t>Λ</a:t>
            </a:r>
            <a:r>
              <a:rPr lang="en-US" dirty="0"/>
              <a:t>, a, </a:t>
            </a:r>
            <a:r>
              <a:rPr lang="en-US" dirty="0" err="1"/>
              <a:t>aa</a:t>
            </a:r>
            <a:r>
              <a:rPr lang="en-US" dirty="0"/>
              <a:t>, </a:t>
            </a:r>
            <a:r>
              <a:rPr lang="en-US" dirty="0" err="1"/>
              <a:t>aaa</a:t>
            </a:r>
            <a:r>
              <a:rPr lang="en-US" dirty="0"/>
              <a:t>, …</a:t>
            </a:r>
          </a:p>
          <a:p>
            <a:pPr algn="just">
              <a:lnSpc>
                <a:spcPct val="90000"/>
              </a:lnSpc>
              <a:buFont typeface="Monotype Sorts" pitchFamily="2" charset="2"/>
              <a:buNone/>
            </a:pPr>
            <a:r>
              <a:rPr lang="en-US" dirty="0"/>
              <a:t>	and a</a:t>
            </a:r>
            <a:r>
              <a:rPr lang="en-US" baseline="40000" dirty="0"/>
              <a:t>+  </a:t>
            </a:r>
            <a:r>
              <a:rPr lang="en-US" dirty="0"/>
              <a:t>generates  a, </a:t>
            </a:r>
            <a:r>
              <a:rPr lang="en-US" dirty="0" err="1"/>
              <a:t>aa</a:t>
            </a:r>
            <a:r>
              <a:rPr lang="en-US" dirty="0"/>
              <a:t>, </a:t>
            </a:r>
            <a:r>
              <a:rPr lang="en-US" dirty="0" err="1"/>
              <a:t>aaa</a:t>
            </a:r>
            <a:r>
              <a:rPr lang="en-US" dirty="0"/>
              <a:t>, </a:t>
            </a:r>
            <a:r>
              <a:rPr lang="en-US" dirty="0" err="1"/>
              <a:t>aaaa</a:t>
            </a:r>
            <a:r>
              <a:rPr lang="en-US" dirty="0"/>
              <a:t>, …, so the language L</a:t>
            </a:r>
            <a:r>
              <a:rPr lang="en-US" baseline="-30000" dirty="0"/>
              <a:t>1</a:t>
            </a:r>
            <a:r>
              <a:rPr lang="en-US" dirty="0"/>
              <a:t> = {</a:t>
            </a:r>
            <a:r>
              <a:rPr lang="el-GR" dirty="0"/>
              <a:t>Λ</a:t>
            </a:r>
            <a:r>
              <a:rPr lang="en-US" dirty="0"/>
              <a:t>, a, </a:t>
            </a:r>
            <a:r>
              <a:rPr lang="en-US" dirty="0" err="1"/>
              <a:t>aa</a:t>
            </a:r>
            <a:r>
              <a:rPr lang="en-US" dirty="0"/>
              <a:t>, </a:t>
            </a:r>
            <a:r>
              <a:rPr lang="en-US" dirty="0" err="1"/>
              <a:t>aaa</a:t>
            </a:r>
            <a:r>
              <a:rPr lang="en-US" dirty="0"/>
              <a:t>, …} </a:t>
            </a:r>
            <a:r>
              <a:rPr lang="en-US" dirty="0" smtClean="0"/>
              <a:t>and L</a:t>
            </a:r>
            <a:r>
              <a:rPr lang="en-US" baseline="-30000" dirty="0" smtClean="0"/>
              <a:t>2</a:t>
            </a:r>
            <a:r>
              <a:rPr lang="en-US" dirty="0" smtClean="0"/>
              <a:t> </a:t>
            </a:r>
            <a:r>
              <a:rPr lang="en-US" dirty="0"/>
              <a:t>= {a, </a:t>
            </a:r>
            <a:r>
              <a:rPr lang="en-US" dirty="0" err="1"/>
              <a:t>aa</a:t>
            </a:r>
            <a:r>
              <a:rPr lang="en-US" dirty="0"/>
              <a:t>, </a:t>
            </a:r>
            <a:r>
              <a:rPr lang="en-US" dirty="0" err="1"/>
              <a:t>aaa</a:t>
            </a:r>
            <a:r>
              <a:rPr lang="en-US" dirty="0"/>
              <a:t>, </a:t>
            </a:r>
            <a:r>
              <a:rPr lang="en-US" dirty="0" err="1"/>
              <a:t>aaaa</a:t>
            </a:r>
            <a:r>
              <a:rPr lang="en-US" dirty="0"/>
              <a:t>, …} can simply be expressed by a</a:t>
            </a:r>
            <a:r>
              <a:rPr lang="en-US" baseline="40000" dirty="0"/>
              <a:t>*</a:t>
            </a:r>
            <a:r>
              <a:rPr lang="en-US" dirty="0"/>
              <a:t> and a</a:t>
            </a:r>
            <a:r>
              <a:rPr lang="en-US" baseline="40000" dirty="0"/>
              <a:t>+</a:t>
            </a:r>
            <a:r>
              <a:rPr lang="en-US" dirty="0"/>
              <a:t>, respectively.</a:t>
            </a:r>
          </a:p>
          <a:p>
            <a:pPr algn="just">
              <a:lnSpc>
                <a:spcPct val="90000"/>
              </a:lnSpc>
              <a:buFont typeface="Monotype Sorts" pitchFamily="2" charset="2"/>
              <a:buNone/>
            </a:pPr>
            <a:r>
              <a:rPr lang="en-US" dirty="0"/>
              <a:t>	a</a:t>
            </a:r>
            <a:r>
              <a:rPr lang="en-US" baseline="40000" dirty="0"/>
              <a:t>*</a:t>
            </a:r>
            <a:r>
              <a:rPr lang="en-US" dirty="0"/>
              <a:t> and a</a:t>
            </a:r>
            <a:r>
              <a:rPr lang="en-US" baseline="40000" dirty="0"/>
              <a:t>+ </a:t>
            </a:r>
            <a:r>
              <a:rPr lang="en-US" dirty="0"/>
              <a:t>are called the regular </a:t>
            </a:r>
            <a:r>
              <a:rPr lang="en-US" dirty="0" smtClean="0"/>
              <a:t>expressions (RE</a:t>
            </a:r>
            <a:r>
              <a:rPr lang="en-US" dirty="0"/>
              <a:t>) for L</a:t>
            </a:r>
            <a:r>
              <a:rPr lang="en-US" baseline="-30000" dirty="0"/>
              <a:t>1 </a:t>
            </a:r>
            <a:r>
              <a:rPr lang="en-US" dirty="0"/>
              <a:t>and L</a:t>
            </a:r>
            <a:r>
              <a:rPr lang="en-US" baseline="-30000" dirty="0"/>
              <a:t>2</a:t>
            </a:r>
            <a:r>
              <a:rPr lang="en-US" dirty="0"/>
              <a:t> respectively.</a:t>
            </a:r>
          </a:p>
          <a:p>
            <a:pPr algn="just">
              <a:buNone/>
            </a:pPr>
            <a:r>
              <a:rPr lang="en-US" b="1" dirty="0"/>
              <a:t>	Note:</a:t>
            </a:r>
            <a:r>
              <a:rPr lang="en-US" dirty="0"/>
              <a:t> a</a:t>
            </a:r>
            <a:r>
              <a:rPr lang="en-US" baseline="40000" dirty="0"/>
              <a:t>+</a:t>
            </a:r>
            <a:r>
              <a:rPr lang="en-US" dirty="0"/>
              <a:t>, </a:t>
            </a:r>
            <a:r>
              <a:rPr lang="en-US" dirty="0" err="1"/>
              <a:t>aa</a:t>
            </a:r>
            <a:r>
              <a:rPr lang="en-US" baseline="40000" dirty="0"/>
              <a:t>* </a:t>
            </a:r>
            <a:r>
              <a:rPr lang="en-US" dirty="0"/>
              <a:t>and a</a:t>
            </a:r>
            <a:r>
              <a:rPr lang="en-US" baseline="40000" dirty="0"/>
              <a:t>*</a:t>
            </a:r>
            <a:r>
              <a:rPr lang="en-US" dirty="0"/>
              <a:t>a generate L</a:t>
            </a:r>
            <a:r>
              <a:rPr lang="en-US" baseline="-30000" dirty="0"/>
              <a:t>2</a:t>
            </a:r>
            <a:r>
              <a:rPr lang="en-US" dirty="0" smtClean="0"/>
              <a:t>. </a:t>
            </a:r>
          </a:p>
          <a:p>
            <a:pPr algn="just">
              <a:lnSpc>
                <a:spcPct val="90000"/>
              </a:lnSpc>
              <a:buFont typeface="Monotype Sorts" pitchFamily="2" charset="2"/>
              <a:buNone/>
            </a:pPr>
            <a:endParaRPr lang="en-US" dirty="0"/>
          </a:p>
        </p:txBody>
      </p:sp>
    </p:spTree>
    <p:extLst>
      <p:ext uri="{BB962C8B-B14F-4D97-AF65-F5344CB8AC3E}">
        <p14:creationId xmlns:p14="http://schemas.microsoft.com/office/powerpoint/2010/main" val="102891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body" idx="1"/>
          </p:nvPr>
        </p:nvSpPr>
        <p:spPr>
          <a:xfrm>
            <a:off x="1522876" y="1752600"/>
            <a:ext cx="9067336" cy="4191000"/>
          </a:xfrm>
        </p:spPr>
        <p:txBody>
          <a:bodyPr>
            <a:noAutofit/>
          </a:bodyPr>
          <a:lstStyle/>
          <a:p>
            <a:pPr marL="457200" indent="-457200" algn="just">
              <a:buNone/>
            </a:pPr>
            <a:r>
              <a:rPr lang="en-US" u="sng" dirty="0">
                <a:latin typeface="+mj-lt"/>
              </a:rPr>
              <a:t>Definition:</a:t>
            </a:r>
            <a:r>
              <a:rPr lang="en-US" dirty="0">
                <a:latin typeface="+mj-lt"/>
              </a:rPr>
              <a:t> A regular expression over an alphabet Σ is recursively defined as follows</a:t>
            </a:r>
            <a:r>
              <a:rPr lang="en-US" dirty="0" smtClean="0">
                <a:latin typeface="+mj-lt"/>
              </a:rPr>
              <a:t>:</a:t>
            </a:r>
            <a:endParaRPr lang="en-US" dirty="0">
              <a:latin typeface="+mj-lt"/>
            </a:endParaRPr>
          </a:p>
          <a:p>
            <a:pPr marL="457200" indent="-457200" algn="just">
              <a:spcBef>
                <a:spcPts val="1200"/>
              </a:spcBef>
              <a:buFontTx/>
              <a:buAutoNum type="arabicPeriod"/>
            </a:pPr>
            <a:r>
              <a:rPr lang="en-US" dirty="0">
                <a:latin typeface="+mj-lt"/>
              </a:rPr>
              <a:t>ø denotes language ø </a:t>
            </a:r>
          </a:p>
          <a:p>
            <a:pPr marL="457200" indent="-457200" algn="just">
              <a:spcBef>
                <a:spcPts val="1200"/>
              </a:spcBef>
              <a:buFontTx/>
              <a:buAutoNum type="arabicPeriod"/>
            </a:pPr>
            <a:r>
              <a:rPr lang="en-US" dirty="0">
                <a:latin typeface="+mj-lt"/>
              </a:rPr>
              <a:t>ε denotes language {ε}</a:t>
            </a:r>
          </a:p>
          <a:p>
            <a:pPr marL="457200" indent="-457200" algn="just">
              <a:spcBef>
                <a:spcPts val="1200"/>
              </a:spcBef>
              <a:buFontTx/>
              <a:buAutoNum type="arabicPeriod"/>
            </a:pPr>
            <a:r>
              <a:rPr lang="en-US" dirty="0">
                <a:latin typeface="+mj-lt"/>
              </a:rPr>
              <a:t>a denotes language {a}, for all a </a:t>
            </a:r>
            <a:r>
              <a:rPr lang="en-US" dirty="0">
                <a:latin typeface="+mj-lt"/>
                <a:sym typeface="Symbol" panose="05050102010706020507" pitchFamily="18" charset="2"/>
              </a:rPr>
              <a:t></a:t>
            </a:r>
            <a:r>
              <a:rPr lang="en-US" dirty="0">
                <a:latin typeface="+mj-lt"/>
              </a:rPr>
              <a:t> Σ.</a:t>
            </a:r>
          </a:p>
          <a:p>
            <a:pPr marL="457200" indent="-457200" algn="just">
              <a:spcBef>
                <a:spcPts val="1200"/>
              </a:spcBef>
              <a:buFontTx/>
              <a:buAutoNum type="arabicPeriod"/>
            </a:pPr>
            <a:r>
              <a:rPr lang="en-US" dirty="0">
                <a:latin typeface="+mj-lt"/>
              </a:rPr>
              <a:t>(P + Q) denotes L(P) U L(Q), where P, Q are </a:t>
            </a:r>
            <a:r>
              <a:rPr lang="en-US" dirty="0" err="1">
                <a:latin typeface="+mj-lt"/>
              </a:rPr>
              <a:t>r.e.’s</a:t>
            </a:r>
            <a:r>
              <a:rPr lang="en-US" dirty="0">
                <a:latin typeface="+mj-lt"/>
              </a:rPr>
              <a:t>.</a:t>
            </a:r>
          </a:p>
          <a:p>
            <a:pPr marL="457200" indent="-457200" algn="just">
              <a:spcBef>
                <a:spcPts val="1200"/>
              </a:spcBef>
              <a:buFontTx/>
              <a:buAutoNum type="arabicPeriod"/>
            </a:pPr>
            <a:r>
              <a:rPr lang="en-US" dirty="0">
                <a:latin typeface="+mj-lt"/>
              </a:rPr>
              <a:t>(PQ) denotes L(P)·L(Q), where P, Q are </a:t>
            </a:r>
            <a:r>
              <a:rPr lang="en-US" dirty="0" err="1">
                <a:latin typeface="+mj-lt"/>
              </a:rPr>
              <a:t>r.e.’s</a:t>
            </a:r>
            <a:r>
              <a:rPr lang="en-US" dirty="0">
                <a:latin typeface="+mj-lt"/>
              </a:rPr>
              <a:t>.</a:t>
            </a:r>
          </a:p>
          <a:p>
            <a:pPr marL="457200" indent="-457200" algn="just">
              <a:spcBef>
                <a:spcPts val="1200"/>
              </a:spcBef>
              <a:buFontTx/>
              <a:buAutoNum type="arabicPeriod"/>
            </a:pPr>
            <a:r>
              <a:rPr lang="en-US" dirty="0">
                <a:latin typeface="+mj-lt"/>
              </a:rPr>
              <a:t>P* denotes L(P)*, where P is </a:t>
            </a:r>
            <a:r>
              <a:rPr lang="en-US" dirty="0" err="1">
                <a:latin typeface="+mj-lt"/>
              </a:rPr>
              <a:t>r.e</a:t>
            </a:r>
            <a:r>
              <a:rPr lang="en-US" dirty="0" smtClean="0">
                <a:latin typeface="+mj-lt"/>
              </a:rPr>
              <a:t>.</a:t>
            </a:r>
            <a:endParaRPr lang="es-VE" dirty="0">
              <a:latin typeface="+mj-lt"/>
            </a:endParaRPr>
          </a:p>
          <a:p>
            <a:pPr marL="457200" indent="-457200" algn="just">
              <a:buNone/>
            </a:pPr>
            <a:endParaRPr lang="es-VE" dirty="0">
              <a:latin typeface="+mj-lt"/>
            </a:endParaRPr>
          </a:p>
        </p:txBody>
      </p:sp>
      <p:sp>
        <p:nvSpPr>
          <p:cNvPr id="5" name="Rectangle 2"/>
          <p:cNvSpPr>
            <a:spLocks noGrp="1" noChangeArrowheads="1"/>
          </p:cNvSpPr>
          <p:nvPr>
            <p:ph type="title"/>
          </p:nvPr>
        </p:nvSpPr>
        <p:spPr>
          <a:xfrm>
            <a:off x="1522876" y="609600"/>
            <a:ext cx="9143538" cy="1066800"/>
          </a:xfrm>
        </p:spPr>
        <p:txBody>
          <a:bodyPr/>
          <a:lstStyle/>
          <a:p>
            <a:r>
              <a:rPr lang="en-US" dirty="0"/>
              <a:t>Regular Expression</a:t>
            </a:r>
          </a:p>
        </p:txBody>
      </p:sp>
    </p:spTree>
    <p:extLst>
      <p:ext uri="{BB962C8B-B14F-4D97-AF65-F5344CB8AC3E}">
        <p14:creationId xmlns:p14="http://schemas.microsoft.com/office/powerpoint/2010/main" val="381665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CA4176-5883-4604-9D76-69CBB0637708}" type="slidenum">
              <a:rPr lang="en-US"/>
              <a:pPr/>
              <a:t>6</a:t>
            </a:fld>
            <a:endParaRPr lang="en-US"/>
          </a:p>
        </p:txBody>
      </p:sp>
      <p:sp>
        <p:nvSpPr>
          <p:cNvPr id="375810" name="Rectangle 2"/>
          <p:cNvSpPr>
            <a:spLocks noGrp="1" noChangeArrowheads="1"/>
          </p:cNvSpPr>
          <p:nvPr>
            <p:ph type="title"/>
          </p:nvPr>
        </p:nvSpPr>
        <p:spPr/>
        <p:txBody>
          <a:bodyPr/>
          <a:lstStyle/>
          <a:p>
            <a:r>
              <a:rPr lang="en-US" sz="3000" dirty="0"/>
              <a:t>Recursive definition of Regular </a:t>
            </a:r>
            <a:r>
              <a:rPr lang="en-US" sz="3000" dirty="0" smtClean="0"/>
              <a:t>Expression (</a:t>
            </a:r>
            <a:r>
              <a:rPr lang="en-US" sz="3000" dirty="0"/>
              <a:t>RE)</a:t>
            </a:r>
          </a:p>
        </p:txBody>
      </p:sp>
      <p:sp>
        <p:nvSpPr>
          <p:cNvPr id="375811" name="Rectangle 3"/>
          <p:cNvSpPr>
            <a:spLocks noGrp="1" noChangeArrowheads="1"/>
          </p:cNvSpPr>
          <p:nvPr>
            <p:ph type="body" idx="1"/>
          </p:nvPr>
        </p:nvSpPr>
        <p:spPr>
          <a:xfrm>
            <a:off x="1522876" y="1905000"/>
            <a:ext cx="9143537" cy="4038600"/>
          </a:xfrm>
        </p:spPr>
        <p:txBody>
          <a:bodyPr>
            <a:normAutofit/>
          </a:bodyPr>
          <a:lstStyle/>
          <a:p>
            <a:pPr algn="just">
              <a:lnSpc>
                <a:spcPct val="80000"/>
              </a:lnSpc>
              <a:buFont typeface="Monotype Sorts" pitchFamily="2" charset="2"/>
              <a:buNone/>
            </a:pPr>
            <a:r>
              <a:rPr lang="en-US" u="sng" dirty="0" smtClean="0"/>
              <a:t>Step </a:t>
            </a:r>
            <a:r>
              <a:rPr lang="en-US" u="sng" dirty="0"/>
              <a:t>1:</a:t>
            </a:r>
            <a:r>
              <a:rPr lang="en-US" dirty="0"/>
              <a:t> Every letter of </a:t>
            </a:r>
            <a:r>
              <a:rPr lang="el-GR" dirty="0"/>
              <a:t>Σ</a:t>
            </a:r>
            <a:r>
              <a:rPr lang="en-US" dirty="0"/>
              <a:t> including </a:t>
            </a:r>
            <a:r>
              <a:rPr lang="el-GR" dirty="0"/>
              <a:t>Λ</a:t>
            </a:r>
            <a:r>
              <a:rPr lang="en-US" dirty="0"/>
              <a:t> is a </a:t>
            </a:r>
            <a:r>
              <a:rPr lang="en-US" dirty="0" smtClean="0"/>
              <a:t>regular </a:t>
            </a:r>
            <a:r>
              <a:rPr lang="en-US" dirty="0"/>
              <a:t>expression. </a:t>
            </a:r>
          </a:p>
          <a:p>
            <a:pPr algn="just">
              <a:lnSpc>
                <a:spcPct val="80000"/>
              </a:lnSpc>
              <a:buFont typeface="Monotype Sorts" pitchFamily="2" charset="2"/>
              <a:buNone/>
            </a:pPr>
            <a:r>
              <a:rPr lang="en-US" u="sng" dirty="0" smtClean="0"/>
              <a:t>Step </a:t>
            </a:r>
            <a:r>
              <a:rPr lang="en-US" u="sng" dirty="0"/>
              <a:t>2:</a:t>
            </a:r>
            <a:r>
              <a:rPr lang="en-US" dirty="0"/>
              <a:t> If r</a:t>
            </a:r>
            <a:r>
              <a:rPr lang="en-US" baseline="-30000" dirty="0"/>
              <a:t>1</a:t>
            </a:r>
            <a:r>
              <a:rPr lang="en-US" dirty="0"/>
              <a:t> and r2 are regular expressions then </a:t>
            </a:r>
          </a:p>
          <a:p>
            <a:pPr lvl="1" algn="just">
              <a:lnSpc>
                <a:spcPct val="80000"/>
              </a:lnSpc>
              <a:buFont typeface="Monotype Sorts" pitchFamily="2" charset="2"/>
              <a:buAutoNum type="arabicPeriod"/>
            </a:pPr>
            <a:r>
              <a:rPr lang="en-US" sz="2400" dirty="0"/>
              <a:t>(r</a:t>
            </a:r>
            <a:r>
              <a:rPr lang="en-US" sz="2400" baseline="-30000" dirty="0"/>
              <a:t>1</a:t>
            </a:r>
            <a:r>
              <a:rPr lang="en-US" sz="2400" dirty="0" smtClean="0"/>
              <a:t>)</a:t>
            </a:r>
            <a:endParaRPr lang="en-US" sz="2400" dirty="0"/>
          </a:p>
          <a:p>
            <a:pPr lvl="1" algn="just">
              <a:lnSpc>
                <a:spcPct val="80000"/>
              </a:lnSpc>
              <a:buFont typeface="Monotype Sorts" pitchFamily="2" charset="2"/>
              <a:buAutoNum type="arabicPeriod"/>
            </a:pPr>
            <a:r>
              <a:rPr lang="en-US" sz="2400" dirty="0"/>
              <a:t>r</a:t>
            </a:r>
            <a:r>
              <a:rPr lang="en-US" sz="2400" baseline="-30000" dirty="0"/>
              <a:t>1</a:t>
            </a:r>
            <a:r>
              <a:rPr lang="en-US" sz="2400" dirty="0"/>
              <a:t> </a:t>
            </a:r>
            <a:r>
              <a:rPr lang="en-US" sz="2400" dirty="0" smtClean="0"/>
              <a:t>r</a:t>
            </a:r>
            <a:r>
              <a:rPr lang="en-US" sz="2400" baseline="-30000" dirty="0" smtClean="0"/>
              <a:t>2</a:t>
            </a:r>
            <a:endParaRPr lang="en-US" sz="2400" dirty="0"/>
          </a:p>
          <a:p>
            <a:pPr lvl="1" algn="just">
              <a:lnSpc>
                <a:spcPct val="80000"/>
              </a:lnSpc>
              <a:buFont typeface="Monotype Sorts" pitchFamily="2" charset="2"/>
              <a:buAutoNum type="arabicPeriod"/>
            </a:pPr>
            <a:r>
              <a:rPr lang="en-US" sz="2400" dirty="0"/>
              <a:t>r</a:t>
            </a:r>
            <a:r>
              <a:rPr lang="en-US" sz="2400" baseline="-30000" dirty="0"/>
              <a:t>1</a:t>
            </a:r>
            <a:r>
              <a:rPr lang="en-US" sz="2400" dirty="0"/>
              <a:t> + r</a:t>
            </a:r>
            <a:r>
              <a:rPr lang="en-US" sz="2400" baseline="-30000" dirty="0"/>
              <a:t>2</a:t>
            </a:r>
            <a:r>
              <a:rPr lang="en-US" sz="2400" dirty="0"/>
              <a:t> </a:t>
            </a:r>
            <a:r>
              <a:rPr lang="en-US" sz="2400" dirty="0" smtClean="0"/>
              <a:t>and</a:t>
            </a:r>
            <a:endParaRPr lang="en-US" sz="2400" dirty="0"/>
          </a:p>
          <a:p>
            <a:pPr lvl="1" algn="just">
              <a:lnSpc>
                <a:spcPct val="80000"/>
              </a:lnSpc>
              <a:buFont typeface="Monotype Sorts" pitchFamily="2" charset="2"/>
              <a:buAutoNum type="arabicPeriod"/>
            </a:pPr>
            <a:r>
              <a:rPr lang="en-US" sz="2400" dirty="0"/>
              <a:t> </a:t>
            </a:r>
            <a:r>
              <a:rPr lang="en-US" sz="2400" dirty="0" smtClean="0"/>
              <a:t>r</a:t>
            </a:r>
            <a:r>
              <a:rPr lang="en-US" sz="2400" baseline="-30000" dirty="0" smtClean="0"/>
              <a:t>1</a:t>
            </a:r>
            <a:r>
              <a:rPr lang="en-US" sz="2400" baseline="40000" dirty="0" smtClean="0"/>
              <a:t>*</a:t>
            </a:r>
          </a:p>
          <a:p>
            <a:pPr marL="320040" lvl="1" indent="0" algn="just">
              <a:lnSpc>
                <a:spcPct val="80000"/>
              </a:lnSpc>
              <a:buNone/>
            </a:pPr>
            <a:r>
              <a:rPr lang="en-US" sz="2400" dirty="0" smtClean="0"/>
              <a:t>are </a:t>
            </a:r>
            <a:r>
              <a:rPr lang="en-US" sz="2400" dirty="0"/>
              <a:t>also regular </a:t>
            </a:r>
            <a:r>
              <a:rPr lang="en-US" sz="2400" dirty="0" smtClean="0"/>
              <a:t>expressions.</a:t>
            </a:r>
          </a:p>
          <a:p>
            <a:pPr algn="just">
              <a:lnSpc>
                <a:spcPct val="80000"/>
              </a:lnSpc>
              <a:buFont typeface="Monotype Sorts" pitchFamily="2" charset="2"/>
              <a:buNone/>
            </a:pPr>
            <a:r>
              <a:rPr lang="en-US" u="sng" dirty="0" smtClean="0"/>
              <a:t>Step 3:</a:t>
            </a:r>
            <a:r>
              <a:rPr lang="en-US" dirty="0" smtClean="0"/>
              <a:t> Nothing else is a regular expression.</a:t>
            </a:r>
            <a:endParaRPr lang="en-US" dirty="0"/>
          </a:p>
        </p:txBody>
      </p:sp>
    </p:spTree>
    <p:extLst>
      <p:ext uri="{BB962C8B-B14F-4D97-AF65-F5344CB8AC3E}">
        <p14:creationId xmlns:p14="http://schemas.microsoft.com/office/powerpoint/2010/main" val="306719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Regular-Expression Operators</a:t>
            </a:r>
            <a:endParaRPr lang="en-US" dirty="0"/>
          </a:p>
        </p:txBody>
      </p:sp>
      <p:sp>
        <p:nvSpPr>
          <p:cNvPr id="3" name="Content Placeholder 2"/>
          <p:cNvSpPr>
            <a:spLocks noGrp="1"/>
          </p:cNvSpPr>
          <p:nvPr>
            <p:ph idx="1"/>
          </p:nvPr>
        </p:nvSpPr>
        <p:spPr/>
        <p:txBody>
          <a:bodyPr>
            <a:normAutofit/>
          </a:bodyPr>
          <a:lstStyle/>
          <a:p>
            <a:pPr marL="457200" indent="-457200" algn="just">
              <a:spcBef>
                <a:spcPts val="600"/>
              </a:spcBef>
              <a:buNone/>
            </a:pPr>
            <a:r>
              <a:rPr lang="en-US" sz="2000" dirty="0"/>
              <a:t>To prevent excessive parentheses, we assume left associativity, with the following operator precedence hierarchy, from most to least binding: </a:t>
            </a:r>
            <a:r>
              <a:rPr lang="en-US" sz="2000" b="1" dirty="0"/>
              <a:t>*, ·, </a:t>
            </a:r>
            <a:r>
              <a:rPr lang="en-US" sz="2000" b="1" dirty="0" smtClean="0"/>
              <a:t>+</a:t>
            </a:r>
          </a:p>
          <a:p>
            <a:pPr algn="just"/>
            <a:r>
              <a:rPr lang="en-US" sz="2000" dirty="0"/>
              <a:t>The </a:t>
            </a:r>
            <a:r>
              <a:rPr lang="en-US" sz="2000" b="1" dirty="0" smtClean="0"/>
              <a:t>star (</a:t>
            </a:r>
            <a:r>
              <a:rPr lang="en-US" sz="2000" dirty="0" smtClean="0"/>
              <a:t>*) </a:t>
            </a:r>
            <a:r>
              <a:rPr lang="en-US" sz="2000" dirty="0"/>
              <a:t>operator is of highest precedence. That is, it applies only </a:t>
            </a:r>
            <a:r>
              <a:rPr lang="en-US" sz="2000" dirty="0" smtClean="0"/>
              <a:t>to the </a:t>
            </a:r>
            <a:r>
              <a:rPr lang="en-US" sz="2000" dirty="0"/>
              <a:t>smallest sequence of symbols to its left that is a well-formed </a:t>
            </a:r>
            <a:r>
              <a:rPr lang="en-US" sz="2000" dirty="0" smtClean="0"/>
              <a:t>regular expressions.</a:t>
            </a:r>
          </a:p>
          <a:p>
            <a:r>
              <a:rPr lang="en-US" sz="2000" dirty="0" smtClean="0"/>
              <a:t>After grouping </a:t>
            </a:r>
            <a:r>
              <a:rPr lang="en-US" sz="2000" dirty="0"/>
              <a:t>all stars to their operands, we group </a:t>
            </a:r>
            <a:r>
              <a:rPr lang="en-US" sz="2000" b="1" dirty="0" smtClean="0"/>
              <a:t>concatenation (.)</a:t>
            </a:r>
            <a:r>
              <a:rPr lang="en-US" sz="2000" dirty="0" smtClean="0"/>
              <a:t> operators to </a:t>
            </a:r>
            <a:r>
              <a:rPr lang="en-US" sz="2000" dirty="0"/>
              <a:t>their operands</a:t>
            </a:r>
            <a:r>
              <a:rPr lang="en-US" sz="2000" dirty="0" smtClean="0"/>
              <a:t>.</a:t>
            </a:r>
          </a:p>
          <a:p>
            <a:r>
              <a:rPr lang="en-US" sz="2000" dirty="0"/>
              <a:t>Finally, all </a:t>
            </a:r>
            <a:r>
              <a:rPr lang="en-US" sz="2000" b="1" dirty="0" smtClean="0"/>
              <a:t>unions</a:t>
            </a:r>
            <a:r>
              <a:rPr lang="en-US" sz="2000" dirty="0"/>
              <a:t> </a:t>
            </a:r>
            <a:r>
              <a:rPr lang="en-US" sz="2000" b="1" dirty="0" smtClean="0"/>
              <a:t>(+)</a:t>
            </a:r>
            <a:r>
              <a:rPr lang="en-US" sz="2000" dirty="0" smtClean="0"/>
              <a:t> are </a:t>
            </a:r>
            <a:r>
              <a:rPr lang="en-US" sz="2000" dirty="0"/>
              <a:t>grouped with their operands.</a:t>
            </a:r>
          </a:p>
          <a:p>
            <a:pPr algn="just"/>
            <a:r>
              <a:rPr lang="en-US" altLang="x-none" sz="2000" dirty="0"/>
              <a:t>Example: </a:t>
            </a:r>
          </a:p>
          <a:p>
            <a:pPr lvl="1" algn="just"/>
            <a:r>
              <a:rPr lang="en-US" altLang="x-none" dirty="0"/>
              <a:t>01* + 1 = ( 0 . ((1)*) ) +  1</a:t>
            </a:r>
          </a:p>
          <a:p>
            <a:pPr algn="just"/>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7</a:t>
            </a:fld>
            <a:endParaRPr lang="en-US" dirty="0"/>
          </a:p>
        </p:txBody>
      </p:sp>
    </p:spTree>
    <p:extLst>
      <p:ext uri="{BB962C8B-B14F-4D97-AF65-F5344CB8AC3E}">
        <p14:creationId xmlns:p14="http://schemas.microsoft.com/office/powerpoint/2010/main" val="11646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x-none"/>
              <a:t>Algebraic Laws of Regular Expressions</a:t>
            </a:r>
          </a:p>
        </p:txBody>
      </p:sp>
      <p:sp>
        <p:nvSpPr>
          <p:cNvPr id="179203" name="Rectangle 3"/>
          <p:cNvSpPr>
            <a:spLocks noGrp="1" noChangeArrowheads="1"/>
          </p:cNvSpPr>
          <p:nvPr>
            <p:ph type="body" idx="1"/>
          </p:nvPr>
        </p:nvSpPr>
        <p:spPr/>
        <p:txBody>
          <a:bodyPr>
            <a:normAutofit fontScale="77500" lnSpcReduction="20000"/>
          </a:bodyPr>
          <a:lstStyle/>
          <a:p>
            <a:pPr eaLnBrk="1" hangingPunct="1">
              <a:lnSpc>
                <a:spcPct val="90000"/>
              </a:lnSpc>
            </a:pPr>
            <a:r>
              <a:rPr lang="en-US" altLang="x-none" sz="2800" u="sng" dirty="0"/>
              <a:t>Commutative:</a:t>
            </a:r>
            <a:r>
              <a:rPr lang="en-US" altLang="x-none" sz="2800" dirty="0"/>
              <a:t> </a:t>
            </a:r>
          </a:p>
          <a:p>
            <a:pPr lvl="1" eaLnBrk="1" hangingPunct="1">
              <a:lnSpc>
                <a:spcPct val="90000"/>
              </a:lnSpc>
            </a:pPr>
            <a:r>
              <a:rPr lang="en-US" altLang="x-none" sz="2400" dirty="0"/>
              <a:t>E+F = F+E</a:t>
            </a:r>
          </a:p>
          <a:p>
            <a:pPr eaLnBrk="1" hangingPunct="1">
              <a:lnSpc>
                <a:spcPct val="90000"/>
              </a:lnSpc>
            </a:pPr>
            <a:r>
              <a:rPr lang="en-US" altLang="x-none" sz="2800" u="sng" dirty="0"/>
              <a:t>Associative:</a:t>
            </a:r>
            <a:r>
              <a:rPr lang="en-US" altLang="x-none" sz="2800" dirty="0"/>
              <a:t> </a:t>
            </a:r>
          </a:p>
          <a:p>
            <a:pPr lvl="1" eaLnBrk="1" hangingPunct="1">
              <a:lnSpc>
                <a:spcPct val="90000"/>
              </a:lnSpc>
            </a:pPr>
            <a:r>
              <a:rPr lang="en-US" altLang="x-none" sz="2400" dirty="0"/>
              <a:t>(E+F)+G = E+(F+G)</a:t>
            </a:r>
          </a:p>
          <a:p>
            <a:pPr lvl="1" eaLnBrk="1" hangingPunct="1">
              <a:lnSpc>
                <a:spcPct val="90000"/>
              </a:lnSpc>
            </a:pPr>
            <a:r>
              <a:rPr lang="en-US" altLang="x-none" sz="2400" dirty="0"/>
              <a:t>(EF)G = E(FG)</a:t>
            </a:r>
          </a:p>
          <a:p>
            <a:pPr eaLnBrk="1" hangingPunct="1">
              <a:lnSpc>
                <a:spcPct val="90000"/>
              </a:lnSpc>
            </a:pPr>
            <a:r>
              <a:rPr lang="en-US" altLang="x-none" sz="2800" u="sng" dirty="0"/>
              <a:t>Identity:</a:t>
            </a:r>
            <a:r>
              <a:rPr lang="en-US" altLang="x-none" sz="2800" dirty="0"/>
              <a:t> </a:t>
            </a:r>
          </a:p>
          <a:p>
            <a:pPr lvl="1" eaLnBrk="1" hangingPunct="1">
              <a:lnSpc>
                <a:spcPct val="90000"/>
              </a:lnSpc>
            </a:pPr>
            <a:r>
              <a:rPr lang="en-US" altLang="x-none" sz="2400" dirty="0"/>
              <a:t>E+</a:t>
            </a:r>
            <a:r>
              <a:rPr lang="el-GR" altLang="x-none" sz="2400" dirty="0"/>
              <a:t>Φ = E</a:t>
            </a:r>
          </a:p>
          <a:p>
            <a:pPr lvl="1" eaLnBrk="1" hangingPunct="1">
              <a:lnSpc>
                <a:spcPct val="90000"/>
              </a:lnSpc>
            </a:pPr>
            <a:r>
              <a:rPr lang="en-US" altLang="x-none" dirty="0">
                <a:ea typeface="ＭＳ Ｐゴシック" charset="-128"/>
                <a:sym typeface="Symbol" charset="2"/>
              </a:rPr>
              <a:t></a:t>
            </a:r>
            <a:r>
              <a:rPr lang="en-US" altLang="x-none" sz="2400" dirty="0"/>
              <a:t> E = E </a:t>
            </a:r>
            <a:r>
              <a:rPr lang="en-US" altLang="x-none" dirty="0">
                <a:ea typeface="ＭＳ Ｐゴシック" charset="-128"/>
                <a:sym typeface="Symbol" charset="2"/>
              </a:rPr>
              <a:t></a:t>
            </a:r>
            <a:r>
              <a:rPr lang="en-US" altLang="x-none" sz="2400" dirty="0"/>
              <a:t> = E</a:t>
            </a:r>
          </a:p>
          <a:p>
            <a:pPr eaLnBrk="1" hangingPunct="1">
              <a:lnSpc>
                <a:spcPct val="90000"/>
              </a:lnSpc>
            </a:pPr>
            <a:r>
              <a:rPr lang="el-GR" altLang="x-none" sz="2800" u="sng" dirty="0"/>
              <a:t>Annihilator:</a:t>
            </a:r>
            <a:r>
              <a:rPr lang="el-GR" altLang="x-none" sz="2800" dirty="0"/>
              <a:t> </a:t>
            </a:r>
          </a:p>
          <a:p>
            <a:pPr lvl="1" eaLnBrk="1" hangingPunct="1">
              <a:lnSpc>
                <a:spcPct val="90000"/>
              </a:lnSpc>
            </a:pPr>
            <a:r>
              <a:rPr lang="el-GR" altLang="x-none" sz="2400" dirty="0"/>
              <a:t>ΦE = EΦ = Φ</a:t>
            </a:r>
            <a:endParaRPr lang="en-US" altLang="x-none" sz="2400" dirty="0"/>
          </a:p>
        </p:txBody>
      </p:sp>
    </p:spTree>
    <p:extLst>
      <p:ext uri="{BB962C8B-B14F-4D97-AF65-F5344CB8AC3E}">
        <p14:creationId xmlns:p14="http://schemas.microsoft.com/office/powerpoint/2010/main" val="6793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x-none"/>
              <a:t>Algebraic Laws…</a:t>
            </a:r>
          </a:p>
        </p:txBody>
      </p:sp>
      <p:sp>
        <p:nvSpPr>
          <p:cNvPr id="181251" name="Rectangle 3"/>
          <p:cNvSpPr>
            <a:spLocks noGrp="1" noChangeArrowheads="1"/>
          </p:cNvSpPr>
          <p:nvPr>
            <p:ph type="body" idx="1"/>
          </p:nvPr>
        </p:nvSpPr>
        <p:spPr/>
        <p:txBody>
          <a:bodyPr>
            <a:noAutofit/>
          </a:bodyPr>
          <a:lstStyle/>
          <a:p>
            <a:pPr eaLnBrk="1" hangingPunct="1">
              <a:lnSpc>
                <a:spcPct val="90000"/>
              </a:lnSpc>
            </a:pPr>
            <a:r>
              <a:rPr lang="el-GR" altLang="x-none" sz="2000" u="sng" dirty="0"/>
              <a:t>Distributive:</a:t>
            </a:r>
            <a:endParaRPr lang="el-GR" altLang="x-none" sz="2000" dirty="0"/>
          </a:p>
          <a:p>
            <a:pPr lvl="1" eaLnBrk="1" hangingPunct="1">
              <a:lnSpc>
                <a:spcPct val="90000"/>
              </a:lnSpc>
            </a:pPr>
            <a:r>
              <a:rPr lang="el-GR" altLang="x-none" dirty="0"/>
              <a:t>E(F+G) = EF + EG </a:t>
            </a:r>
          </a:p>
          <a:p>
            <a:pPr lvl="1" eaLnBrk="1" hangingPunct="1">
              <a:lnSpc>
                <a:spcPct val="90000"/>
              </a:lnSpc>
            </a:pPr>
            <a:r>
              <a:rPr lang="el-GR" altLang="x-none" dirty="0"/>
              <a:t>(F+G)E = FE+GE</a:t>
            </a:r>
          </a:p>
          <a:p>
            <a:pPr eaLnBrk="1" hangingPunct="1">
              <a:lnSpc>
                <a:spcPct val="90000"/>
              </a:lnSpc>
            </a:pPr>
            <a:r>
              <a:rPr lang="el-GR" altLang="x-none" sz="2000" u="sng" dirty="0"/>
              <a:t>Idempotent:</a:t>
            </a:r>
            <a:r>
              <a:rPr lang="el-GR" altLang="x-none" sz="2000" dirty="0"/>
              <a:t> E + E = E</a:t>
            </a:r>
          </a:p>
          <a:p>
            <a:pPr eaLnBrk="1" hangingPunct="1">
              <a:lnSpc>
                <a:spcPct val="90000"/>
              </a:lnSpc>
            </a:pPr>
            <a:r>
              <a:rPr lang="en-US" altLang="x-none" sz="2000" u="sng" dirty="0"/>
              <a:t>Involving </a:t>
            </a:r>
            <a:r>
              <a:rPr lang="en-US" altLang="x-none" sz="2000" u="sng" dirty="0" smtClean="0"/>
              <a:t>Kleene's </a:t>
            </a:r>
            <a:r>
              <a:rPr lang="en-US" altLang="x-none" sz="2000" u="sng" dirty="0"/>
              <a:t>closures:</a:t>
            </a:r>
            <a:endParaRPr lang="en-US" altLang="x-none" sz="2000" dirty="0"/>
          </a:p>
          <a:p>
            <a:pPr lvl="1" eaLnBrk="1" hangingPunct="1">
              <a:lnSpc>
                <a:spcPct val="90000"/>
              </a:lnSpc>
            </a:pPr>
            <a:r>
              <a:rPr lang="en-US" altLang="x-none" dirty="0"/>
              <a:t>(E*)* </a:t>
            </a:r>
            <a:r>
              <a:rPr lang="en-US" altLang="x-none" dirty="0" smtClean="0"/>
              <a:t>= </a:t>
            </a:r>
            <a:r>
              <a:rPr lang="en-US" altLang="x-none" dirty="0"/>
              <a:t>E* </a:t>
            </a:r>
          </a:p>
          <a:p>
            <a:pPr lvl="1" eaLnBrk="1" hangingPunct="1">
              <a:lnSpc>
                <a:spcPct val="90000"/>
              </a:lnSpc>
            </a:pPr>
            <a:r>
              <a:rPr lang="el-GR" altLang="x-none" dirty="0"/>
              <a:t>Φ* </a:t>
            </a:r>
            <a:r>
              <a:rPr lang="el-GR" altLang="x-none" dirty="0" smtClean="0"/>
              <a:t>= </a:t>
            </a:r>
            <a:r>
              <a:rPr lang="en-US" altLang="x-none" dirty="0">
                <a:ea typeface="ＭＳ Ｐゴシック" charset="-128"/>
                <a:sym typeface="Symbol" charset="2"/>
              </a:rPr>
              <a:t></a:t>
            </a:r>
            <a:r>
              <a:rPr lang="en-US" altLang="x-none" dirty="0">
                <a:ea typeface="ＭＳ Ｐゴシック" charset="-128"/>
              </a:rPr>
              <a:t> </a:t>
            </a:r>
          </a:p>
          <a:p>
            <a:pPr lvl="1" eaLnBrk="1" hangingPunct="1">
              <a:lnSpc>
                <a:spcPct val="90000"/>
              </a:lnSpc>
            </a:pPr>
            <a:r>
              <a:rPr lang="en-US" altLang="x-none" dirty="0">
                <a:ea typeface="ＭＳ Ｐゴシック" charset="-128"/>
                <a:sym typeface="Symbol" charset="2"/>
              </a:rPr>
              <a:t></a:t>
            </a:r>
            <a:r>
              <a:rPr lang="en-US" altLang="x-none" dirty="0">
                <a:ea typeface="ＭＳ Ｐゴシック" charset="-128"/>
              </a:rPr>
              <a:t>*	= </a:t>
            </a:r>
            <a:r>
              <a:rPr lang="en-US" altLang="x-none" dirty="0">
                <a:ea typeface="ＭＳ Ｐゴシック" charset="-128"/>
                <a:sym typeface="Symbol" charset="2"/>
              </a:rPr>
              <a:t></a:t>
            </a:r>
            <a:endParaRPr lang="en-US" altLang="x-none" dirty="0">
              <a:ea typeface="ＭＳ Ｐゴシック" charset="-128"/>
            </a:endParaRPr>
          </a:p>
          <a:p>
            <a:pPr lvl="1" eaLnBrk="1" hangingPunct="1">
              <a:lnSpc>
                <a:spcPct val="90000"/>
              </a:lnSpc>
            </a:pPr>
            <a:r>
              <a:rPr lang="en-US" altLang="x-none" dirty="0">
                <a:ea typeface="ＭＳ Ｐゴシック" charset="-128"/>
              </a:rPr>
              <a:t>E</a:t>
            </a:r>
            <a:r>
              <a:rPr lang="en-US" altLang="x-none" baseline="30000" dirty="0">
                <a:ea typeface="ＭＳ Ｐゴシック" charset="-128"/>
              </a:rPr>
              <a:t>+	</a:t>
            </a:r>
            <a:r>
              <a:rPr lang="en-US" altLang="x-none" dirty="0" smtClean="0">
                <a:ea typeface="ＭＳ Ｐゴシック" charset="-128"/>
              </a:rPr>
              <a:t>= EE</a:t>
            </a:r>
            <a:r>
              <a:rPr lang="en-US" altLang="x-none" dirty="0">
                <a:ea typeface="ＭＳ Ｐゴシック" charset="-128"/>
              </a:rPr>
              <a:t>*</a:t>
            </a:r>
          </a:p>
          <a:p>
            <a:pPr lvl="1" eaLnBrk="1" hangingPunct="1">
              <a:lnSpc>
                <a:spcPct val="90000"/>
              </a:lnSpc>
            </a:pPr>
            <a:endParaRPr lang="en-US" altLang="x-none" dirty="0"/>
          </a:p>
        </p:txBody>
      </p:sp>
    </p:spTree>
    <p:extLst>
      <p:ext uri="{BB962C8B-B14F-4D97-AF65-F5344CB8AC3E}">
        <p14:creationId xmlns:p14="http://schemas.microsoft.com/office/powerpoint/2010/main" val="57346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18062</TotalTime>
  <Words>1359</Words>
  <Application>Microsoft Office PowerPoint</Application>
  <PresentationFormat>Custom</PresentationFormat>
  <Paragraphs>266</Paragraphs>
  <Slides>37</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MS PGothic</vt:lpstr>
      <vt:lpstr>Arial</vt:lpstr>
      <vt:lpstr>Calibri</vt:lpstr>
      <vt:lpstr>Comic Sans MS</vt:lpstr>
      <vt:lpstr>Monotype Sorts</vt:lpstr>
      <vt:lpstr>Symbol</vt:lpstr>
      <vt:lpstr>Times New Roman</vt:lpstr>
      <vt:lpstr>Wingdings</vt:lpstr>
      <vt:lpstr>Project planning overview presentation</vt:lpstr>
      <vt:lpstr>Microsoft Equation 3.0</vt:lpstr>
      <vt:lpstr>Ch3 – Regular Expression</vt:lpstr>
      <vt:lpstr>Defining Languages using Regular Expressions</vt:lpstr>
      <vt:lpstr>Regular Expression</vt:lpstr>
      <vt:lpstr>Regular Expression</vt:lpstr>
      <vt:lpstr>Regular Expression</vt:lpstr>
      <vt:lpstr>Recursive definition of Regular Expression (RE)</vt:lpstr>
      <vt:lpstr>Precedence of Regular-Expression Operators</vt:lpstr>
      <vt:lpstr>Algebraic Laws of Regular Expressions</vt:lpstr>
      <vt:lpstr>Algebraic Laws…</vt:lpstr>
      <vt:lpstr>Applications</vt:lpstr>
      <vt:lpstr>Examples</vt:lpstr>
      <vt:lpstr>Definition</vt:lpstr>
      <vt:lpstr>Languages of Regular Expressions</vt:lpstr>
      <vt:lpstr>Example</vt:lpstr>
      <vt:lpstr>Example</vt:lpstr>
      <vt:lpstr>Example</vt:lpstr>
      <vt:lpstr>Example</vt:lpstr>
      <vt:lpstr>Example</vt:lpstr>
      <vt:lpstr>Equivalent Regular Expressions</vt:lpstr>
      <vt:lpstr>True or False?</vt:lpstr>
      <vt:lpstr>Example: how to use these regular expression properties and language operators? </vt:lpstr>
      <vt:lpstr>Example: (Cont.)</vt:lpstr>
      <vt:lpstr>Regular Expressions and Regular Languages</vt:lpstr>
      <vt:lpstr>Theorem</vt:lpstr>
      <vt:lpstr>PowerPoint Presentation</vt:lpstr>
      <vt:lpstr>PowerPoint Presentation</vt:lpstr>
      <vt:lpstr>Inductive Step</vt:lpstr>
      <vt:lpstr>PowerPoint Presentation</vt:lpstr>
      <vt:lpstr>PowerPoint Presentation</vt:lpstr>
      <vt:lpstr>PowerPoint Presentation</vt:lpstr>
      <vt:lpstr>Defining Languages using Regular Expressions </vt:lpstr>
      <vt:lpstr>Example</vt:lpstr>
      <vt:lpstr>Example</vt:lpstr>
      <vt:lpstr>Remark</vt:lpstr>
      <vt:lpstr>Example</vt:lpstr>
      <vt:lpstr>Example</vt:lpstr>
      <vt:lpstr>Standard Representations  of Regular Languages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CS302-Theory of Automata</dc:title>
  <dc:creator>Subhash Sagar</dc:creator>
  <cp:lastModifiedBy>Subhash Sagar</cp:lastModifiedBy>
  <cp:revision>213</cp:revision>
  <dcterms:created xsi:type="dcterms:W3CDTF">2018-01-15T08:01:35Z</dcterms:created>
  <dcterms:modified xsi:type="dcterms:W3CDTF">2018-02-08T08:06:33Z</dcterms:modified>
</cp:coreProperties>
</file>