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14"/>
  </p:notesMasterIdLst>
  <p:sldIdLst>
    <p:sldId id="285" r:id="rId2"/>
    <p:sldId id="292" r:id="rId3"/>
    <p:sldId id="293" r:id="rId4"/>
    <p:sldId id="294" r:id="rId5"/>
    <p:sldId id="297" r:id="rId6"/>
    <p:sldId id="321" r:id="rId7"/>
    <p:sldId id="298" r:id="rId8"/>
    <p:sldId id="299" r:id="rId9"/>
    <p:sldId id="300" r:id="rId10"/>
    <p:sldId id="301" r:id="rId11"/>
    <p:sldId id="302" r:id="rId12"/>
    <p:sldId id="303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>
      <p:cViewPr varScale="1">
        <p:scale>
          <a:sx n="78" d="100"/>
          <a:sy n="78" d="100"/>
        </p:scale>
        <p:origin x="1507" y="67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5533FC7-468A-4A4F-863D-034BB769D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Page 285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99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B9BE4-52BC-4274-950F-B9C3867836D1}" type="slidenum">
              <a:rPr lang="en-US"/>
              <a:pPr/>
              <a:t>9</a:t>
            </a:fld>
            <a:endParaRPr lang="en-US"/>
          </a:p>
        </p:txBody>
      </p:sp>
      <p:sp>
        <p:nvSpPr>
          <p:cNvPr id="55299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2" tIns="45712" rIns="91422" bIns="45712" anchor="b"/>
          <a:lstStyle/>
          <a:p>
            <a:pPr algn="r" eaLnBrk="0" hangingPunct="0"/>
            <a:fld id="{3EE79BED-51AC-4A78-8611-A6524568A2BC}" type="slidenum">
              <a:rPr lang="en-US" sz="1200">
                <a:latin typeface="Times New Roman" pitchFamily="18" charset="0"/>
                <a:ea typeface="ＭＳ Ｐゴシック" charset="-128"/>
              </a:rPr>
              <a:pPr algn="r" eaLnBrk="0" hangingPunct="0"/>
              <a:t>9</a:t>
            </a:fld>
            <a:endParaRPr lang="en-US" sz="1200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22" tIns="45712" rIns="91422" bIns="45712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47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42F392-064A-416D-8F07-CD574AEE90CA}" type="slidenum">
              <a:rPr lang="en-US"/>
              <a:pPr/>
              <a:t>12</a:t>
            </a:fld>
            <a:endParaRPr lang="en-US"/>
          </a:p>
        </p:txBody>
      </p:sp>
      <p:sp>
        <p:nvSpPr>
          <p:cNvPr id="56323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2" tIns="45712" rIns="91422" bIns="45712" anchor="b"/>
          <a:lstStyle/>
          <a:p>
            <a:pPr algn="r" eaLnBrk="0" hangingPunct="0"/>
            <a:fld id="{AC7736AD-8AEA-47FC-A23A-66C6D3F44338}" type="slidenum">
              <a:rPr lang="en-US" sz="1200">
                <a:latin typeface="Times New Roman" pitchFamily="18" charset="0"/>
                <a:ea typeface="ＭＳ Ｐゴシック" charset="-128"/>
              </a:rPr>
              <a:pPr algn="r" eaLnBrk="0" hangingPunct="0"/>
              <a:t>12</a:t>
            </a:fld>
            <a:endParaRPr lang="en-US" sz="1200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22" tIns="45712" rIns="91422" bIns="45712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28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52F1699-9777-4AB3-A09E-9AD8B8DA36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1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34B51-1AE5-4D28-ACD9-8FF4493C30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7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FE429-2288-4C06-B2F2-780C39387D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0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8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4F990D-8985-404B-8D0C-FFEF03E1D9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7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CDDE5-E53D-4C4A-97FD-07BAA38802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8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0D7D0-DCCE-4584-A430-75FF2F23F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0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0A248-445B-4AD7-991E-2118B6FEF9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6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F23066-1972-44E2-8A10-090E1F6460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2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60614-A84F-4EC4-893E-014333F5F4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1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1859D14-0BFA-43CA-9EAC-86FCA38B9E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0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1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990600"/>
            <a:ext cx="7772400" cy="14478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  <a:effectLst/>
              </a:rPr>
              <a:t>CPU Scheduling</a:t>
            </a:r>
            <a:r>
              <a:rPr lang="en-US" dirty="0"/>
              <a:t> 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0" y="3733800"/>
            <a:ext cx="6019800" cy="1752600"/>
          </a:xfrm>
        </p:spPr>
        <p:txBody>
          <a:bodyPr>
            <a:normAutofit/>
          </a:bodyPr>
          <a:lstStyle/>
          <a:p>
            <a:pPr algn="l" eaLnBrk="1" hangingPunct="1">
              <a:buFont typeface="Wingdings" pitchFamily="2" charset="2"/>
              <a:buChar char="n"/>
            </a:pPr>
            <a:r>
              <a:rPr lang="en-US" sz="2800" b="1" dirty="0"/>
              <a:t>  </a:t>
            </a: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Algorithms for CPU Scheduling</a:t>
            </a:r>
          </a:p>
          <a:p>
            <a:pPr algn="l" eaLnBrk="1" hangingPunct="1"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Evaluation of Various 	Scheduling Algorithms</a:t>
            </a:r>
          </a:p>
        </p:txBody>
      </p:sp>
      <p:sp>
        <p:nvSpPr>
          <p:cNvPr id="3074" name="Rectangle 16"/>
          <p:cNvSpPr>
            <a:spLocks noGrp="1" noChangeArrowheads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Arial Black" pitchFamily="34" charset="0"/>
              </a:rPr>
              <a:t>OS Spring 2018</a:t>
            </a:r>
          </a:p>
        </p:txBody>
      </p:sp>
      <p:sp>
        <p:nvSpPr>
          <p:cNvPr id="3075" name="Rectangle 1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076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E9B6D6-E838-40B9-9645-B5C4BC12FDBB}" type="slidenum">
              <a:rPr lang="en-US" b="1">
                <a:solidFill>
                  <a:schemeClr val="tx1"/>
                </a:solidFill>
                <a:latin typeface="Arial Black" pitchFamily="34" charset="0"/>
              </a:rPr>
              <a:pPr/>
              <a:t>1</a:t>
            </a:fld>
            <a:endParaRPr lang="en-US" b="1">
              <a:solidFill>
                <a:schemeClr val="tx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70222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8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371600"/>
            <a:ext cx="8229600" cy="51498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Average waiting time of FCFS is high and may vary substantially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In case of many I/O bound processes and one CPU bound process, there is a </a:t>
            </a:r>
            <a:r>
              <a:rPr lang="en-US" sz="2600" b="1" dirty="0">
                <a:latin typeface="Berlin Sans FB" pitchFamily="34" charset="0"/>
              </a:rPr>
              <a:t>convoy effect</a:t>
            </a:r>
            <a:r>
              <a:rPr lang="en-US" sz="2600" b="1" dirty="0">
                <a:latin typeface="Comic Sans MS" pitchFamily="66" charset="0"/>
              </a:rPr>
              <a:t> seen in FCFS scheduling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Results in low CPU and device utilization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8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</a:rPr>
              <a:t>FCFS scheduling algorithm is non-preemptive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This algorithm is not suitable for time-sharing systems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No scheduling takes place until the process 	has completed its CPU burst</a:t>
            </a:r>
          </a:p>
        </p:txBody>
      </p:sp>
      <p:sp>
        <p:nvSpPr>
          <p:cNvPr id="1741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FD3B81-0F7B-4A20-AC46-42FA7AD2C78D}" type="slidenum">
              <a:rPr lang="en-US" b="1">
                <a:latin typeface="Arial Black" pitchFamily="34" charset="0"/>
              </a:rPr>
              <a:pPr/>
              <a:t>10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FCFS Scheduling</a:t>
            </a:r>
          </a:p>
        </p:txBody>
      </p:sp>
    </p:spTree>
    <p:extLst>
      <p:ext uri="{BB962C8B-B14F-4D97-AF65-F5344CB8AC3E}">
        <p14:creationId xmlns:p14="http://schemas.microsoft.com/office/powerpoint/2010/main" val="476595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9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79550"/>
            <a:ext cx="8305800" cy="4826000"/>
          </a:xfrm>
          <a:noFill/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Associates with each process the length of the process’s next CPU burst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Process with the smallest next CPU burst is 	allocated the CPU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2600" b="1" dirty="0"/>
              <a:t>		     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FCFS is used to break the tie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Shortest-next-CPU-burst algorithm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SJF scheduling for the following processes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Process		  Burst time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    	     P1				6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     P2				8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     P3				7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     P4				3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200" b="1" dirty="0"/>
          </a:p>
        </p:txBody>
      </p:sp>
      <p:sp>
        <p:nvSpPr>
          <p:cNvPr id="1843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43A668-AEB5-4374-87B6-2378BF481BE0}" type="slidenum">
              <a:rPr lang="en-US" b="1">
                <a:latin typeface="Arial Black" pitchFamily="34" charset="0"/>
              </a:rPr>
              <a:pPr/>
              <a:t>11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Shortest-Job-First Scheduling</a:t>
            </a:r>
          </a:p>
        </p:txBody>
      </p:sp>
    </p:spTree>
    <p:extLst>
      <p:ext uri="{BB962C8B-B14F-4D97-AF65-F5344CB8AC3E}">
        <p14:creationId xmlns:p14="http://schemas.microsoft.com/office/powerpoint/2010/main" val="2984864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19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19458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1945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3AD5AB-3A16-40CF-8689-24E93EAE8E9A}" type="slidenum">
              <a:rPr lang="en-US" b="1">
                <a:latin typeface="Arial Black" pitchFamily="34" charset="0"/>
              </a:rPr>
              <a:pPr/>
              <a:t>12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30480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SJF Scheduling</a:t>
            </a:r>
          </a:p>
        </p:txBody>
      </p:sp>
      <p:grpSp>
        <p:nvGrpSpPr>
          <p:cNvPr id="2" name="Group 74"/>
          <p:cNvGrpSpPr>
            <a:grpSpLocks noChangeAspect="1"/>
          </p:cNvGrpSpPr>
          <p:nvPr/>
        </p:nvGrpSpPr>
        <p:grpSpPr bwMode="auto">
          <a:xfrm>
            <a:off x="533400" y="1828800"/>
            <a:ext cx="8395991" cy="1645920"/>
            <a:chOff x="864" y="2352"/>
            <a:chExt cx="3734" cy="732"/>
          </a:xfrm>
        </p:grpSpPr>
        <p:sp>
          <p:nvSpPr>
            <p:cNvPr id="19464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Verdana" pitchFamily="34" charset="0"/>
                <a:ea typeface="ＭＳ Ｐゴシック" charset="-128"/>
              </a:endParaRPr>
            </a:p>
          </p:txBody>
        </p:sp>
        <p:sp>
          <p:nvSpPr>
            <p:cNvPr id="19465" name="Text Box 38"/>
            <p:cNvSpPr txBox="1">
              <a:spLocks noChangeArrowheads="1"/>
            </p:cNvSpPr>
            <p:nvPr/>
          </p:nvSpPr>
          <p:spPr bwMode="auto">
            <a:xfrm flipH="1">
              <a:off x="1008" y="2412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>
                  <a:latin typeface="Helvetica" pitchFamily="34" charset="0"/>
                  <a:ea typeface="ＭＳ Ｐゴシック" charset="-128"/>
                </a:rPr>
                <a:t>P</a:t>
              </a:r>
              <a:r>
                <a:rPr lang="en-US" b="1" baseline="-25000">
                  <a:latin typeface="Helvetica" pitchFamily="34" charset="0"/>
                  <a:ea typeface="ＭＳ Ｐゴシック" charset="-128"/>
                </a:rPr>
                <a:t>4</a:t>
              </a:r>
              <a:endParaRPr lang="en-US" b="1">
                <a:latin typeface="Helvetica" pitchFamily="34" charset="0"/>
                <a:ea typeface="ＭＳ Ｐゴシック" charset="-128"/>
              </a:endParaRPr>
            </a:p>
          </p:txBody>
        </p:sp>
        <p:sp>
          <p:nvSpPr>
            <p:cNvPr id="19466" name="Text Box 39"/>
            <p:cNvSpPr txBox="1">
              <a:spLocks noChangeArrowheads="1"/>
            </p:cNvSpPr>
            <p:nvPr/>
          </p:nvSpPr>
          <p:spPr bwMode="auto">
            <a:xfrm flipH="1">
              <a:off x="2976" y="2400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>
                  <a:latin typeface="Helvetica" pitchFamily="34" charset="0"/>
                  <a:ea typeface="ＭＳ Ｐゴシック" charset="-128"/>
                </a:rPr>
                <a:t>P</a:t>
              </a:r>
              <a:r>
                <a:rPr lang="en-US" b="1" baseline="-25000">
                  <a:latin typeface="Helvetica" pitchFamily="34" charset="0"/>
                  <a:ea typeface="ＭＳ Ｐゴシック" charset="-128"/>
                </a:rPr>
                <a:t>3</a:t>
              </a:r>
              <a:endParaRPr lang="en-US" b="1">
                <a:latin typeface="Helvetica" pitchFamily="34" charset="0"/>
                <a:ea typeface="ＭＳ Ｐゴシック" charset="-128"/>
              </a:endParaRPr>
            </a:p>
          </p:txBody>
        </p:sp>
        <p:sp>
          <p:nvSpPr>
            <p:cNvPr id="19467" name="Text Box 40"/>
            <p:cNvSpPr txBox="1">
              <a:spLocks noChangeArrowheads="1"/>
            </p:cNvSpPr>
            <p:nvPr/>
          </p:nvSpPr>
          <p:spPr bwMode="auto">
            <a:xfrm flipH="1">
              <a:off x="1968" y="2448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>
                  <a:latin typeface="Helvetica" pitchFamily="34" charset="0"/>
                  <a:ea typeface="ＭＳ Ｐゴシック" charset="-128"/>
                </a:rPr>
                <a:t>P</a:t>
              </a:r>
              <a:r>
                <a:rPr lang="en-US" b="1" baseline="-25000">
                  <a:latin typeface="Helvetica" pitchFamily="34" charset="0"/>
                  <a:ea typeface="ＭＳ Ｐゴシック" charset="-128"/>
                </a:rPr>
                <a:t>1</a:t>
              </a:r>
              <a:endParaRPr lang="en-US" b="1">
                <a:latin typeface="Helvetica" pitchFamily="34" charset="0"/>
                <a:ea typeface="ＭＳ Ｐゴシック" charset="-128"/>
              </a:endParaRPr>
            </a:p>
          </p:txBody>
        </p:sp>
        <p:sp>
          <p:nvSpPr>
            <p:cNvPr id="19468" name="Line 41"/>
            <p:cNvSpPr>
              <a:spLocks noChangeShapeType="1"/>
            </p:cNvSpPr>
            <p:nvPr/>
          </p:nvSpPr>
          <p:spPr bwMode="auto">
            <a:xfrm flipH="1">
              <a:off x="4452" y="27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9" name="Line 42"/>
            <p:cNvSpPr>
              <a:spLocks noChangeShapeType="1"/>
            </p:cNvSpPr>
            <p:nvPr/>
          </p:nvSpPr>
          <p:spPr bwMode="auto">
            <a:xfrm flipH="1">
              <a:off x="960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0" name="Line 43"/>
            <p:cNvSpPr>
              <a:spLocks noChangeShapeType="1"/>
            </p:cNvSpPr>
            <p:nvPr/>
          </p:nvSpPr>
          <p:spPr bwMode="auto">
            <a:xfrm flipH="1">
              <a:off x="2688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1" name="Text Box 48"/>
            <p:cNvSpPr txBox="1">
              <a:spLocks noChangeArrowheads="1"/>
            </p:cNvSpPr>
            <p:nvPr/>
          </p:nvSpPr>
          <p:spPr bwMode="auto">
            <a:xfrm flipH="1">
              <a:off x="1536" y="2832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>
                  <a:latin typeface="Helvetica" pitchFamily="34" charset="0"/>
                  <a:ea typeface="ＭＳ Ｐゴシック" charset="-128"/>
                </a:rPr>
                <a:t>3</a:t>
              </a:r>
            </a:p>
          </p:txBody>
        </p:sp>
        <p:sp>
          <p:nvSpPr>
            <p:cNvPr id="19472" name="Text Box 49"/>
            <p:cNvSpPr txBox="1">
              <a:spLocks noChangeArrowheads="1"/>
            </p:cNvSpPr>
            <p:nvPr/>
          </p:nvSpPr>
          <p:spPr bwMode="auto">
            <a:xfrm flipH="1">
              <a:off x="3312" y="284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>
                  <a:latin typeface="Helvetica" pitchFamily="34" charset="0"/>
                  <a:ea typeface="ＭＳ Ｐゴシック" charset="-128"/>
                </a:rPr>
                <a:t>16</a:t>
              </a:r>
            </a:p>
          </p:txBody>
        </p:sp>
        <p:sp>
          <p:nvSpPr>
            <p:cNvPr id="19473" name="Text Box 50"/>
            <p:cNvSpPr txBox="1">
              <a:spLocks noChangeArrowheads="1"/>
            </p:cNvSpPr>
            <p:nvPr/>
          </p:nvSpPr>
          <p:spPr bwMode="auto">
            <a:xfrm flipH="1">
              <a:off x="864" y="285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>
                  <a:latin typeface="Helvetica" pitchFamily="34" charset="0"/>
                  <a:ea typeface="ＭＳ Ｐゴシック" charset="-128"/>
                </a:rPr>
                <a:t>0</a:t>
              </a:r>
            </a:p>
          </p:txBody>
        </p:sp>
        <p:sp>
          <p:nvSpPr>
            <p:cNvPr id="19474" name="Line 52"/>
            <p:cNvSpPr>
              <a:spLocks noChangeShapeType="1"/>
            </p:cNvSpPr>
            <p:nvPr/>
          </p:nvSpPr>
          <p:spPr bwMode="auto">
            <a:xfrm flipH="1">
              <a:off x="3456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5" name="Line 54"/>
            <p:cNvSpPr>
              <a:spLocks noChangeShapeType="1"/>
            </p:cNvSpPr>
            <p:nvPr/>
          </p:nvSpPr>
          <p:spPr bwMode="auto">
            <a:xfrm flipH="1">
              <a:off x="163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6" name="Line 58"/>
            <p:cNvSpPr>
              <a:spLocks noChangeShapeType="1"/>
            </p:cNvSpPr>
            <p:nvPr/>
          </p:nvSpPr>
          <p:spPr bwMode="auto">
            <a:xfrm flipH="1">
              <a:off x="2688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7" name="Line 63"/>
            <p:cNvSpPr>
              <a:spLocks noChangeShapeType="1"/>
            </p:cNvSpPr>
            <p:nvPr/>
          </p:nvSpPr>
          <p:spPr bwMode="auto">
            <a:xfrm flipH="1">
              <a:off x="3456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8" name="Text Box 64"/>
            <p:cNvSpPr txBox="1">
              <a:spLocks noChangeArrowheads="1"/>
            </p:cNvSpPr>
            <p:nvPr/>
          </p:nvSpPr>
          <p:spPr bwMode="auto">
            <a:xfrm flipH="1">
              <a:off x="2592" y="2832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>
                  <a:latin typeface="Helvetica" pitchFamily="34" charset="0"/>
                  <a:ea typeface="ＭＳ Ｐゴシック" charset="-128"/>
                </a:rPr>
                <a:t>9</a:t>
              </a:r>
            </a:p>
          </p:txBody>
        </p:sp>
        <p:sp>
          <p:nvSpPr>
            <p:cNvPr id="19479" name="Line 69"/>
            <p:cNvSpPr>
              <a:spLocks noChangeShapeType="1"/>
            </p:cNvSpPr>
            <p:nvPr/>
          </p:nvSpPr>
          <p:spPr bwMode="auto">
            <a:xfrm flipH="1">
              <a:off x="1632" y="235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0" name="Text Box 70"/>
            <p:cNvSpPr txBox="1">
              <a:spLocks noChangeArrowheads="1"/>
            </p:cNvSpPr>
            <p:nvPr/>
          </p:nvSpPr>
          <p:spPr bwMode="auto">
            <a:xfrm flipH="1">
              <a:off x="3744" y="2400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>
                  <a:latin typeface="Helvetica" pitchFamily="34" charset="0"/>
                  <a:ea typeface="ＭＳ Ｐゴシック" charset="-128"/>
                </a:rPr>
                <a:t>P</a:t>
              </a:r>
              <a:r>
                <a:rPr lang="en-US" b="1" baseline="-25000">
                  <a:latin typeface="Helvetica" pitchFamily="34" charset="0"/>
                  <a:ea typeface="ＭＳ Ｐゴシック" charset="-128"/>
                </a:rPr>
                <a:t>2</a:t>
              </a:r>
              <a:endParaRPr lang="en-US" b="1">
                <a:latin typeface="Helvetica" pitchFamily="34" charset="0"/>
                <a:ea typeface="ＭＳ Ｐゴシック" charset="-128"/>
              </a:endParaRPr>
            </a:p>
          </p:txBody>
        </p:sp>
        <p:sp>
          <p:nvSpPr>
            <p:cNvPr id="19481" name="Text Box 73"/>
            <p:cNvSpPr txBox="1">
              <a:spLocks noChangeArrowheads="1"/>
            </p:cNvSpPr>
            <p:nvPr/>
          </p:nvSpPr>
          <p:spPr bwMode="auto">
            <a:xfrm flipH="1">
              <a:off x="4320" y="284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>
                  <a:latin typeface="Helvetica" pitchFamily="34" charset="0"/>
                  <a:ea typeface="ＭＳ Ｐゴシック" charset="-128"/>
                </a:rPr>
                <a:t>24</a:t>
              </a:r>
            </a:p>
          </p:txBody>
        </p:sp>
      </p:grpSp>
      <p:sp>
        <p:nvSpPr>
          <p:cNvPr id="19463" name="Text Box 23"/>
          <p:cNvSpPr txBox="1">
            <a:spLocks noChangeArrowheads="1"/>
          </p:cNvSpPr>
          <p:nvPr/>
        </p:nvSpPr>
        <p:spPr bwMode="auto">
          <a:xfrm>
            <a:off x="1219200" y="4145340"/>
            <a:ext cx="5257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000" b="1" dirty="0"/>
              <a:t> </a:t>
            </a:r>
            <a:r>
              <a:rPr lang="en-US" sz="2400" b="1" dirty="0"/>
              <a:t>Waiting time for each process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b="1" dirty="0"/>
              <a:t> Average waiting time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b="1" dirty="0"/>
              <a:t> Average waiting time using FCFS</a:t>
            </a:r>
          </a:p>
        </p:txBody>
      </p:sp>
    </p:spTree>
    <p:extLst>
      <p:ext uri="{BB962C8B-B14F-4D97-AF65-F5344CB8AC3E}">
        <p14:creationId xmlns:p14="http://schemas.microsoft.com/office/powerpoint/2010/main" val="287803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14400"/>
            <a:ext cx="8229600" cy="55435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Preemptive and Non-Preemptive Scheduling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CPU scheduling decision is taken when any of the following occurs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process switch from running to wait state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600" b="1" dirty="0">
                <a:latin typeface="Comic Sans MS" pitchFamily="66" charset="0"/>
              </a:rPr>
              <a:t>A process switch from running to ready state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process switch from wait state to ready state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600" b="1" dirty="0">
                <a:latin typeface="Comic Sans MS" pitchFamily="66" charset="0"/>
              </a:rPr>
              <a:t>A process terminates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For cases 1 and 4, there is no choice in terms of scheduling – a new process must be selected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For cases 2 and 3, there are choices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When scheduling takes place only under 1 and 4, the scheduling is referred to as non-preemptive or cooperative scheduling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For other cases, it is said to be 	</a:t>
            </a:r>
            <a:r>
              <a:rPr lang="en-US" sz="2600" b="1" dirty="0">
                <a:latin typeface="Berlin Sans FB" pitchFamily="34" charset="0"/>
              </a:rPr>
              <a:t>preemptive</a:t>
            </a:r>
            <a:r>
              <a:rPr lang="en-US" sz="2600" b="1" dirty="0"/>
              <a:t> </a:t>
            </a:r>
            <a:endParaRPr lang="en-US" sz="2600" dirty="0"/>
          </a:p>
        </p:txBody>
      </p:sp>
      <p:sp>
        <p:nvSpPr>
          <p:cNvPr id="1024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2FFA35-92CC-48A0-9B07-21E9F9D5057F}" type="slidenum">
              <a:rPr lang="en-US" b="1">
                <a:latin typeface="Arial Black" pitchFamily="34" charset="0"/>
              </a:rPr>
              <a:pPr/>
              <a:t>2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effectLst/>
              </a:rPr>
              <a:t>Basic Concepts</a:t>
            </a:r>
          </a:p>
        </p:txBody>
      </p:sp>
    </p:spTree>
    <p:extLst>
      <p:ext uri="{BB962C8B-B14F-4D97-AF65-F5344CB8AC3E}">
        <p14:creationId xmlns:p14="http://schemas.microsoft.com/office/powerpoint/2010/main" val="332043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5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838200"/>
            <a:ext cx="8305800" cy="56388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Non-Preemptive scheduling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If the CPU is allocated to a process, it is 	released only if </a:t>
            </a:r>
            <a:r>
              <a:rPr lang="en-US" sz="2600" b="1">
                <a:latin typeface="Comic Sans MS" pitchFamily="66" charset="0"/>
              </a:rPr>
              <a:t>the process terminates or 	switches to </a:t>
            </a:r>
            <a:r>
              <a:rPr lang="en-US" sz="2600" b="1" dirty="0">
                <a:latin typeface="Comic Sans MS" pitchFamily="66" charset="0"/>
              </a:rPr>
              <a:t>wait state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Preemptive scheduling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    </a:t>
            </a:r>
            <a:r>
              <a:rPr lang="en-US" sz="2600" b="1" dirty="0">
                <a:latin typeface="Comic Sans MS" pitchFamily="66" charset="0"/>
              </a:rPr>
              <a:t>OS can interrupt a process to release CPU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Incurs a cost for access to shared data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 mechanism is needed to coordinate access 	to shared data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Preemption affects the design of OS kernel with respect to the processing of a system call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Wait for a system call to complete before 	preempting the process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	Poor kernel execution model for real-		time computing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Disabling interrupts is another solution to this</a:t>
            </a:r>
          </a:p>
        </p:txBody>
      </p:sp>
      <p:sp>
        <p:nvSpPr>
          <p:cNvPr id="1126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9E80C1-1EAB-487E-82E6-3D473BBAA243}" type="slidenum">
              <a:rPr lang="en-US" b="1">
                <a:latin typeface="Arial Black" pitchFamily="34" charset="0"/>
              </a:rPr>
              <a:pPr/>
              <a:t>3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effectLst/>
              </a:rPr>
              <a:t>Preemptive Scheduling</a:t>
            </a:r>
          </a:p>
        </p:txBody>
      </p:sp>
    </p:spTree>
    <p:extLst>
      <p:ext uri="{BB962C8B-B14F-4D97-AF65-F5344CB8AC3E}">
        <p14:creationId xmlns:p14="http://schemas.microsoft.com/office/powerpoint/2010/main" val="1181430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5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219200"/>
            <a:ext cx="8229600" cy="508635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Dispatcher is the module that gives control of the CPU to the process selected by the short-term scheduler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/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Functions of the dispatcher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Switching context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Switching to user mode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Jumping to proper location in the user 	program to restart that program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frequently used module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Should be as fast as possible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Dispatch latency is the time taken by the dispatcher to stop one process and start another</a:t>
            </a:r>
          </a:p>
        </p:txBody>
      </p:sp>
      <p:sp>
        <p:nvSpPr>
          <p:cNvPr id="1229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D06C5A-DEAE-4CD5-9181-A2AC106632C1}" type="slidenum">
              <a:rPr lang="en-US" b="1">
                <a:latin typeface="Arial Black" pitchFamily="34" charset="0"/>
              </a:rPr>
              <a:pPr/>
              <a:t>4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Dispatcher </a:t>
            </a:r>
          </a:p>
        </p:txBody>
      </p:sp>
    </p:spTree>
    <p:extLst>
      <p:ext uri="{BB962C8B-B14F-4D97-AF65-F5344CB8AC3E}">
        <p14:creationId xmlns:p14="http://schemas.microsoft.com/office/powerpoint/2010/main" val="736168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95400"/>
            <a:ext cx="8229600" cy="51054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Different scheduling algorithms have different properties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Many criteria are used to perform 	comparison between different algorithms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Criteria for comparison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CPU utilization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Keep the CPU as busy as possible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CPU utilization ranges from 40% to 90%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Throughput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Number of processes completed per unit 	time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A measure of the amount of work being 	done</a:t>
            </a:r>
          </a:p>
        </p:txBody>
      </p:sp>
      <p:sp>
        <p:nvSpPr>
          <p:cNvPr id="1331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83967F-D4F7-4EB5-BBDB-A6AEB4281E5F}" type="slidenum">
              <a:rPr lang="en-US" b="1">
                <a:latin typeface="Arial Black" pitchFamily="34" charset="0"/>
              </a:rPr>
              <a:pPr/>
              <a:t>5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Scheduling Criteria</a:t>
            </a:r>
          </a:p>
        </p:txBody>
      </p:sp>
    </p:spTree>
    <p:extLst>
      <p:ext uri="{BB962C8B-B14F-4D97-AF65-F5344CB8AC3E}">
        <p14:creationId xmlns:p14="http://schemas.microsoft.com/office/powerpoint/2010/main" val="3751283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43000"/>
            <a:ext cx="8229600" cy="4800600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Turnaround time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The interval from the time of submission of 	a process to the time of completion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/>
              <a:t>                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Includes both computation and wait 		times</a:t>
            </a:r>
          </a:p>
          <a:p>
            <a:pPr>
              <a:lnSpc>
                <a:spcPct val="80000"/>
              </a:lnSpc>
              <a:buNone/>
            </a:pPr>
            <a:endParaRPr lang="en-US" sz="10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Waiting time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Sum of time periods spent waiting in the 	ready queue</a:t>
            </a:r>
          </a:p>
          <a:p>
            <a:pPr>
              <a:lnSpc>
                <a:spcPct val="80000"/>
              </a:lnSpc>
              <a:buNone/>
            </a:pPr>
            <a:endParaRPr lang="en-US" sz="1000" b="1" dirty="0">
              <a:latin typeface="Comic Sans MS" pitchFamily="66" charset="0"/>
            </a:endParaRPr>
          </a:p>
          <a:p>
            <a:pPr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Response time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Time from the submission of a request until 	the first response is produced</a:t>
            </a:r>
          </a:p>
          <a:p>
            <a:pPr>
              <a:lnSpc>
                <a:spcPct val="80000"/>
              </a:lnSpc>
              <a:buNone/>
            </a:pPr>
            <a:endParaRPr lang="en-US" sz="800" b="1" dirty="0"/>
          </a:p>
          <a:p>
            <a:pPr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</a:p>
        </p:txBody>
      </p:sp>
      <p:sp>
        <p:nvSpPr>
          <p:cNvPr id="1331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83967F-D4F7-4EB5-BBDB-A6AEB4281E5F}" type="slidenum">
              <a:rPr lang="en-US" b="1">
                <a:latin typeface="Arial Black" pitchFamily="34" charset="0"/>
              </a:rPr>
              <a:pPr/>
              <a:t>6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Scheduling Criteria</a:t>
            </a:r>
          </a:p>
        </p:txBody>
      </p:sp>
    </p:spTree>
    <p:extLst>
      <p:ext uri="{BB962C8B-B14F-4D97-AF65-F5344CB8AC3E}">
        <p14:creationId xmlns:p14="http://schemas.microsoft.com/office/powerpoint/2010/main" val="11126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95400"/>
            <a:ext cx="8229600" cy="50736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Desirable characteristics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Maximize CPU utilization and throughput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Minimize turnaround time, waiting time and 	response time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For interactive systems, it is more important to minimize the variance in the response time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Have reasonable and predictable response 	time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600" b="1" dirty="0">
              <a:latin typeface="Comic Sans MS" pitchFamily="66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Scheduling Algorithms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Which of the processes in the ready queue is 	to be allocated the CPU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600" b="1" dirty="0">
              <a:latin typeface="Comic Sans MS" pitchFamily="66" charset="0"/>
            </a:endParaRPr>
          </a:p>
        </p:txBody>
      </p:sp>
      <p:sp>
        <p:nvSpPr>
          <p:cNvPr id="1434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A9B374-AF8D-4450-84BE-59A0115F865C}" type="slidenum">
              <a:rPr lang="en-US" b="1">
                <a:latin typeface="Arial Black" pitchFamily="34" charset="0"/>
              </a:rPr>
              <a:pPr/>
              <a:t>7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Scheduling Criteria</a:t>
            </a:r>
          </a:p>
        </p:txBody>
      </p:sp>
    </p:spTree>
    <p:extLst>
      <p:ext uri="{BB962C8B-B14F-4D97-AF65-F5344CB8AC3E}">
        <p14:creationId xmlns:p14="http://schemas.microsoft.com/office/powerpoint/2010/main" val="2752146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229600" cy="54102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First-Come, First-Served Scheduling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    T</a:t>
            </a:r>
            <a:r>
              <a:rPr lang="en-US" sz="2600" b="1" dirty="0">
                <a:latin typeface="Comic Sans MS" pitchFamily="66" charset="0"/>
              </a:rPr>
              <a:t>he simplest scheduling algorithm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Implementation is managed by a FIFO queue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PCB of a ready process is linked to the tail of the ready queue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When CPU is free, it is allocated to the 	process at the head of the queue 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600" b="1" dirty="0">
                <a:latin typeface="Comic Sans MS" pitchFamily="66" charset="0"/>
              </a:rPr>
              <a:t>Average waiting time of this algorithm is long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Example using            Process		Burst time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Gantt chart </a:t>
            </a:r>
            <a:r>
              <a:rPr lang="en-US" sz="2600" b="1" dirty="0"/>
              <a:t>		     P</a:t>
            </a:r>
            <a:r>
              <a:rPr lang="en-US" sz="2600" b="1" baseline="-25000" dirty="0"/>
              <a:t>1</a:t>
            </a:r>
            <a:r>
              <a:rPr lang="en-US" sz="2600" b="1" dirty="0"/>
              <a:t>			       24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   			     P</a:t>
            </a:r>
            <a:r>
              <a:rPr lang="en-US" sz="2600" b="1" baseline="-25000" dirty="0"/>
              <a:t>2</a:t>
            </a:r>
            <a:r>
              <a:rPr lang="en-US" sz="2600" b="1" dirty="0"/>
              <a:t>			         3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   			     P</a:t>
            </a:r>
            <a:r>
              <a:rPr lang="en-US" sz="2600" b="1" baseline="-25000" dirty="0"/>
              <a:t>3</a:t>
            </a:r>
            <a:r>
              <a:rPr lang="en-US" sz="2600" b="1" dirty="0"/>
              <a:t>			         3</a:t>
            </a:r>
          </a:p>
        </p:txBody>
      </p:sp>
      <p:sp>
        <p:nvSpPr>
          <p:cNvPr id="1536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1EF64F-D901-49E3-8922-B8F5E369F697}" type="slidenum">
              <a:rPr lang="en-US" b="1">
                <a:latin typeface="Arial Black" pitchFamily="34" charset="0"/>
              </a:rPr>
              <a:pPr/>
              <a:t>8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80772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Scheduling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332178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18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16386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1638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AC88EC-CF15-42EC-887A-B063886B2B49}" type="slidenum">
              <a:rPr lang="en-US" b="1">
                <a:latin typeface="Arial Black" pitchFamily="34" charset="0"/>
              </a:rPr>
              <a:pPr/>
              <a:t>9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55675" y="304800"/>
            <a:ext cx="8340725" cy="685800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sz="3000" b="1" dirty="0">
                <a:solidFill>
                  <a:schemeClr val="tx1"/>
                </a:solidFill>
                <a:effectLst/>
              </a:rPr>
              <a:t>First-Come, First-Served (FCFS) Scheduling</a:t>
            </a:r>
          </a:p>
        </p:txBody>
      </p:sp>
      <p:grpSp>
        <p:nvGrpSpPr>
          <p:cNvPr id="2" name="Group 18"/>
          <p:cNvGrpSpPr>
            <a:grpSpLocks noChangeAspect="1"/>
          </p:cNvGrpSpPr>
          <p:nvPr/>
        </p:nvGrpSpPr>
        <p:grpSpPr bwMode="auto">
          <a:xfrm>
            <a:off x="228600" y="1600200"/>
            <a:ext cx="8552399" cy="1737360"/>
            <a:chOff x="856" y="2688"/>
            <a:chExt cx="3500" cy="711"/>
          </a:xfrm>
        </p:grpSpPr>
        <p:sp>
          <p:nvSpPr>
            <p:cNvPr id="16393" name="Rectangle 4"/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Verdana" pitchFamily="34" charset="0"/>
                <a:ea typeface="ＭＳ Ｐゴシック" charset="-128"/>
              </a:endParaRPr>
            </a:p>
          </p:txBody>
        </p:sp>
        <p:sp>
          <p:nvSpPr>
            <p:cNvPr id="16394" name="Text Box 5"/>
            <p:cNvSpPr txBox="1">
              <a:spLocks noChangeArrowheads="1"/>
            </p:cNvSpPr>
            <p:nvPr/>
          </p:nvSpPr>
          <p:spPr bwMode="auto">
            <a:xfrm>
              <a:off x="1776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>
                  <a:latin typeface="Helvetica" pitchFamily="34" charset="0"/>
                  <a:ea typeface="ＭＳ Ｐゴシック" charset="-128"/>
                </a:rPr>
                <a:t>P</a:t>
              </a:r>
              <a:r>
                <a:rPr lang="en-US" b="1" baseline="-25000">
                  <a:latin typeface="Helvetica" pitchFamily="34" charset="0"/>
                  <a:ea typeface="ＭＳ Ｐゴシック" charset="-128"/>
                </a:rPr>
                <a:t>1</a:t>
              </a:r>
              <a:endParaRPr lang="en-US" b="1">
                <a:latin typeface="Helvetica" pitchFamily="34" charset="0"/>
                <a:ea typeface="ＭＳ Ｐゴシック" charset="-128"/>
              </a:endParaRPr>
            </a:p>
          </p:txBody>
        </p:sp>
        <p:sp>
          <p:nvSpPr>
            <p:cNvPr id="16395" name="Text Box 6"/>
            <p:cNvSpPr txBox="1">
              <a:spLocks noChangeArrowheads="1"/>
            </p:cNvSpPr>
            <p:nvPr/>
          </p:nvSpPr>
          <p:spPr bwMode="auto">
            <a:xfrm>
              <a:off x="3264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>
                  <a:latin typeface="Helvetica" pitchFamily="34" charset="0"/>
                  <a:ea typeface="ＭＳ Ｐゴシック" charset="-128"/>
                </a:rPr>
                <a:t>P</a:t>
              </a:r>
              <a:r>
                <a:rPr lang="en-US" b="1" baseline="-25000">
                  <a:latin typeface="Helvetica" pitchFamily="34" charset="0"/>
                  <a:ea typeface="ＭＳ Ｐゴシック" charset="-128"/>
                </a:rPr>
                <a:t>2</a:t>
              </a:r>
              <a:endParaRPr lang="en-US" b="1">
                <a:latin typeface="Helvetica" pitchFamily="34" charset="0"/>
                <a:ea typeface="ＭＳ Ｐゴシック" charset="-128"/>
              </a:endParaRPr>
            </a:p>
          </p:txBody>
        </p:sp>
        <p:sp>
          <p:nvSpPr>
            <p:cNvPr id="16396" name="Text Box 7"/>
            <p:cNvSpPr txBox="1">
              <a:spLocks noChangeArrowheads="1"/>
            </p:cNvSpPr>
            <p:nvPr/>
          </p:nvSpPr>
          <p:spPr bwMode="auto">
            <a:xfrm>
              <a:off x="3840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>
                  <a:latin typeface="Helvetica" pitchFamily="34" charset="0"/>
                  <a:ea typeface="ＭＳ Ｐゴシック" charset="-128"/>
                </a:rPr>
                <a:t>P</a:t>
              </a:r>
              <a:r>
                <a:rPr lang="en-US" b="1" baseline="-25000">
                  <a:latin typeface="Helvetica" pitchFamily="34" charset="0"/>
                  <a:ea typeface="ＭＳ Ｐゴシック" charset="-128"/>
                </a:rPr>
                <a:t>3</a:t>
              </a:r>
              <a:endParaRPr lang="en-US" b="1">
                <a:latin typeface="Helvetica" pitchFamily="34" charset="0"/>
                <a:ea typeface="ＭＳ Ｐゴシック" charset="-128"/>
              </a:endParaRPr>
            </a:p>
          </p:txBody>
        </p:sp>
        <p:sp>
          <p:nvSpPr>
            <p:cNvPr id="16397" name="Line 8"/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8" name="Line 9"/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9" name="Line 10"/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0" name="Line 11"/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1" name="Line 12"/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2" name="Line 13"/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3" name="Text Box 14"/>
            <p:cNvSpPr txBox="1">
              <a:spLocks noChangeArrowheads="1"/>
            </p:cNvSpPr>
            <p:nvPr/>
          </p:nvSpPr>
          <p:spPr bwMode="auto">
            <a:xfrm>
              <a:off x="2928" y="316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>
                  <a:latin typeface="Helvetica" pitchFamily="34" charset="0"/>
                  <a:ea typeface="ＭＳ Ｐゴシック" charset="-128"/>
                </a:rPr>
                <a:t>24</a:t>
              </a:r>
            </a:p>
          </p:txBody>
        </p:sp>
        <p:sp>
          <p:nvSpPr>
            <p:cNvPr id="16404" name="Text Box 15"/>
            <p:cNvSpPr txBox="1">
              <a:spLocks noChangeArrowheads="1"/>
            </p:cNvSpPr>
            <p:nvPr/>
          </p:nvSpPr>
          <p:spPr bwMode="auto">
            <a:xfrm>
              <a:off x="3504" y="316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>
                  <a:latin typeface="Helvetica" pitchFamily="34" charset="0"/>
                  <a:ea typeface="ＭＳ Ｐゴシック" charset="-128"/>
                </a:rPr>
                <a:t>27</a:t>
              </a:r>
            </a:p>
          </p:txBody>
        </p:sp>
        <p:sp>
          <p:nvSpPr>
            <p:cNvPr id="16405" name="Text Box 16"/>
            <p:cNvSpPr txBox="1">
              <a:spLocks noChangeArrowheads="1"/>
            </p:cNvSpPr>
            <p:nvPr/>
          </p:nvSpPr>
          <p:spPr bwMode="auto">
            <a:xfrm>
              <a:off x="4080" y="316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>
                  <a:latin typeface="Helvetica" pitchFamily="34" charset="0"/>
                  <a:ea typeface="ＭＳ Ｐゴシック" charset="-128"/>
                </a:rPr>
                <a:t>30</a:t>
              </a:r>
            </a:p>
          </p:txBody>
        </p:sp>
        <p:sp>
          <p:nvSpPr>
            <p:cNvPr id="16406" name="Text Box 17"/>
            <p:cNvSpPr txBox="1">
              <a:spLocks noChangeArrowheads="1"/>
            </p:cNvSpPr>
            <p:nvPr/>
          </p:nvSpPr>
          <p:spPr bwMode="auto">
            <a:xfrm>
              <a:off x="856" y="316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>
                  <a:latin typeface="Helvetica" pitchFamily="34" charset="0"/>
                  <a:ea typeface="ＭＳ Ｐゴシック" charset="-128"/>
                </a:rPr>
                <a:t>0</a:t>
              </a:r>
            </a:p>
          </p:txBody>
        </p:sp>
      </p:grpSp>
      <p:sp>
        <p:nvSpPr>
          <p:cNvPr id="16392" name="Text Box 19"/>
          <p:cNvSpPr txBox="1">
            <a:spLocks noChangeArrowheads="1"/>
          </p:cNvSpPr>
          <p:nvPr/>
        </p:nvSpPr>
        <p:spPr bwMode="auto">
          <a:xfrm>
            <a:off x="1066800" y="3667542"/>
            <a:ext cx="52578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Average waiting time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b="1" dirty="0"/>
              <a:t> Waiting time of each process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b="1" dirty="0"/>
              <a:t> Change the order of arrival</a:t>
            </a:r>
          </a:p>
          <a:p>
            <a:pPr>
              <a:spcBef>
                <a:spcPct val="50000"/>
              </a:spcBef>
            </a:pPr>
            <a:r>
              <a:rPr lang="en-US" sz="2400" b="1" dirty="0"/>
              <a:t>	           P2, P3, P1</a:t>
            </a:r>
          </a:p>
        </p:txBody>
      </p:sp>
    </p:spTree>
    <p:extLst>
      <p:ext uri="{BB962C8B-B14F-4D97-AF65-F5344CB8AC3E}">
        <p14:creationId xmlns:p14="http://schemas.microsoft.com/office/powerpoint/2010/main" val="132589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2240</TotalTime>
  <Words>325</Words>
  <Application>Microsoft Office PowerPoint</Application>
  <PresentationFormat>On-screen Show (4:3)</PresentationFormat>
  <Paragraphs>168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ＭＳ Ｐゴシック</vt:lpstr>
      <vt:lpstr>Arial</vt:lpstr>
      <vt:lpstr>Arial Black</vt:lpstr>
      <vt:lpstr>Berlin Sans FB</vt:lpstr>
      <vt:lpstr>Comic Sans MS</vt:lpstr>
      <vt:lpstr>Courier New</vt:lpstr>
      <vt:lpstr>Gill Sans MT</vt:lpstr>
      <vt:lpstr>Helvetica</vt:lpstr>
      <vt:lpstr>Times</vt:lpstr>
      <vt:lpstr>Times New Roman</vt:lpstr>
      <vt:lpstr>Verdana</vt:lpstr>
      <vt:lpstr>Wingdings</vt:lpstr>
      <vt:lpstr>Wingdings 2</vt:lpstr>
      <vt:lpstr>Theme1</vt:lpstr>
      <vt:lpstr>CPU Scheduling </vt:lpstr>
      <vt:lpstr>Basic Concepts</vt:lpstr>
      <vt:lpstr>Preemptive Scheduling</vt:lpstr>
      <vt:lpstr>Dispatcher </vt:lpstr>
      <vt:lpstr>Scheduling Criteria</vt:lpstr>
      <vt:lpstr>Scheduling Criteria</vt:lpstr>
      <vt:lpstr>Scheduling Criteria</vt:lpstr>
      <vt:lpstr>Scheduling Algorithms</vt:lpstr>
      <vt:lpstr>First-Come, First-Served (FCFS) Scheduling</vt:lpstr>
      <vt:lpstr>FCFS Scheduling</vt:lpstr>
      <vt:lpstr>Shortest-Job-First Scheduling</vt:lpstr>
      <vt:lpstr>SJF Scheduling</vt:lpstr>
    </vt:vector>
  </TitlesOfParts>
  <Company>FAST-NU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hkhatoon</dc:creator>
  <cp:lastModifiedBy>Fast</cp:lastModifiedBy>
  <cp:revision>219</cp:revision>
  <dcterms:created xsi:type="dcterms:W3CDTF">2008-12-31T02:25:45Z</dcterms:created>
  <dcterms:modified xsi:type="dcterms:W3CDTF">2018-02-27T00:08:24Z</dcterms:modified>
</cp:coreProperties>
</file>