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5"/>
  </p:notesMasterIdLst>
  <p:sldIdLst>
    <p:sldId id="285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5" r:id="rId13"/>
    <p:sldId id="314" r:id="rId14"/>
    <p:sldId id="316" r:id="rId15"/>
    <p:sldId id="317" r:id="rId16"/>
    <p:sldId id="318" r:id="rId17"/>
    <p:sldId id="322" r:id="rId18"/>
    <p:sldId id="320" r:id="rId19"/>
    <p:sldId id="319" r:id="rId20"/>
    <p:sldId id="323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285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9C44D-DBA1-4214-BB40-484551D5FD8C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7B0B12FA-A69A-4F7E-B5A6-D61D5912764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18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6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l-GR" dirty="0"/>
              <a:t>α</a:t>
            </a:r>
            <a:r>
              <a:rPr lang="en-US" dirty="0"/>
              <a:t> = 0 or 1….       </a:t>
            </a:r>
            <a:r>
              <a:rPr lang="hy-AM" dirty="0"/>
              <a:t>Շ</a:t>
            </a:r>
            <a:r>
              <a:rPr lang="en-US" dirty="0"/>
              <a:t>0 is taken as 10 and α =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38635-B6EF-4056-BF5F-34B0F59D5FA5}" type="slidenum">
              <a:rPr lang="en-US"/>
              <a:pPr/>
              <a:t>4</a:t>
            </a:fld>
            <a:endParaRPr lang="en-US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0578ECB1-C1BD-4732-A723-048F33213C85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4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 – time limits, memory requirements, I/O and CPU bursts, etc.,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04EF-AB1E-4E8E-852C-0899CDB5CBAB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EC743C57-911D-4135-975C-1557CE1AA29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10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CA4A3-39AD-418C-907A-1BF540590BDD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B1631033-D1E0-46AA-8E3B-F6BA8F84606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12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5EB72-89D0-4757-BB34-FE9B0364079A}" type="slidenum">
              <a:rPr lang="en-US"/>
              <a:pPr/>
              <a:t>14</a:t>
            </a:fld>
            <a:endParaRPr lang="en-US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69EC0048-3B08-4015-AB0B-30DC2DFD38B4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14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9D69B-DD4E-42F4-A8B7-5A1CCEDD96B8}" type="slidenum">
              <a:rPr lang="en-US"/>
              <a:pPr/>
              <a:t>16</a:t>
            </a:fld>
            <a:endParaRPr lang="en-US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 eaLnBrk="0" hangingPunct="0"/>
            <a:fld id="{F27898D8-4F0E-41D8-BC09-26A6C6BBEDA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16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906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CPU Scheduling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733800"/>
            <a:ext cx="6019800" cy="1752600"/>
          </a:xfrm>
        </p:spPr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 for CPU Scheduling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Evaluation of Various 	Scheduling Algorithms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9B6D6-E838-40B9-9645-B5C4BC12FDB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0222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3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00800"/>
            <a:ext cx="1920240" cy="365760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478632" cy="365125"/>
          </a:xfrm>
          <a:noFill/>
        </p:spPr>
        <p:txBody>
          <a:bodyPr/>
          <a:lstStyle/>
          <a:p>
            <a:fld id="{6A386124-C598-4D3C-B4F4-F08538BC3341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28600"/>
            <a:ext cx="8054975" cy="84455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RR with Time Quantum = 4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11300"/>
            <a:ext cx="7351713" cy="1919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</a:t>
            </a:r>
            <a:r>
              <a:rPr lang="en-US" sz="2600" b="1" u="sng" dirty="0"/>
              <a:t>Process</a:t>
            </a:r>
            <a:r>
              <a:rPr lang="en-US" sz="2600" b="1" dirty="0"/>
              <a:t>	</a:t>
            </a:r>
            <a:r>
              <a:rPr lang="en-US" sz="2600" b="1" u="sng" dirty="0"/>
              <a:t>Burst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2600" b="1" i="1" dirty="0"/>
              <a:t>		P</a:t>
            </a:r>
            <a:r>
              <a:rPr lang="en-US" sz="2600" b="1" i="1" baseline="-25000" dirty="0"/>
              <a:t>1	</a:t>
            </a:r>
            <a:r>
              <a:rPr lang="en-US" sz="2600" b="1" dirty="0"/>
              <a:t>24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2600" b="1" dirty="0"/>
              <a:t>		</a:t>
            </a:r>
            <a:r>
              <a:rPr lang="en-US" sz="2600" b="1" i="1" dirty="0"/>
              <a:t>P</a:t>
            </a:r>
            <a:r>
              <a:rPr lang="en-US" sz="2600" b="1" i="1" baseline="-25000" dirty="0"/>
              <a:t>2	  </a:t>
            </a:r>
            <a:r>
              <a:rPr lang="en-US" sz="2600" b="1" dirty="0"/>
              <a:t>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sz="2600" b="1" dirty="0"/>
              <a:t>		</a:t>
            </a:r>
            <a:r>
              <a:rPr lang="en-US" sz="2600" b="1" i="1" dirty="0"/>
              <a:t>P</a:t>
            </a:r>
            <a:r>
              <a:rPr lang="en-US" sz="2600" b="1" i="1" baseline="-25000" dirty="0"/>
              <a:t>3	 </a:t>
            </a:r>
            <a:r>
              <a:rPr lang="en-US" sz="2600" b="1" dirty="0"/>
              <a:t>3</a:t>
            </a:r>
            <a:endParaRPr lang="en-US" sz="2600" dirty="0"/>
          </a:p>
        </p:txBody>
      </p:sp>
      <p:grpSp>
        <p:nvGrpSpPr>
          <p:cNvPr id="2" name="Group 27"/>
          <p:cNvGrpSpPr>
            <a:grpSpLocks noChangeAspect="1"/>
          </p:cNvGrpSpPr>
          <p:nvPr/>
        </p:nvGrpSpPr>
        <p:grpSpPr bwMode="auto">
          <a:xfrm>
            <a:off x="533400" y="3952874"/>
            <a:ext cx="8449756" cy="1737360"/>
            <a:chOff x="1056" y="2640"/>
            <a:chExt cx="3030" cy="62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7666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1</a:t>
                </a:r>
                <a:endParaRPr lang="en-US" b="1">
                  <a:latin typeface="Helvetica" pitchFamily="34" charset="0"/>
                  <a:ea typeface="ＭＳ Ｐゴシック" charset="-128"/>
                </a:endParaRPr>
              </a:p>
            </p:txBody>
          </p:sp>
          <p:sp>
            <p:nvSpPr>
              <p:cNvPr id="27667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2</a:t>
                </a:r>
              </a:p>
            </p:txBody>
          </p:sp>
          <p:sp>
            <p:nvSpPr>
              <p:cNvPr id="27668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3</a:t>
                </a:r>
              </a:p>
            </p:txBody>
          </p:sp>
          <p:sp>
            <p:nvSpPr>
              <p:cNvPr id="27669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0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1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2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  <p:sp>
            <p:nvSpPr>
              <p:cNvPr id="27673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latin typeface="Helvetica" pitchFamily="34" charset="0"/>
                    <a:ea typeface="ＭＳ Ｐゴシック" charset="-128"/>
                  </a:rPr>
                  <a:t>P</a:t>
                </a:r>
                <a:r>
                  <a:rPr lang="en-US" b="1" baseline="-25000">
                    <a:latin typeface="Helvetica" pitchFamily="34" charset="0"/>
                    <a:ea typeface="ＭＳ Ｐゴシック" charset="-128"/>
                  </a:rPr>
                  <a:t>1</a:t>
                </a:r>
              </a:p>
            </p:txBody>
          </p:sp>
        </p:grpSp>
        <p:sp>
          <p:nvSpPr>
            <p:cNvPr id="27657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0</a:t>
              </a:r>
            </a:p>
          </p:txBody>
        </p:sp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4</a:t>
              </a:r>
            </a:p>
          </p:txBody>
        </p:sp>
        <p:sp>
          <p:nvSpPr>
            <p:cNvPr id="27659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7</a:t>
              </a:r>
            </a:p>
          </p:txBody>
        </p:sp>
        <p:sp>
          <p:nvSpPr>
            <p:cNvPr id="27660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10</a:t>
              </a:r>
            </a:p>
          </p:txBody>
        </p:sp>
        <p:sp>
          <p:nvSpPr>
            <p:cNvPr id="27661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14</a:t>
              </a:r>
            </a:p>
          </p:txBody>
        </p:sp>
        <p:sp>
          <p:nvSpPr>
            <p:cNvPr id="27662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18</a:t>
              </a:r>
            </a:p>
          </p:txBody>
        </p:sp>
        <p:sp>
          <p:nvSpPr>
            <p:cNvPr id="27663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22</a:t>
              </a:r>
            </a:p>
          </p:txBody>
        </p:sp>
        <p:sp>
          <p:nvSpPr>
            <p:cNvPr id="27664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26</a:t>
              </a:r>
            </a:p>
          </p:txBody>
        </p:sp>
        <p:sp>
          <p:nvSpPr>
            <p:cNvPr id="27665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Helvetica" pitchFamily="34" charset="0"/>
                  <a:ea typeface="ＭＳ Ｐゴシック" charset="-128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4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98550"/>
            <a:ext cx="8229600" cy="52260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Every process is allocated only a single time quantum in a row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there are n processes in the ready queue and the time quantum is q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process gets </a:t>
            </a:r>
            <a:r>
              <a:rPr lang="en-US" sz="2600" b="1" dirty="0">
                <a:latin typeface="Berlin Sans FB" pitchFamily="34" charset="0"/>
              </a:rPr>
              <a:t>1/n </a:t>
            </a:r>
            <a:r>
              <a:rPr lang="en-US" sz="2600" b="1" dirty="0">
                <a:latin typeface="Comic Sans MS" pitchFamily="66" charset="0"/>
              </a:rPr>
              <a:t>of CPU time in chunks 	of at most </a:t>
            </a:r>
            <a:r>
              <a:rPr lang="en-US" sz="2600" b="1" dirty="0">
                <a:latin typeface="Berlin Sans FB" pitchFamily="34" charset="0"/>
              </a:rPr>
              <a:t>q </a:t>
            </a:r>
            <a:r>
              <a:rPr lang="en-US" sz="2600" b="1" dirty="0">
                <a:latin typeface="Comic Sans MS" pitchFamily="66" charset="0"/>
              </a:rPr>
              <a:t>time units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must wait for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(n – 1) x q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 units until the next time quantum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Performance of RR algorithm depends on the size of the time quantum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very large time quantum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RR policy is very close to FCFS policy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very small time quantum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RR is referred to as </a:t>
            </a:r>
            <a:r>
              <a:rPr lang="en-US" sz="2600" b="1" dirty="0">
                <a:latin typeface="Berlin Sans FB" pitchFamily="34" charset="0"/>
              </a:rPr>
              <a:t>processor sharing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A06C2-1343-408F-A84D-006A750C66DB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7534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72922-1942-4B48-80E1-AC5C9AACB68B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610600" cy="6858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Time Quantum and Context Switch Time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6400"/>
            <a:ext cx="9019549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5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9651"/>
            <a:ext cx="8229600" cy="546734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of the n processes has its own processor running at 1/n of the speed of the real 	processor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Consider the effect of context switching on the performance of RR scheduling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Time quantum should be large with respect to context switching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Turnaround time depends on the time quantum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Average turnaround time improves if most of the processes finish their next CPU burst in a single time quantum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rule of thumb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80 percent of the CPU bursts should be 	shorter than the time quantum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2D220-F96E-4E6D-AA66-06510AA7CE7F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292749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5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17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7F10F-D630-4847-8A03-82F638836C8B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9144000" cy="7620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urnaround Time Varies With The Time Quantum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990600"/>
            <a:ext cx="749808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94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05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Scheduling algorithms created for systems where processes can be classified into different groups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group may have a different response time requirements and scheduling needs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Foreground (interactive) and background 	(batch)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Ready queue is partitioned into several separate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queue has its own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is also required among the queues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Fixed-priority preemptive 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are permanently assigned to a particular queue</a:t>
            </a:r>
            <a:endParaRPr lang="en-US" sz="2200" b="1" dirty="0"/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0B6A4-0485-49FD-9E86-0D8D1004454E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Queue Scheduling</a:t>
            </a:r>
          </a:p>
        </p:txBody>
      </p:sp>
    </p:spTree>
    <p:extLst>
      <p:ext uri="{BB962C8B-B14F-4D97-AF65-F5344CB8AC3E}">
        <p14:creationId xmlns:p14="http://schemas.microsoft.com/office/powerpoint/2010/main" val="40717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960F0-75BA-4796-8819-37C2EFB0ABA9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Queue Scheduling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39" y="914400"/>
            <a:ext cx="901656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This algorithm allows a process to move between queues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are separated on the basis of CPU bursts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that have longer CPU bursts are 	moved to a lower priority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Aging can be used to prevent starvation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scheduler is defined by the following parameters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number of queues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scheduling algorithm for each q</a:t>
            </a:r>
            <a:r>
              <a:rPr lang="en-US" sz="2600" b="1" dirty="0">
                <a:latin typeface="Comic Sans MS" pitchFamily="66" charset="0"/>
              </a:rPr>
              <a:t>ueue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Method used to determine when to upgrade a process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3F3D5-B6D2-473B-8511-EAB16E6D0284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Feedback-Queue Scheduli</a:t>
            </a:r>
            <a:r>
              <a:rPr lang="en-US" sz="3200" b="1"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196585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0059F-256A-4712-B9C2-303045A364D1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Feedback Queues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785691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48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229600" cy="3276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Method used to determine when to demote a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Method used to determine the queue for a process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most general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also the most complex algorithm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3F3D5-B6D2-473B-8511-EAB16E6D0284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Multilevel Feedback-Queue Scheduli</a:t>
            </a:r>
            <a:r>
              <a:rPr lang="en-US" sz="3200" b="1"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14219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an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optimal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Gives the minimum average waiting time for 	a set of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is to estimate the length of the next CPU request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It can be used for long-term scheduling using users’ mentioned estimated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Prediction algorithms that predict next CPU burst using past statistics can be useful for CPU scheduling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can be predicted as an exponential 	average of the measured lengths of the 	previous CPU bursts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nth CPU burst and Ƭ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predicted value</a:t>
            </a:r>
            <a:endParaRPr lang="en-US" sz="2600" b="1" dirty="0"/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04E7CD-3173-4F9A-BDB7-6A2BFFBF4306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SJF Scheduling</a:t>
            </a:r>
          </a:p>
        </p:txBody>
      </p:sp>
    </p:spTree>
    <p:extLst>
      <p:ext uri="{BB962C8B-B14F-4D97-AF65-F5344CB8AC3E}">
        <p14:creationId xmlns:p14="http://schemas.microsoft.com/office/powerpoint/2010/main" val="311611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Other sub-topics shall be discussed later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207270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48032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Load sharing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possible through multiprocessors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Scheduling problem becomes more complex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Homogeneous MPs where processors are identical and heterogeneous MPs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MP Scheduling Approaches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Asymmetric Multiprocessing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All scheduling decisions are handled by a 	single processor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master server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is simple: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Access to system data 	      structure is done by a single processor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Symmetric Multiprocessing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Each processor is self-scheduling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>
                <a:solidFill>
                  <a:schemeClr val="tx1"/>
                </a:solidFill>
                <a:effectLst/>
              </a:rPr>
              <a:t>Multiple Processor Scheduling </a:t>
            </a:r>
          </a:p>
        </p:txBody>
      </p:sp>
    </p:spTree>
    <p:extLst>
      <p:ext uri="{BB962C8B-B14F-4D97-AF65-F5344CB8AC3E}">
        <p14:creationId xmlns:p14="http://schemas.microsoft.com/office/powerpoint/2010/main" val="54669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>
                <a:solidFill>
                  <a:schemeClr val="tx1"/>
                </a:solidFill>
                <a:effectLst/>
              </a:rPr>
              <a:t>Multiple Processor Scheduling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050"/>
            <a:ext cx="8229600" cy="5391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100" b="1" dirty="0">
                <a:latin typeface="Arial" pitchFamily="34" charset="0"/>
                <a:cs typeface="Arial" pitchFamily="34" charset="0"/>
              </a:rPr>
              <a:t>Common ready queue or private queues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100" b="1" dirty="0">
                <a:latin typeface="Comic Sans MS" pitchFamily="66" charset="0"/>
                <a:cs typeface="Arial" pitchFamily="34" charset="0"/>
              </a:rPr>
              <a:t>Scheduler must be programmed carefully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3100" b="1" dirty="0">
              <a:latin typeface="Comic Sans MS" pitchFamily="66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100" b="1" dirty="0">
                <a:latin typeface="Arial" pitchFamily="34" charset="0"/>
                <a:cs typeface="Arial" pitchFamily="34" charset="0"/>
              </a:rPr>
              <a:t>Load Balancing</a:t>
            </a:r>
          </a:p>
          <a:p>
            <a:pPr>
              <a:buNone/>
            </a:pPr>
            <a:r>
              <a:rPr lang="en-US" sz="31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3100" b="1" dirty="0">
                <a:latin typeface="Comic Sans MS" pitchFamily="66" charset="0"/>
                <a:cs typeface="Arial" pitchFamily="34" charset="0"/>
              </a:rPr>
              <a:t>Keep the workload evenly distributed across 	all processors in an SMP system</a:t>
            </a:r>
          </a:p>
          <a:p>
            <a:pPr>
              <a:buFont typeface="Wingdings" pitchFamily="2" charset="2"/>
              <a:buChar char="§"/>
            </a:pPr>
            <a:r>
              <a:rPr lang="en-US" sz="3100" b="1" dirty="0">
                <a:latin typeface="Arial" pitchFamily="34" charset="0"/>
                <a:cs typeface="Arial" pitchFamily="34" charset="0"/>
              </a:rPr>
              <a:t>Necessary in those systems where each processor has its own private ready queue</a:t>
            </a:r>
          </a:p>
          <a:p>
            <a:pPr>
              <a:buNone/>
            </a:pPr>
            <a:r>
              <a:rPr lang="en-US" sz="3100" b="1" dirty="0">
                <a:latin typeface="Comic Sans MS" pitchFamily="66" charset="0"/>
                <a:cs typeface="Arial" pitchFamily="34" charset="0"/>
              </a:rPr>
              <a:t>		Not necessary where there is a common 	ready queue</a:t>
            </a:r>
          </a:p>
          <a:p>
            <a:pPr>
              <a:buFont typeface="Wingdings" pitchFamily="2" charset="2"/>
              <a:buChar char="Ø"/>
            </a:pPr>
            <a:r>
              <a:rPr lang="en-US" sz="3100" b="1" dirty="0">
                <a:latin typeface="Arial" pitchFamily="34" charset="0"/>
                <a:cs typeface="Arial" pitchFamily="34" charset="0"/>
              </a:rPr>
              <a:t>Two general approaches to load balancing</a:t>
            </a:r>
          </a:p>
          <a:p>
            <a:pPr>
              <a:buNone/>
            </a:pPr>
            <a:r>
              <a:rPr lang="en-US" sz="3100" b="1" i="1" dirty="0">
                <a:latin typeface="Arial" pitchFamily="34" charset="0"/>
                <a:cs typeface="Arial" pitchFamily="34" charset="0"/>
              </a:rPr>
              <a:t>Push migration</a:t>
            </a:r>
          </a:p>
          <a:p>
            <a:pPr>
              <a:buNone/>
            </a:pPr>
            <a:r>
              <a:rPr lang="en-US" sz="31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100" b="1" dirty="0">
                <a:latin typeface="Comic Sans MS" pitchFamily="66" charset="0"/>
                <a:cs typeface="Arial" pitchFamily="34" charset="0"/>
              </a:rPr>
              <a:t>A specific task periodically checks the load on each processor</a:t>
            </a:r>
          </a:p>
          <a:p>
            <a:pPr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2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>
            <a:normAutofit/>
          </a:bodyPr>
          <a:lstStyle/>
          <a:p>
            <a:pPr>
              <a:tabLst>
                <a:tab pos="1949450" algn="l"/>
              </a:tabLst>
            </a:pPr>
            <a:r>
              <a:rPr lang="en-US" sz="3200" b="1" dirty="0">
                <a:solidFill>
                  <a:schemeClr val="tx1"/>
                </a:solidFill>
                <a:effectLst/>
              </a:rPr>
              <a:t>Multiple Processor Scheduling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4864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Evenly distributes the load by moving or pushing processes in case of imbalance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   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Schedules on idle or less busy processors </a:t>
            </a:r>
          </a:p>
          <a:p>
            <a:pPr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Pull Migration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 idle processor pulls a waiting task from a busy processor</a:t>
            </a:r>
          </a:p>
          <a:p>
            <a:pPr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two approaches need not be mutually exclusive</a:t>
            </a:r>
          </a:p>
          <a:p>
            <a:pPr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Multicore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Processors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The structure of current generation processors are like SMPs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       Complicates multicore 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18656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Then for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 0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1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 Ƭ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+ (1 –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Ƭ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endParaRPr lang="en-US" sz="2600" b="1" baseline="-25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12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contains the most recent info. and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Ƭ</a:t>
            </a:r>
            <a:r>
              <a:rPr lang="en-US" sz="2600" b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has 	past history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The parameter </a:t>
            </a:r>
            <a:r>
              <a:rPr lang="el-GR" sz="2600" b="1" i="1" dirty="0">
                <a:latin typeface="Comic Sans MS" pitchFamily="66" charset="0"/>
              </a:rPr>
              <a:t>α</a:t>
            </a:r>
            <a:r>
              <a:rPr lang="en-US" sz="2600" b="1" dirty="0">
                <a:latin typeface="Comic Sans MS" pitchFamily="66" charset="0"/>
              </a:rPr>
              <a:t> controls the relative weight of recent and past history in our prediction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commonly used value of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½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SJF algorithm can be either preemptive or non-preemptive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A newly arrived process may have a shorter 	duration next CPU burst than what is left 	of the currently executing process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/>
              <a:t>		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Preempt the currently executing process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/>
              <a:t>		   </a:t>
            </a:r>
            <a:r>
              <a:rPr lang="en-US" sz="2600" b="1" dirty="0">
                <a:latin typeface="Comic Sans MS" pitchFamily="66" charset="0"/>
              </a:rPr>
              <a:t>Shortest-remaining-time-first-scheduling</a:t>
            </a:r>
            <a:endParaRPr lang="el-GR" sz="2600" dirty="0"/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6CC0B-EA2E-497C-9778-D05E27246E16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SJF Scheduling</a:t>
            </a:r>
          </a:p>
        </p:txBody>
      </p:sp>
    </p:spTree>
    <p:extLst>
      <p:ext uri="{BB962C8B-B14F-4D97-AF65-F5344CB8AC3E}">
        <p14:creationId xmlns:p14="http://schemas.microsoft.com/office/powerpoint/2010/main" val="277467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25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13C78-D5B0-4FBC-A896-1C7599016681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6200"/>
            <a:ext cx="8686800" cy="84455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Prediction of the Length of the Next CPU Burst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71562"/>
            <a:ext cx="886968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18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1534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		Arrival	Burst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Time		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Time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P1		   0		   8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P2		   1		   4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 P3		   2		   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	   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P4		   3		   5 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09E36-C985-4161-872F-F21F717BD5DF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Preemptive SJF Scheduling</a:t>
            </a:r>
          </a:p>
        </p:txBody>
      </p:sp>
    </p:spTree>
    <p:extLst>
      <p:ext uri="{BB962C8B-B14F-4D97-AF65-F5344CB8AC3E}">
        <p14:creationId xmlns:p14="http://schemas.microsoft.com/office/powerpoint/2010/main" val="82321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07477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SJF is a special case of priority scheduling algorithm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Priority (p) is the inverse of the predicted 	next CPU burst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Priorities are generally indicated by a fixed range of numbers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0 is the highest priority and n is the lowest 	priority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Priorities can be defined internally or externally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Internal priority is determined using some measurable quantity to compute the priority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External priorities are determined by criteria outside the control of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Priority scheduling can be either preemptive or non-preemptive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09E36-C985-4161-872F-F21F717BD5DF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11260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7239000" cy="2590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u="sng" dirty="0"/>
              <a:t>Process		Burst Time        Priority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P1			      10		   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P2			        1  	            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 	P3			        2		  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P4			        1		  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P5			        5	             2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B2132-70FB-4AB3-8C84-A9C3CF9B07B1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Priority Scheduling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219200" y="4282440"/>
            <a:ext cx="6553200" cy="8229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13716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33528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>
            <a:off x="61722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>
            <a:off x="7162800" y="4267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10668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/>
              <a:t>P2</a:t>
            </a:r>
            <a:r>
              <a:rPr lang="en-US" dirty="0"/>
              <a:t> 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44196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/>
              <a:t>P1</a:t>
            </a:r>
            <a:endParaRPr lang="en-US"/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64008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/>
              <a:t>P3</a:t>
            </a:r>
            <a:endParaRPr lang="en-US"/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71628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/>
              <a:t>P4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sp>
        <p:nvSpPr>
          <p:cNvPr id="24592" name="Text Box 13"/>
          <p:cNvSpPr txBox="1">
            <a:spLocks noChangeArrowheads="1"/>
          </p:cNvSpPr>
          <p:nvPr/>
        </p:nvSpPr>
        <p:spPr bwMode="auto">
          <a:xfrm>
            <a:off x="2057400" y="3962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/>
              <a:t>P5</a:t>
            </a:r>
            <a:r>
              <a:rPr lang="en-US"/>
              <a:t> </a:t>
            </a:r>
          </a:p>
        </p:txBody>
      </p:sp>
      <p:sp>
        <p:nvSpPr>
          <p:cNvPr id="24593" name="Text Box 14"/>
          <p:cNvSpPr txBox="1">
            <a:spLocks noChangeArrowheads="1"/>
          </p:cNvSpPr>
          <p:nvPr/>
        </p:nvSpPr>
        <p:spPr bwMode="auto">
          <a:xfrm>
            <a:off x="990600" y="5436513"/>
            <a:ext cx="6172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/>
              <a:t>Find the average waiting time </a:t>
            </a:r>
          </a:p>
        </p:txBody>
      </p:sp>
    </p:spTree>
    <p:extLst>
      <p:ext uri="{BB962C8B-B14F-4D97-AF65-F5344CB8AC3E}">
        <p14:creationId xmlns:p14="http://schemas.microsoft.com/office/powerpoint/2010/main" val="99141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Preemptive priority scheduling algorithm allows a newly arrived higher priority process to preempt a currently running lower priority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non-preemptive priority scheduling algorithm will put the new process at the head of the ready queue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Problem with priority scheduling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Indefinite blocking or starvation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A low priority process may have to 		wait indefinitely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Aging can be used to solve this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Technique of gradually increasing the 	priority of processes that wait in the 	system for a long time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F092A-3A3D-4B1D-AE18-194E6F050656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271219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2387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This algorithm is designed for time-sharing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Time quantum or time slice is defined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Generally between 10 to 100msec interval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Ready queue is treated as a circular queue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in the ready queue is allocated a time quantu</a:t>
            </a:r>
            <a:r>
              <a:rPr lang="en-US" sz="2600" b="1" dirty="0"/>
              <a:t>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Ready queue is a FIFO queue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timer is set to interrupt at the end of every time quantum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Average waiting time of RR is long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scheduling algorithm is preemptive</a:t>
            </a: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D6F2A-DE9A-46C6-85BB-BDEAF439104F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Round-Robin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424354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2763</TotalTime>
  <Words>580</Words>
  <Application>Microsoft Office PowerPoint</Application>
  <PresentationFormat>On-screen Show (4:3)</PresentationFormat>
  <Paragraphs>280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ＭＳ Ｐゴシック</vt:lpstr>
      <vt:lpstr>Arial</vt:lpstr>
      <vt:lpstr>Arial Black</vt:lpstr>
      <vt:lpstr>Berlin Sans FB</vt:lpstr>
      <vt:lpstr>Comic Sans MS</vt:lpstr>
      <vt:lpstr>Corbel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CPU Scheduling </vt:lpstr>
      <vt:lpstr>SJF Scheduling</vt:lpstr>
      <vt:lpstr>SJF Scheduling</vt:lpstr>
      <vt:lpstr>Prediction of the Length of the Next CPU Burst</vt:lpstr>
      <vt:lpstr>Preemptive SJF Scheduling</vt:lpstr>
      <vt:lpstr>Priority Scheduling</vt:lpstr>
      <vt:lpstr>Example of Priority Scheduling</vt:lpstr>
      <vt:lpstr>Priority Scheduling</vt:lpstr>
      <vt:lpstr>Round-Robin Scheduling</vt:lpstr>
      <vt:lpstr>Example of RR with Time Quantum = 4</vt:lpstr>
      <vt:lpstr>Round-Robin Scheduling</vt:lpstr>
      <vt:lpstr>Time Quantum and Context Switch Time</vt:lpstr>
      <vt:lpstr>Round-Robin Scheduling</vt:lpstr>
      <vt:lpstr>Turnaround Time Varies With The Time Quantum</vt:lpstr>
      <vt:lpstr>Multilevel Queue Scheduling</vt:lpstr>
      <vt:lpstr>Multilevel Queue Scheduling</vt:lpstr>
      <vt:lpstr>Multilevel Feedback-Queue Scheduling</vt:lpstr>
      <vt:lpstr>Multilevel Feedback Queues</vt:lpstr>
      <vt:lpstr>Multilevel Feedback-Queue Scheduling</vt:lpstr>
      <vt:lpstr>Thread Scheduling</vt:lpstr>
      <vt:lpstr>Multiple Processor Scheduling </vt:lpstr>
      <vt:lpstr>Multiple Processor Scheduling </vt:lpstr>
      <vt:lpstr>Multiple Processor Scheduling 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232</cp:revision>
  <dcterms:created xsi:type="dcterms:W3CDTF">2008-12-31T02:25:45Z</dcterms:created>
  <dcterms:modified xsi:type="dcterms:W3CDTF">2018-03-01T08:33:08Z</dcterms:modified>
</cp:coreProperties>
</file>