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</p:sldMasterIdLst>
  <p:notesMasterIdLst>
    <p:notesMasterId r:id="rId40"/>
  </p:notesMasterIdLst>
  <p:sldIdLst>
    <p:sldId id="256" r:id="rId3"/>
    <p:sldId id="285" r:id="rId4"/>
    <p:sldId id="286" r:id="rId5"/>
    <p:sldId id="287" r:id="rId6"/>
    <p:sldId id="259" r:id="rId7"/>
    <p:sldId id="260" r:id="rId8"/>
    <p:sldId id="271" r:id="rId9"/>
    <p:sldId id="272" r:id="rId10"/>
    <p:sldId id="273" r:id="rId11"/>
    <p:sldId id="274" r:id="rId12"/>
    <p:sldId id="261" r:id="rId13"/>
    <p:sldId id="264" r:id="rId14"/>
    <p:sldId id="268" r:id="rId15"/>
    <p:sldId id="265" r:id="rId16"/>
    <p:sldId id="266" r:id="rId17"/>
    <p:sldId id="269" r:id="rId18"/>
    <p:sldId id="267" r:id="rId19"/>
    <p:sldId id="26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4" autoAdjust="0"/>
  </p:normalViewPr>
  <p:slideViewPr>
    <p:cSldViewPr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28EDD9A-D640-45B2-9891-B9CFBD6A8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EFCB5-3463-4467-8F0A-5D4E75CA5B4E}" type="slidenum">
              <a:rPr lang="en-US"/>
              <a:pPr/>
              <a:t>4</a:t>
            </a:fld>
            <a:endParaRPr lang="en-US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 eaLnBrk="0" hangingPunct="0"/>
            <a:fld id="{62EB2FAB-B2E6-4735-9888-8079D22D754D}" type="slidenum">
              <a:rPr lang="en-US" sz="1200">
                <a:latin typeface="Helvetica" pitchFamily="34" charset="0"/>
                <a:ea typeface="ＭＳ Ｐゴシック" charset="-128"/>
              </a:rPr>
              <a:pPr algn="r" defTabSz="898525" eaLnBrk="0" hangingPunct="0"/>
              <a:t>4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2A777-B0D7-4D8F-A628-79C02CBA2810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8192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43ADBC-7455-4F8E-9116-CC29BC36E15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ＭＳ Ｐゴシック" charset="-128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ＭＳ Ｐゴシック" charset="-128"/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5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33FC7-468A-4A4F-863D-034BB769DAA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62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base register is called relocation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33FC7-468A-4A4F-863D-034BB769DAA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05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33FC7-468A-4A4F-863D-034BB769DAA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8EDD9A-D640-45B2-9891-B9CFBD6A83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C9D5C-1804-4705-BEF6-D20A3A0EA311}" type="slidenum">
              <a:rPr lang="en-US"/>
              <a:pPr/>
              <a:t>12</a:t>
            </a:fld>
            <a:endParaRPr lang="en-US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 eaLnBrk="0" hangingPunct="0"/>
            <a:fld id="{920B981F-C188-4098-A07A-933D4ED2CD62}" type="slidenum">
              <a:rPr lang="en-US" sz="1200">
                <a:latin typeface="Helvetica" pitchFamily="34" charset="0"/>
                <a:ea typeface="ＭＳ Ｐゴシック" charset="-128"/>
              </a:rPr>
              <a:pPr algn="r" defTabSz="898525" eaLnBrk="0" hangingPunct="0"/>
              <a:t>12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448B-D714-4776-8BFC-E0524C5CBDA9}" type="slidenum">
              <a:rPr lang="en-US"/>
              <a:pPr/>
              <a:t>14</a:t>
            </a:fld>
            <a:endParaRPr lang="en-US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 eaLnBrk="0" hangingPunct="0"/>
            <a:fld id="{82B06DF9-B51B-4B53-ADB9-EFA0D152BA24}" type="slidenum">
              <a:rPr lang="en-US" sz="1200">
                <a:latin typeface="Helvetica" pitchFamily="34" charset="0"/>
                <a:ea typeface="ＭＳ Ｐゴシック" charset="-128"/>
              </a:rPr>
              <a:pPr algn="r" defTabSz="898525" eaLnBrk="0" hangingPunct="0"/>
              <a:t>14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F4EA9-58B0-43C7-81EC-F97321EB7002}" type="slidenum">
              <a:rPr lang="en-US"/>
              <a:pPr/>
              <a:t>15</a:t>
            </a:fld>
            <a:endParaRPr lang="en-US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 eaLnBrk="0" hangingPunct="0"/>
            <a:fld id="{69B664E7-B4E2-4447-AD9D-829726F23396}" type="slidenum">
              <a:rPr lang="en-US" sz="1200">
                <a:latin typeface="Helvetica" pitchFamily="34" charset="0"/>
                <a:ea typeface="ＭＳ Ｐゴシック" charset="-128"/>
              </a:rPr>
              <a:pPr algn="r" defTabSz="898525" eaLnBrk="0" hangingPunct="0"/>
              <a:t>15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F8E71-BEBD-42D6-AE24-0605A4C1F7B8}" type="slidenum">
              <a:rPr lang="en-US"/>
              <a:pPr/>
              <a:t>17</a:t>
            </a:fld>
            <a:endParaRPr lang="en-US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86200" y="8709025"/>
            <a:ext cx="29908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901" tIns="44950" rIns="89901" bIns="44950" anchor="b"/>
          <a:lstStyle/>
          <a:p>
            <a:pPr algn="r" defTabSz="898525" eaLnBrk="0" hangingPunct="0"/>
            <a:fld id="{9E90EE22-67EE-4AA0-A672-E56C7D779A20}" type="slidenum">
              <a:rPr lang="en-US" sz="1200">
                <a:latin typeface="Helvetica" pitchFamily="34" charset="0"/>
                <a:ea typeface="ＭＳ Ｐゴシック" charset="-128"/>
              </a:rPr>
              <a:pPr algn="r" defTabSz="898525" eaLnBrk="0" hangingPunct="0"/>
              <a:t>17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7863"/>
            <a:ext cx="4602162" cy="3451225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  <a:noFill/>
          <a:ln/>
        </p:spPr>
        <p:txBody>
          <a:bodyPr wrap="none" lIns="89901" tIns="44950" rIns="89901" bIns="44950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B7F47E-FD1A-4EC6-8474-8FE4438C2587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8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33FC7-468A-4A4F-863D-034BB769DAA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9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533FC7-468A-4A4F-863D-034BB769DAAD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3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ED6C0E-CBEF-42B0-8A22-C302234167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71E54-88EE-4A42-828E-F1C59DAE65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B49E-6372-4DEE-9B26-4FEB96903F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2F1699-9777-4AB3-A09E-9AD8B8DA369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41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094E9-D2DD-494C-A96A-E8132F117CB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1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23066-1972-44E2-8A10-090E1F64608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9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10A248-445B-4AD7-991E-2118B6FEF984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42720-78DC-4CB5-885D-3ADCE77BCC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8624F8-57B6-48A9-8E78-10CFE0CFB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C6D6E-7ED7-4399-81D6-C9855F4DB8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4336-B225-4732-B7A6-009D24C8B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EBE01-F4B6-4973-B0B0-D2CCBEDEC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3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DA120F-24A1-49DB-9A2C-6706C79F26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1A3E3-365B-4FAD-90E2-3482799477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736942-D3A3-4CEB-AC33-82D33DD67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95ABC59-2D3A-47D5-8BFD-F8B14E5E63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47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chemeClr val="tx1"/>
                </a:solidFill>
                <a:effectLst/>
              </a:rPr>
              <a:t>Threads</a:t>
            </a:r>
            <a:br>
              <a:rPr lang="en-US" b="1" dirty="0">
                <a:solidFill>
                  <a:schemeClr val="tx1"/>
                </a:solidFill>
                <a:effectLst/>
              </a:rPr>
            </a:br>
            <a:r>
              <a:rPr lang="en-US" sz="3200" b="1" dirty="0">
                <a:solidFill>
                  <a:schemeClr val="tx1"/>
                </a:solidFill>
                <a:effectLst/>
              </a:rPr>
              <a:t>(Multithreaded Programming)</a:t>
            </a:r>
            <a:r>
              <a:rPr lang="en-US" sz="3200" b="1" dirty="0">
                <a:solidFill>
                  <a:srgbClr val="FF0000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6648450" cy="1905000"/>
          </a:xfrm>
          <a:noFill/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Notion of a Thread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Strategies for Implicit threading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Multithreaded Models and Libraries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0536D5-67A0-4BD6-A03F-E18D639EF460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638800"/>
          </a:xfrm>
          <a:noFill/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Types of Parallelism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parallelism		Task parallelism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parallelism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Focuses on distributing subsets of the same data across multiple computing cores and performing the same operation on each core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   Distribution of data among multiple cores</a:t>
            </a:r>
          </a:p>
          <a:p>
            <a:pPr marL="624078" indent="-51435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Task parallelism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istributing tasks across multiple cores 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Each thread performs a unique operation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      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Different threads may be operating on	    the same or different data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Distribution of tasks across multiple cores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Applications use a hybrid of the above two strategie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 b="1">
                <a:latin typeface="Arial Black" pitchFamily="34" charset="0"/>
              </a:rPr>
              <a:pPr/>
              <a:t>10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3022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Support for threads may be at the user level or kernel level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User threads are managed without kernel 	support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must exist a relationship between user and kernel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Many-to-One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Maps many user-level threads to one kernel 	thread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Thread management is done by the thread library in user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Entire process blocks if a thread makes a 	blocking system call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Multiple threads are unable to run in parallel in multiproce</a:t>
            </a:r>
            <a:r>
              <a:rPr lang="en-US" sz="2600" b="1" dirty="0"/>
              <a:t>ssors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 b="1">
                <a:latin typeface="Arial Black" pitchFamily="34" charset="0"/>
              </a:rPr>
              <a:pPr/>
              <a:t>11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6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E06FD-5046-4D01-B146-68938D2DB261}" type="slidenum">
              <a:rPr lang="en-US"/>
              <a:pPr/>
              <a:t>12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7620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		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Many-to-One Mode</a:t>
            </a:r>
            <a:r>
              <a:rPr lang="en-US" sz="3200" b="1" dirty="0"/>
              <a:t>l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762000"/>
            <a:ext cx="749808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</a:t>
            </a:r>
            <a:r>
              <a:rPr lang="en-US" sz="3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One-to-One Model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Maps each user thread to one kernel 	thread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more concurrency than many-to-one model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Allows another thread to run in case of a blocking system call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parallel execution in multiprocessors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Creating a user level thread requires creating a kernel-level thread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Number of threads are restricted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Many-to-Many Mode</a:t>
            </a:r>
            <a:r>
              <a:rPr lang="en-US" sz="2600" b="1" dirty="0"/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Multiplexes many user-level threads on a 	smaller or equal number of kernel-level 	threads</a:t>
            </a: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53C69-8E67-47B2-900C-2C2C9F0AAAC9}" type="slidenum">
              <a:rPr lang="en-US" b="1">
                <a:latin typeface="Arial Black" pitchFamily="34" charset="0"/>
              </a:rPr>
              <a:pPr/>
              <a:t>13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229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7B36B6-98E4-4A77-A1E0-E8F9383B6F85}" type="slidenum">
              <a:rPr lang="en-US" b="1">
                <a:latin typeface="Arial Black" pitchFamily="34" charset="0"/>
              </a:rPr>
              <a:pPr/>
              <a:t>14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3048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One-to-one Model</a:t>
            </a:r>
          </a:p>
        </p:txBody>
      </p:sp>
      <p:pic>
        <p:nvPicPr>
          <p:cNvPr id="12294" name="Pictur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828800"/>
            <a:ext cx="896112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7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35553-D55B-4E4E-8232-924CF0263CAB}" type="slidenum">
              <a:rPr lang="en-US"/>
              <a:pPr/>
              <a:t>15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Many-to-Many Model</a:t>
            </a:r>
          </a:p>
        </p:txBody>
      </p:sp>
      <p:pic>
        <p:nvPicPr>
          <p:cNvPr id="13318" name="Picture 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021080"/>
            <a:ext cx="749808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Multithreading Models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8229600" cy="5073650"/>
          </a:xfrm>
          <a:noFill/>
        </p:spPr>
        <p:txBody>
          <a:bodyPr>
            <a:noAutofit/>
          </a:bodyPr>
          <a:lstStyle/>
          <a:p>
            <a:pPr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Shortcomings of the previous two models are not there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Developers can create as many user threads as necessary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Kernel threads can run in parallel in multiprocessors</a:t>
            </a:r>
          </a:p>
          <a:p>
            <a:pPr eaLnBrk="1" hangingPunct="1">
              <a:buFontTx/>
              <a:buChar char="o"/>
            </a:pPr>
            <a:r>
              <a:rPr lang="en-US" sz="2600" b="1" dirty="0"/>
              <a:t>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 case of a blocking system call, kernel can schedule another thread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two-level model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variant of many-to-many model</a:t>
            </a:r>
          </a:p>
          <a:p>
            <a:pPr eaLnBrk="1" hangingPunct="1"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Allows a user-level thread to be bound to a kernel thread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F32C0-D8BF-4CFC-B655-1AEA0FD83348}" type="slidenum">
              <a:rPr lang="en-US" b="1">
                <a:latin typeface="Arial Black" pitchFamily="34" charset="0"/>
              </a:rPr>
              <a:pPr/>
              <a:t>16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C811D-5104-4634-8C75-1D2AF513EE7C}" type="slidenum">
              <a:rPr lang="en-US"/>
              <a:pPr/>
              <a:t>17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6096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Two-level Model</a:t>
            </a:r>
          </a:p>
        </p:txBody>
      </p:sp>
      <p:pic>
        <p:nvPicPr>
          <p:cNvPr id="153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284856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Libraries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Provides the programmer an API for creating and managing threads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approaches for implementing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Provide a library in user space without any kernel support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Local function call in user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Implement a kernel-level library supported directly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Invoking a library function results in a 	system call to the kerne</a:t>
            </a:r>
            <a:r>
              <a:rPr lang="en-US" sz="2600" b="1" dirty="0">
                <a:latin typeface="Comic Sans MS" pitchFamily="66" charset="0"/>
              </a:rPr>
              <a:t>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Three commonly used thread libraries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POSIX </a:t>
            </a:r>
            <a:r>
              <a:rPr lang="en-US" sz="2600" b="1" dirty="0" err="1">
                <a:latin typeface="Comic Sans MS" pitchFamily="66" charset="0"/>
              </a:rPr>
              <a:t>Pthreads</a:t>
            </a:r>
            <a:r>
              <a:rPr lang="en-US" sz="2600" b="1" dirty="0">
                <a:latin typeface="Comic Sans MS" pitchFamily="66" charset="0"/>
              </a:rPr>
              <a:t>, Win32 and Java</a:t>
            </a: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E5EA4-A101-4ED7-B11E-0A72AF562EE4}" type="slidenum">
              <a:rPr lang="en-US" b="1">
                <a:latin typeface="Arial Black" pitchFamily="34" charset="0"/>
              </a:rPr>
              <a:pPr/>
              <a:t>18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8E8A7-F006-458A-908E-46D0A45F204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5152906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Multithreaded Programming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49475"/>
            <a:ext cx="8229600" cy="25749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600" b="1" dirty="0">
                <a:latin typeface="Comic Sans MS" pitchFamily="66" charset="0"/>
              </a:rPr>
              <a:t>Single and multithreaded processes</a:t>
            </a:r>
          </a:p>
          <a:p>
            <a:pPr eaLnBrk="1" hangingPunct="1"/>
            <a:r>
              <a:rPr lang="en-US" sz="2600" b="1" dirty="0" err="1">
                <a:latin typeface="Comic Sans MS" pitchFamily="66" charset="0"/>
              </a:rPr>
              <a:t>Multicore</a:t>
            </a:r>
            <a:r>
              <a:rPr lang="en-US" sz="2600" b="1" dirty="0">
                <a:latin typeface="Comic Sans MS" pitchFamily="66" charset="0"/>
              </a:rPr>
              <a:t> programming</a:t>
            </a: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Advantages of multithreading</a:t>
            </a: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Multithreaded models</a:t>
            </a:r>
          </a:p>
          <a:p>
            <a:pPr eaLnBrk="1" hangingPunct="1"/>
            <a:r>
              <a:rPr lang="en-US" sz="2600" b="1" dirty="0">
                <a:latin typeface="Comic Sans MS" pitchFamily="66" charset="0"/>
              </a:rPr>
              <a:t>Multithread libraries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CE404-D246-4169-85EE-DC9AF70A8948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0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156575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All programs and data must be in main memory before execution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Partially or completely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Several processes are in main memory 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Improve CPU utilization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Improve speed of response to the users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Memory management schemes help		achieve these objectives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Hardware specifications/ design determine the selection option for a particular memory management scheme</a:t>
            </a:r>
            <a:r>
              <a:rPr lang="en-US" sz="2600" b="1" dirty="0"/>
              <a:t> 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231782-1BB2-4B11-8862-EDD0223DEF5D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36132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79550"/>
            <a:ext cx="8229600" cy="484505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Ways to manage memory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Logical and Physical address Space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Swapping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Memory allocation to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Contiguous memory allocation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Fragmented memory allocation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Segmentation</a:t>
            </a:r>
          </a:p>
          <a:p>
            <a:pPr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Paging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Hardware support for paging and segmentation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Shared fragments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Example of Intel 32 and 64 bit architectures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E86BBD-0B84-4D2C-A0B0-B0C189F0B00A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Memory Management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85680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229600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Share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memory among a number of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Various ways of organizing memory hardware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number of ways exist to manage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From bare machine approach to paging and 	segmentation techniques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approach have their advantages and disadvantages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Hardware support is required to support a management technique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Integration of hardware and operating system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1B3AC-16B7-46D2-9B8F-2390A04C4A20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Introduction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11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305800" cy="53149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Memory is central to the operation of computer systems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fetches instructions from memory using address in the program cou</a:t>
            </a:r>
            <a:r>
              <a:rPr lang="en-US" sz="2600" b="1" dirty="0"/>
              <a:t>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Decode the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May require operand fetch from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Execute the operation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Result may be stored back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Memory sees a stream of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Techniques for managing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Basic hardware issues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Binding symbolic to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Distinguish between logical and physical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linking and shared libraries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2A0E7-121A-4797-B327-C6EE02064EE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252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CPU accesses all data and instructions directly from main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Access to registers, instruction decoding and 	operations of simple instructions can be 	performed within a cycle of CPU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Main memory is accessed via a bus transaction taking many CPU clock cycles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This may require the CPU to </a:t>
            </a:r>
            <a:r>
              <a:rPr lang="en-US" sz="2600" b="1" dirty="0">
                <a:latin typeface="Berlin Sans FB" pitchFamily="34" charset="0"/>
              </a:rPr>
              <a:t>stall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 is to add a fast memory, a cache, between the CPU and main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Correct operation of OS requires its protection from user processes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User processes must also be protected from 	each other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     This protection is provided through		     hardware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8729F3-6048-4B53-8268-EFE7EC6078D4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Hardware</a:t>
            </a:r>
          </a:p>
        </p:txBody>
      </p:sp>
    </p:spTree>
    <p:extLst>
      <p:ext uri="{BB962C8B-B14F-4D97-AF65-F5344CB8AC3E}">
        <p14:creationId xmlns:p14="http://schemas.microsoft.com/office/powerpoint/2010/main" val="713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10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Each process should be allowed to access only its legal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two 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Base and limit registers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Base register holds the smallest legal physical memory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Limit register specifies the size of the 	range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Every generated address is compared to determine its legality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An attempt to violate the legality results in 	a trap to the OS-treats it as a fatal error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Base and limit registers can be loaded only by OS using privileged instructions executed in kernel mode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164706-01F7-43C3-900F-3766F1BF5C43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Basic Hardware</a:t>
            </a:r>
          </a:p>
        </p:txBody>
      </p:sp>
    </p:spTree>
    <p:extLst>
      <p:ext uri="{BB962C8B-B14F-4D97-AF65-F5344CB8AC3E}">
        <p14:creationId xmlns:p14="http://schemas.microsoft.com/office/powerpoint/2010/main" val="180486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F42894-48E3-4E9D-ABBB-D46526CDD54F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1612" y="152400"/>
            <a:ext cx="7367588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Base and Limit Registers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1097280"/>
            <a:ext cx="649224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12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A41742-4469-4A68-BE04-31B4B0B4E6B9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HW address protection with base and limit registers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67840"/>
            <a:ext cx="900523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625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229600" cy="5105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Processes waiting on a disk to be brought into memory form the </a:t>
            </a:r>
            <a:r>
              <a:rPr lang="en-US" sz="2600" b="1" dirty="0">
                <a:latin typeface="Berlin Sans FB" pitchFamily="34" charset="0"/>
              </a:rPr>
              <a:t>input queue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process is loaded in any part of the 	memory that is made available to 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Ways of representing addresses during the steps involved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Compiler binds the symbolic addresses in the source program to </a:t>
            </a:r>
            <a:r>
              <a:rPr lang="en-US" sz="2600" b="1" dirty="0" err="1">
                <a:latin typeface="Comic Sans MS" pitchFamily="66" charset="0"/>
              </a:rPr>
              <a:t>relocatable</a:t>
            </a:r>
            <a:r>
              <a:rPr lang="en-US" sz="2600" b="1" dirty="0">
                <a:latin typeface="Comic Sans MS" pitchFamily="66" charset="0"/>
              </a:rPr>
              <a:t> addresses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Linkage editor or loader binds the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relocatable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addresses to absolute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Each binding is a mapping from one address space to another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Binding of instructions and data to memory addresses can be done in any of the steps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082E01-E81F-419F-9B03-E98672ABAA8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2377129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A1B5A-CB2E-4C67-84BB-87C0F7D8E456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6038"/>
            <a:ext cx="2667000" cy="300196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Multistep Processing of a User Program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0"/>
            <a:ext cx="4754880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387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Overview</a:t>
            </a:r>
            <a:r>
              <a:rPr lang="en-US" dirty="0"/>
              <a:t> 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74750"/>
            <a:ext cx="82296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process may contain multiple threads of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A thread is a basic unit of CPU utilization, consisting </a:t>
            </a:r>
            <a:r>
              <a:rPr lang="en-US" sz="2600" b="1" dirty="0"/>
              <a:t>of     </a:t>
            </a:r>
          </a:p>
          <a:p>
            <a:pPr marL="82550" indent="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A thread ID			A program counter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A register set		A stack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It shares all other and OS resources with the threads of the same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traditional process is referred to as heavyweight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May be single-threaded or multithreaded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Motivation for multithreaded processes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Most software packages are multithreaded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D7582-7AC1-4ABB-9F1A-462EBAFEACB8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1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Compile time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Absolute code is generated at compile time if it is known where the process will reside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If starting address changes, recompilation is 	required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MS-DOS .COM-format programs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Load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If the address is not known at compile time, the compiler generates relocatable code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Final binding is done at load 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Calibri" pitchFamily="34" charset="0"/>
              </a:rPr>
              <a:t>If starting address changes, reload the user 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Execution 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600" b="1" dirty="0">
                <a:latin typeface="Comic Sans MS" pitchFamily="66" charset="0"/>
              </a:rPr>
              <a:t>If the process can be moved during execution, binding is delayed until run time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Most general purpose OS use this method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E2ACC8-9DB1-4666-9C65-3E61AEFC9666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Binding</a:t>
            </a:r>
          </a:p>
        </p:txBody>
      </p:sp>
    </p:spTree>
    <p:extLst>
      <p:ext uri="{BB962C8B-B14F-4D97-AF65-F5344CB8AC3E}">
        <p14:creationId xmlns:p14="http://schemas.microsoft.com/office/powerpoint/2010/main" val="4624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Address generated by the CPU is referred to as a </a:t>
            </a:r>
            <a:r>
              <a:rPr lang="en-US" sz="2600" b="1" dirty="0">
                <a:latin typeface="Berlin Sans FB" pitchFamily="34" charset="0"/>
              </a:rPr>
              <a:t>logical address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Address seen by the memory unit is referred 	to as a physical address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Compile and load-time address bindings generate identical logical and physical addresses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Execution-time address-binding scheme results in different logical and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Logical address is referred to as </a:t>
            </a:r>
            <a:r>
              <a:rPr lang="en-US" sz="2600" b="1" dirty="0">
                <a:latin typeface="Berlin Sans FB" pitchFamily="34" charset="0"/>
              </a:rPr>
              <a:t>virtual 	address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Logical and physical address spaces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Memory management unit (MMU) does the run-time mapping from virtual to physical addresses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Generalization of base-register scheme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3CAEC7-CBDF-4B31-812C-E44378A8F82E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Versus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95550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28367"/>
            <a:ext cx="8229600" cy="5648633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Relocation register contents are added to every address generated by the CPU </a:t>
            </a:r>
          </a:p>
          <a:p>
            <a:pPr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User program never sees the real physical addresses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Deals with logical addresses only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is required to do the mapping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address ranges are involved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Logical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Range is 0 to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max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Physical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Range is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R+0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sz="2600" b="1" i="1" dirty="0" err="1">
                <a:latin typeface="Arial" pitchFamily="34" charset="0"/>
                <a:cs typeface="Arial" pitchFamily="34" charset="0"/>
              </a:rPr>
              <a:t>R+max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for a base value of 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concept of </a:t>
            </a:r>
            <a:r>
              <a:rPr lang="en-US" sz="2600" b="1" dirty="0">
                <a:latin typeface="Berlin Sans FB" pitchFamily="34" charset="0"/>
              </a:rPr>
              <a:t>logical address space</a:t>
            </a:r>
            <a:r>
              <a:rPr lang="en-US" sz="2600" b="1" dirty="0">
                <a:latin typeface="Comic Sans MS" pitchFamily="66" charset="0"/>
              </a:rPr>
              <a:t> that is bound to a separate </a:t>
            </a:r>
            <a:r>
              <a:rPr lang="en-US" sz="2600" b="1" dirty="0">
                <a:latin typeface="Berlin Sans FB" pitchFamily="34" charset="0"/>
              </a:rPr>
              <a:t>physical address space</a:t>
            </a:r>
            <a:r>
              <a:rPr lang="en-US" sz="2600" b="1" dirty="0">
                <a:latin typeface="Comic Sans MS" pitchFamily="66" charset="0"/>
              </a:rPr>
              <a:t> is central to proper memory management</a:t>
            </a: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85F1FA-9D6B-4D65-AE0E-955C34A4DCC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Versus 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237322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AB27D-8282-49CD-B893-AFA120B74221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28600"/>
            <a:ext cx="8435975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Dynamic relocation using a relocation register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00433"/>
            <a:ext cx="8449725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7817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Size of a process in execution is limited to the size of the physical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Dynamic loading allows better memory-	space utilization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routine is loaded only when it is referenced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An unused routine is never loaded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Useful for applications that has a large code to handle infrequently occurring cases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loading does not require special support from the operating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Users are responsible to design their 	programs accordingly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OS may provide support in the form of 		library routines to implement dynamic 		loading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73333-CD41-4D92-85FE-63573441F1C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13954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8458200" cy="487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Similar to the concept of dynamic loading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Linking is postponed till the execution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Used for linking system libraries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Without this facility, each program would include an image of language library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Wastage of disk and memory space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</a:t>
            </a:r>
            <a:r>
              <a:rPr lang="en-US" sz="2600" b="1" i="1" dirty="0">
                <a:latin typeface="Comic Sans MS" pitchFamily="66" charset="0"/>
              </a:rPr>
              <a:t>stub</a:t>
            </a:r>
            <a:r>
              <a:rPr lang="en-US" sz="2600" b="1" dirty="0">
                <a:latin typeface="Comic Sans MS" pitchFamily="66" charset="0"/>
              </a:rPr>
              <a:t> is included in the image for each library-routine reference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small piece of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Shared libraries 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Dynamic linking requires help from the OS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600" b="1" dirty="0"/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39A99-A222-437A-97CE-AE4B7C0C42B0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Dynamic Linking and 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40450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79550"/>
            <a:ext cx="8153400" cy="4235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A process can be </a:t>
            </a:r>
            <a:r>
              <a:rPr lang="en-US" sz="2600" b="1" dirty="0">
                <a:latin typeface="Berlin Sans FB" pitchFamily="34" charset="0"/>
              </a:rPr>
              <a:t>swapped </a:t>
            </a:r>
            <a:r>
              <a:rPr lang="en-US" sz="2600" b="1" dirty="0">
                <a:latin typeface="Comic Sans MS" pitchFamily="66" charset="0"/>
              </a:rPr>
              <a:t>out of the memory to a backing store temporarily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can be later brought back into memory for 	continued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Possible for the total physical address space for all processes to exceed the physical memory of the system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Increase the degree of multiprogramming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Swapping involves moving processes between memory and a backing store which is a fast disk</a:t>
            </a: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6E985F-DD68-4DB5-935A-FEB6CF0E3BAA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Arial Black" pitchFamily="34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Arial Black" pitchFamily="34" charset="0"/>
              <a:ea typeface="+mn-ea"/>
              <a:cs typeface="Arial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94968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Swapping</a:t>
            </a:r>
            <a:r>
              <a:rPr lang="en-US" sz="3200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13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OS Spring 2018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A4D2BC-D6AD-4C96-994F-F70E5653AAEB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DFE6D0">
                    <a:shade val="50000"/>
                    <a:satMod val="20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DFE6D0">
                  <a:shade val="50000"/>
                  <a:satMod val="20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458200" cy="1066800"/>
          </a:xfrm>
          <a:noFill/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Swapping of Two Processes using a Disk as the Backing Store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71600"/>
            <a:ext cx="822960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51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614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89A6FD-6232-4FB1-9DCC-7E4CCC1097FE}" type="slidenum">
              <a:rPr lang="en-US"/>
              <a:pPr/>
              <a:t>4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576263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Single and Multithreaded Processes</a:t>
            </a:r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21080"/>
            <a:ext cx="8703075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2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</a:rPr>
              <a:t>Motivation for Multithreaded Process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14985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 single application may require to perform several different tasks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Create a separate process for each task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Creation of process is time consuming 		and is resource intensive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Create a number of threads in a single 	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err="1">
                <a:latin typeface="Comic Sans MS" pitchFamily="66" charset="0"/>
              </a:rPr>
              <a:t>Interprocess</a:t>
            </a:r>
            <a:r>
              <a:rPr lang="en-US" sz="2600" b="1" dirty="0">
                <a:latin typeface="Comic Sans MS" pitchFamily="66" charset="0"/>
              </a:rPr>
              <a:t> communication is more efficient with multithreaded processes that are responsible for communication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Most OS kernels are multithreaded, each thread performing a specific task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75B8C-8CD9-4AE9-B382-D3E347586804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Benefits of Multithreaded Programming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Responsiveness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Improves response time of interactive 	programs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Resource sharing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Threads in the same process share memory 	and other resources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Applications may have several different threads of activity within the same address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Economy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M</a:t>
            </a:r>
            <a:r>
              <a:rPr lang="en-US" sz="2600" b="1" dirty="0">
                <a:latin typeface="Comic Sans MS" pitchFamily="66" charset="0"/>
              </a:rPr>
              <a:t>ore economical to create and context-	switch threads in terms of time and 	resource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Scalability – Multithreading is more beneficial in a multiprocessor architecture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Threads of the same process can run in 	parallel i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ncreasing concurrency</a:t>
            </a: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6588F6-266B-4086-8D2A-081C5D9B4AFC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8550"/>
            <a:ext cx="8305800" cy="51498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Multiple computing cores are now placed on a single chip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Multiprocessor systems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Multithreaded programming is an efficient use of multiple cores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Concurrency and parallelism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may be concurrent or parallel or both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 system is parallel if it can perform more than one task simultaneously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concurrent system supports more than one task by allowing all the tasks to make progress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It is possible to have concurrency without 	parallelism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Multicore processors may also be multithreaded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305800" cy="51054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Programming Challenges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Programmers are facing the challenge to modify existing programs or design new programs that are multithreaded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OS designers must write scheduling algorithms that exploit multiple cores</a:t>
            </a:r>
          </a:p>
          <a:p>
            <a:pPr>
              <a:lnSpc>
                <a:spcPct val="80000"/>
              </a:lnSpc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Five areas present challenges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multicore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systems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Identifying tasks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Examine applications to find parts that can 	be divided into separate concurrent tasks</a:t>
            </a:r>
            <a:r>
              <a:rPr lang="en-US" sz="600" b="1" dirty="0">
                <a:latin typeface="Comic Sans MS" pitchFamily="66" charset="0"/>
                <a:cs typeface="Arial" pitchFamily="34" charset="0"/>
              </a:rPr>
              <a:t> 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2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Balance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Tasks must perform equal work of equal 	value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>
                <a:solidFill>
                  <a:schemeClr val="tx1"/>
                </a:solidFill>
                <a:effectLst/>
              </a:rPr>
              <a:t>Multicore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Programming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4750"/>
            <a:ext cx="8305800" cy="5302250"/>
          </a:xfrm>
          <a:noFill/>
        </p:spPr>
        <p:txBody>
          <a:bodyPr>
            <a:noAutofit/>
          </a:bodyPr>
          <a:lstStyle/>
          <a:p>
            <a:pPr marL="624078" indent="-514350">
              <a:lnSpc>
                <a:spcPct val="80000"/>
              </a:lnSpc>
              <a:buFont typeface="+mj-lt"/>
              <a:buAutoNum type="arabicPeriod" startAt="3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splitting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to be manipulated by tasks must also 	be partitioned to run on separate cores</a:t>
            </a:r>
          </a:p>
          <a:p>
            <a:pPr marL="624078" indent="-514350">
              <a:lnSpc>
                <a:spcPct val="80000"/>
              </a:lnSpc>
              <a:buNone/>
            </a:pPr>
            <a:endParaRPr lang="en-US" sz="600" b="1" dirty="0">
              <a:latin typeface="Comic Sans MS" pitchFamily="66" charset="0"/>
              <a:cs typeface="Arial" pitchFamily="34" charset="0"/>
            </a:endParaRPr>
          </a:p>
          <a:p>
            <a:pPr marL="624078" indent="-514350">
              <a:lnSpc>
                <a:spcPct val="80000"/>
              </a:lnSpc>
              <a:buFont typeface="+mj-lt"/>
              <a:buAutoNum type="arabicPeriod" startAt="4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Data dependency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Data accessed by tasks must be examined 	for dependencies between two or more 	tasks</a:t>
            </a:r>
          </a:p>
          <a:p>
            <a:pPr marL="624078" indent="-51435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Synchronization is necessary to 			accommodate data dependency</a:t>
            </a:r>
          </a:p>
          <a:p>
            <a:pPr marL="624078" indent="-514350" eaLnBrk="1" hangingPunct="1">
              <a:lnSpc>
                <a:spcPct val="80000"/>
              </a:lnSpc>
              <a:buFont typeface="+mj-lt"/>
              <a:buAutoNum type="arabicPeriod" startAt="5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Testing and debugging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  <a:cs typeface="Arial" pitchFamily="34" charset="0"/>
              </a:rPr>
              <a:t>It is more difficult to test and debug 	multithreaded concurrent programs</a:t>
            </a:r>
          </a:p>
          <a:p>
            <a:pPr marL="624078" indent="-514350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Parallel programming should be increasingly emphasized</a:t>
            </a:r>
          </a:p>
          <a:p>
            <a:pPr marL="624078" indent="-514350" eaLnBrk="1" hangingPunct="1">
              <a:lnSpc>
                <a:spcPct val="80000"/>
              </a:lnSpc>
              <a:buNone/>
            </a:pP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ED3D-B5A3-4FF4-92EA-94CBA53D58BE}" type="slidenum">
              <a:rPr lang="en-US" b="1">
                <a:latin typeface="Arial Black" pitchFamily="34" charset="0"/>
              </a:rPr>
              <a:pPr/>
              <a:t>9</a:t>
            </a:fld>
            <a:endParaRPr lang="en-US" b="1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1868</TotalTime>
  <Words>775</Words>
  <Application>Microsoft Office PowerPoint</Application>
  <PresentationFormat>On-screen Show (4:3)</PresentationFormat>
  <Paragraphs>399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ＭＳ Ｐゴシック</vt:lpstr>
      <vt:lpstr>Arial</vt:lpstr>
      <vt:lpstr>Arial Black</vt:lpstr>
      <vt:lpstr>Berlin Sans FB</vt:lpstr>
      <vt:lpstr>Calibri</vt:lpstr>
      <vt:lpstr>Comic Sans MS</vt:lpstr>
      <vt:lpstr>Courier New</vt:lpstr>
      <vt:lpstr>Gill Sans MT</vt:lpstr>
      <vt:lpstr>Helvetica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Threads (Multithreaded Programming) </vt:lpstr>
      <vt:lpstr>Multithreaded Programming</vt:lpstr>
      <vt:lpstr>Overview </vt:lpstr>
      <vt:lpstr>Single and Multithreaded Processes</vt:lpstr>
      <vt:lpstr>Motivation for Multithreaded Process</vt:lpstr>
      <vt:lpstr>Benefits of Multithreaded Programming</vt:lpstr>
      <vt:lpstr>Multicore Programming</vt:lpstr>
      <vt:lpstr>Multicore Programming </vt:lpstr>
      <vt:lpstr>Multicore Programming</vt:lpstr>
      <vt:lpstr>Multicore Programming</vt:lpstr>
      <vt:lpstr>Multithreading Models</vt:lpstr>
      <vt:lpstr>  Many-to-One Model</vt:lpstr>
      <vt:lpstr>Multithreading Models</vt:lpstr>
      <vt:lpstr>One-to-one Model</vt:lpstr>
      <vt:lpstr>Many-to-Many Model</vt:lpstr>
      <vt:lpstr>Multithreading Models</vt:lpstr>
      <vt:lpstr>Two-level Model</vt:lpstr>
      <vt:lpstr>Thread Libraries</vt:lpstr>
      <vt:lpstr>Memory Management </vt:lpstr>
      <vt:lpstr>Memory Management</vt:lpstr>
      <vt:lpstr>Memory Management Strategies</vt:lpstr>
      <vt:lpstr>Introduction </vt:lpstr>
      <vt:lpstr>Background </vt:lpstr>
      <vt:lpstr>Basic Hardware</vt:lpstr>
      <vt:lpstr>Basic Hardware</vt:lpstr>
      <vt:lpstr>Base and Limit Registers</vt:lpstr>
      <vt:lpstr>HW address protection with base and limit registers</vt:lpstr>
      <vt:lpstr>Address Binding</vt:lpstr>
      <vt:lpstr>Multistep Processing of a User Program </vt:lpstr>
      <vt:lpstr>Address Binding</vt:lpstr>
      <vt:lpstr>Logical Versus Physical Address Space</vt:lpstr>
      <vt:lpstr>Logical Versus Physical Address Space</vt:lpstr>
      <vt:lpstr>Dynamic relocation using a relocation register</vt:lpstr>
      <vt:lpstr>Dynamic Loading</vt:lpstr>
      <vt:lpstr>Dynamic Linking and Shared Libraries</vt:lpstr>
      <vt:lpstr>Swapping </vt:lpstr>
      <vt:lpstr>Swapping of Two Processes using a Disk as the Backing Store</vt:lpstr>
    </vt:vector>
  </TitlesOfParts>
  <Company>FAST-NU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Fast</cp:lastModifiedBy>
  <cp:revision>139</cp:revision>
  <dcterms:created xsi:type="dcterms:W3CDTF">2008-12-31T02:25:45Z</dcterms:created>
  <dcterms:modified xsi:type="dcterms:W3CDTF">2018-03-09T10:33:47Z</dcterms:modified>
</cp:coreProperties>
</file>