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69" r:id="rId19"/>
    <p:sldId id="268" r:id="rId20"/>
    <p:sldId id="278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Multiple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multiple regression, </a:t>
            </a:r>
            <a:r>
              <a:rPr lang="en-US" dirty="0" smtClean="0"/>
              <a:t>there are several independent variables and one dependent variable, and the equation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</a:t>
            </a:r>
            <a:r>
              <a:rPr lang="en-US" i="1" dirty="0" smtClean="0"/>
              <a:t>Example  02 </a:t>
            </a:r>
            <a:r>
              <a:rPr lang="en-US" i="1" dirty="0"/>
              <a:t>at  </a:t>
            </a:r>
            <a:r>
              <a:rPr lang="el-GR" i="1" dirty="0" smtClean="0">
                <a:latin typeface="Calibri" panose="020F0502020204030204" pitchFamily="34" charset="0"/>
              </a:rPr>
              <a:t>α</a:t>
            </a:r>
            <a:r>
              <a:rPr lang="en-US" i="1" dirty="0" smtClean="0"/>
              <a:t> = 0.05.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value </a:t>
            </a:r>
            <a:r>
              <a:rPr lang="en-US" dirty="0" smtClean="0"/>
              <a:t>obtained, </a:t>
            </a:r>
            <a:r>
              <a:rPr lang="en-US" dirty="0" err="1"/>
              <a:t>d.f.N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 </a:t>
            </a:r>
            <a:r>
              <a:rPr lang="en-US" dirty="0"/>
              <a:t>3, and </a:t>
            </a:r>
            <a:r>
              <a:rPr lang="en-US" dirty="0" err="1"/>
              <a:t>d.f.D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=5 - </a:t>
            </a:r>
            <a:r>
              <a:rPr lang="en-US" dirty="0"/>
              <a:t>2  </a:t>
            </a:r>
            <a:r>
              <a:rPr lang="en-US" dirty="0" smtClean="0"/>
              <a:t>-1  = 2 </a:t>
            </a:r>
            <a:r>
              <a:rPr lang="en-US" dirty="0"/>
              <a:t>is 19.16. Hence, the decision is to reject the null </a:t>
            </a:r>
            <a:r>
              <a:rPr lang="en-US" dirty="0" smtClean="0"/>
              <a:t>hypothesis. 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29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Polynomial Regression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6372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18038"/>
            <a:ext cx="7935429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Polynomial Regression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Notice that the polynomial model can be considered a special case of the </a:t>
            </a:r>
            <a:r>
              <a:rPr lang="en-US" dirty="0" smtClean="0"/>
              <a:t>more general </a:t>
            </a:r>
            <a:r>
              <a:rPr lang="en-US" dirty="0"/>
              <a:t>multiple linear regression model, where we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normal equations assume the same form as those given </a:t>
            </a:r>
            <a:r>
              <a:rPr lang="en-US" dirty="0" smtClean="0"/>
              <a:t>in previous slides (slides 3 &amp; 4).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416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ﬁt </a:t>
            </a:r>
            <a:r>
              <a:rPr lang="en-US" dirty="0"/>
              <a:t>a regression curve of the </a:t>
            </a:r>
            <a:r>
              <a:rPr lang="en-US" dirty="0" smtClean="0"/>
              <a:t>form				and then estimate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8" y="1981200"/>
            <a:ext cx="8164563" cy="76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24200"/>
            <a:ext cx="25908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48050"/>
            <a:ext cx="70104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3352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39269"/>
            <a:ext cx="6558767" cy="10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2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# 05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given below represent </a:t>
            </a:r>
            <a:r>
              <a:rPr lang="en-US" dirty="0"/>
              <a:t>the percent of impurities that resulted for </a:t>
            </a:r>
            <a:r>
              <a:rPr lang="en-US" dirty="0" smtClean="0"/>
              <a:t>various temperatures </a:t>
            </a:r>
            <a:r>
              <a:rPr lang="en-US" dirty="0"/>
              <a:t>and sterilizing times during a reaction associated with the </a:t>
            </a:r>
            <a:r>
              <a:rPr lang="en-US" dirty="0" smtClean="0"/>
              <a:t>manufacturing of a certain beverage. Estimate the regression coeﬃcients in the polynomial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5029200" cy="255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8798"/>
            <a:ext cx="6934200" cy="8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766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1479"/>
            <a:ext cx="4038600" cy="43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1141479"/>
            <a:ext cx="402836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Questions (Contd.)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5562600" cy="57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Normal equations for Regression Coefficient </a:t>
            </a:r>
            <a:br>
              <a:rPr lang="en-US" sz="3200" b="1" dirty="0" smtClean="0"/>
            </a:br>
            <a:r>
              <a:rPr lang="en-US" sz="3200" b="1" dirty="0" smtClean="0"/>
              <a:t>for two independent variables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4495800" cy="4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01699"/>
          </a:xfrm>
        </p:spPr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178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199"/>
            <a:ext cx="5715000" cy="2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4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 equations for K independent variables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4" y="1295400"/>
            <a:ext cx="7858836" cy="4206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307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a = </a:t>
            </a:r>
            <a:r>
              <a:rPr lang="en-US" sz="2000" b="1" i="1" dirty="0" err="1" smtClean="0"/>
              <a:t>b</a:t>
            </a:r>
            <a:r>
              <a:rPr lang="en-US" sz="1200" b="1" i="1" dirty="0" err="1" smtClean="0"/>
              <a:t>o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2664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 smtClean="0"/>
              <a:t>x</a:t>
            </a:r>
            <a:r>
              <a:rPr lang="en-US" dirty="0" smtClean="0"/>
              <a:t>1) and age (denoted by </a:t>
            </a:r>
            <a:r>
              <a:rPr lang="en-US" i="1" dirty="0" smtClean="0"/>
              <a:t>x</a:t>
            </a:r>
            <a:r>
              <a:rPr lang="en-US" sz="1100" dirty="0" smtClean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obtained from the data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student has a GPA of 3.0 and is 25 years old, the student’s predicted state board score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Assumptions for Multiple linear Regression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E 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population distribution of 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Correlation (R)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</a:t>
            </a:r>
            <a:r>
              <a:rPr lang="en-US" sz="2400" i="1" dirty="0" smtClean="0">
                <a:latin typeface="Calibri" panose="020F0502020204030204" pitchFamily="34" charset="0"/>
              </a:rPr>
              <a:t>account </a:t>
            </a:r>
            <a:r>
              <a:rPr lang="en-US" sz="2400" dirty="0">
                <a:latin typeface="Calibri" panose="020F0502020204030204" pitchFamily="34" charset="0"/>
              </a:rPr>
              <a:t>all the independent </a:t>
            </a:r>
            <a:r>
              <a:rPr lang="en-US" sz="2400" dirty="0" smtClean="0">
                <a:latin typeface="Calibri" panose="020F0502020204030204" pitchFamily="34" charset="0"/>
              </a:rPr>
              <a:t>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 smtClean="0">
                <a:latin typeface="Calibri" panose="020F0502020204030204" pitchFamily="34" charset="0"/>
              </a:rPr>
              <a:t>R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can </a:t>
            </a:r>
            <a:r>
              <a:rPr lang="en-US" sz="2400" dirty="0">
                <a:latin typeface="Calibri" panose="020F0502020204030204" pitchFamily="34" charset="0"/>
              </a:rPr>
              <a:t>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closer to 1, the stronger the </a:t>
            </a:r>
            <a:r>
              <a:rPr lang="en-US" sz="2400" dirty="0" smtClean="0">
                <a:latin typeface="Calibri" panose="020F0502020204030204" pitchFamily="34" charset="0"/>
              </a:rPr>
              <a:t>relationship; the </a:t>
            </a:r>
            <a:r>
              <a:rPr lang="en-US" sz="2400" dirty="0">
                <a:latin typeface="Calibri" panose="020F0502020204030204" pitchFamily="34" charset="0"/>
              </a:rPr>
              <a:t>closer to 0, the weaker the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Coefficient of Multiple Determination (R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</a:t>
            </a:r>
            <a:r>
              <a:rPr lang="en-US" i="1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amount of variation explained by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99914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480</Words>
  <Application>Microsoft Office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Perpetua</vt:lpstr>
      <vt:lpstr>Wingdings 2</vt:lpstr>
      <vt:lpstr>Equity</vt:lpstr>
      <vt:lpstr>Multiple Regression Model </vt:lpstr>
      <vt:lpstr>Normal equations for Regression Coefficient  for two independent variables </vt:lpstr>
      <vt:lpstr>Normal equations for K independent variables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Polynomial Regression </vt:lpstr>
      <vt:lpstr>Polynomial Regression (Contd.) </vt:lpstr>
      <vt:lpstr>Example # 04</vt:lpstr>
      <vt:lpstr>Example # 04 (Contd.) </vt:lpstr>
      <vt:lpstr>Example # 05  </vt:lpstr>
      <vt:lpstr>Example # 05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</dc:title>
  <dc:creator>OSAMA BIN AJAZ</dc:creator>
  <cp:lastModifiedBy>Asma Masood</cp:lastModifiedBy>
  <cp:revision>80</cp:revision>
  <dcterms:created xsi:type="dcterms:W3CDTF">2018-05-06T19:38:20Z</dcterms:created>
  <dcterms:modified xsi:type="dcterms:W3CDTF">2018-05-09T10:38:53Z</dcterms:modified>
</cp:coreProperties>
</file>