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39"/>
  </p:notesMasterIdLst>
  <p:sldIdLst>
    <p:sldId id="419" r:id="rId2"/>
    <p:sldId id="467" r:id="rId3"/>
    <p:sldId id="468" r:id="rId4"/>
    <p:sldId id="46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  <p:sldId id="502" r:id="rId37"/>
    <p:sldId id="503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0485" autoAdjust="0"/>
  </p:normalViewPr>
  <p:slideViewPr>
    <p:cSldViewPr>
      <p:cViewPr varScale="1">
        <p:scale>
          <a:sx n="64" d="100"/>
          <a:sy n="64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>
      <p:cViewPr>
        <p:scale>
          <a:sx n="90" d="100"/>
          <a:sy n="90" d="100"/>
        </p:scale>
        <p:origin x="2539" y="-7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533FC7-468A-4A4F-863D-034BB769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64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2F4CE5-ABF4-4A6D-9808-3B4FC56DCBE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94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7AAF4E-0887-499D-9BCE-465118ACE31D}" type="slidenum">
              <a:rPr lang="en-US"/>
              <a:pPr/>
              <a:t>25</a:t>
            </a:fld>
            <a:endParaRPr lang="en-US"/>
          </a:p>
        </p:txBody>
      </p:sp>
      <p:sp>
        <p:nvSpPr>
          <p:cNvPr id="11161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69D6CE7C-164B-42C7-9E7D-AC10AFC1E319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25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116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116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44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EF01B5-AE10-44F4-B0BC-DC6222BE4419}" type="slidenum">
              <a:rPr lang="en-US"/>
              <a:pPr/>
              <a:t>29</a:t>
            </a:fld>
            <a:endParaRPr lang="en-US"/>
          </a:p>
        </p:txBody>
      </p:sp>
      <p:sp>
        <p:nvSpPr>
          <p:cNvPr id="11366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8972BB8A-581B-4727-9A92-BDDB24786B1C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29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136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24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descriptors, file objects, semaphores</a:t>
            </a:r>
            <a:r>
              <a:rPr lang="en-US" smtClean="0"/>
              <a:t>,</a:t>
            </a:r>
            <a:r>
              <a:rPr lang="en-US" baseline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4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46A7E9-6EEB-49D2-8ECA-458842BFF52F}" type="slidenum">
              <a:rPr lang="en-US"/>
              <a:pPr/>
              <a:t>31</a:t>
            </a:fld>
            <a:endParaRPr lang="en-US"/>
          </a:p>
        </p:txBody>
      </p:sp>
      <p:sp>
        <p:nvSpPr>
          <p:cNvPr id="11469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BF0B7667-C971-428E-B931-892C41C473D8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31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146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46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2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C5B74-FE5E-4AD7-9D4E-AE934CAF2AE6}" type="slidenum">
              <a:rPr lang="en-US"/>
              <a:pPr/>
              <a:t>5</a:t>
            </a:fld>
            <a:endParaRPr lang="en-US"/>
          </a:p>
        </p:txBody>
      </p:sp>
      <p:sp>
        <p:nvSpPr>
          <p:cNvPr id="10649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8B40BCC7-EBD3-41FC-9732-AD7EB303639E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5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6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88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4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 frames</a:t>
            </a:r>
            <a:r>
              <a:rPr lang="en-US" baseline="0" dirty="0" smtClean="0"/>
              <a:t> (4 free) – 2 processes may have 28 frames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62 frames –p1</a:t>
            </a:r>
            <a:r>
              <a:rPr lang="en-US" baseline="0" smtClean="0"/>
              <a:t> of 10 pages, p2 of 127 pages: 10/137 x 62 = 4, 127/137 x 62 = 57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11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3A004-1BD4-45E7-B0AF-9EBC49573B71}" type="slidenum">
              <a:rPr lang="en-US"/>
              <a:pPr/>
              <a:t>15</a:t>
            </a:fld>
            <a:endParaRPr lang="en-US"/>
          </a:p>
        </p:txBody>
      </p:sp>
      <p:sp>
        <p:nvSpPr>
          <p:cNvPr id="10752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C2F6AEF2-D61A-4367-9BF8-47693E4798B5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15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75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0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607462-FBB0-4BF6-B537-D55FBD4A54EC}" type="slidenum">
              <a:rPr lang="en-US"/>
              <a:pPr/>
              <a:t>17</a:t>
            </a:fld>
            <a:endParaRPr lang="en-US"/>
          </a:p>
        </p:txBody>
      </p:sp>
      <p:sp>
        <p:nvSpPr>
          <p:cNvPr id="10854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703B523D-4F48-4091-9228-EADD721399AF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17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8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5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75C95-E6F2-4475-B050-5CE7C0F0215E}" type="slidenum">
              <a:rPr lang="en-US"/>
              <a:pPr/>
              <a:t>19</a:t>
            </a:fld>
            <a:endParaRPr lang="en-US"/>
          </a:p>
        </p:txBody>
      </p:sp>
      <p:sp>
        <p:nvSpPr>
          <p:cNvPr id="10957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36FDC8C1-09F5-4C84-85B2-60056C44DFA8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19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95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9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F19EC-E159-41DE-AFA8-D1D5A6EC3DD9}" type="slidenum">
              <a:rPr lang="en-US"/>
              <a:pPr/>
              <a:t>22</a:t>
            </a:fld>
            <a:endParaRPr lang="en-US"/>
          </a:p>
        </p:txBody>
      </p:sp>
      <p:sp>
        <p:nvSpPr>
          <p:cNvPr id="11059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8E2FF132-CFB8-4340-B40C-5F5B76306139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22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105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4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34B51-1AE5-4D28-ACD9-8FF4493C30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FE429-2288-4C06-B2F2-780C39387D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4F990D-8985-404B-8D0C-FFEF03E1D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CDDE5-E53D-4C4A-97FD-07BAA38802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0D7D0-DCCE-4584-A430-75FF2F23F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0A248-445B-4AD7-991E-2118B6FEF9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2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60614-A84F-4EC4-893E-014333F5F4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59D14-0BFA-43CA-9EAC-86FCA38B9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0"/>
            <a:ext cx="7772400" cy="1829761"/>
          </a:xfrm>
        </p:spPr>
        <p:txBody>
          <a:bodyPr/>
          <a:lstStyle/>
          <a:p>
            <a:pPr algn="l" eaLnBrk="1" hangingPunct="1"/>
            <a:r>
              <a:rPr lang="en-US" sz="4000" b="1" dirty="0">
                <a:solidFill>
                  <a:schemeClr val="tx1"/>
                </a:solidFill>
                <a:effectLst/>
              </a:rPr>
              <a:t>Virtual-Memory Management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76600"/>
            <a:ext cx="7696200" cy="2590800"/>
          </a:xfrm>
        </p:spPr>
        <p:txBody>
          <a:bodyPr>
            <a:normAutofit fontScale="92500"/>
          </a:bodyPr>
          <a:lstStyle/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Benefits of Virtual Memory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Demand Paging 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Principle of Working-set Model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Shared memory and Memory-mapped files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How to manage Kernel memory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4238A8-E864-4ED7-B32E-50E819751951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9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8305800" cy="4953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How do we allocate the fixed amount of free memory among the processes?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Simplest case of frame allocation in a single-	user system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Variants </a:t>
            </a:r>
            <a:r>
              <a:rPr lang="en-US" sz="2600" b="1" dirty="0">
                <a:latin typeface="Comic Sans MS" pitchFamily="66" charset="0"/>
              </a:rPr>
              <a:t>include maintaining a few free frames by the OS all the time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Minimum Number of Frames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OS must allocate at least a minimum number 	of frames to a process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Performance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the process is affected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Page fault rate is directly proportional to </a:t>
            </a:r>
            <a:r>
              <a:rPr lang="en-US" sz="2600" b="1" dirty="0" smtClean="0">
                <a:latin typeface="Comic Sans MS" pitchFamily="66" charset="0"/>
              </a:rPr>
              <a:t>	the number </a:t>
            </a:r>
            <a:r>
              <a:rPr lang="en-US" sz="2600" b="1" dirty="0">
                <a:latin typeface="Comic Sans MS" pitchFamily="66" charset="0"/>
              </a:rPr>
              <a:t>of frames allocated to a </a:t>
            </a:r>
            <a:r>
              <a:rPr lang="en-US" sz="2600" b="1" dirty="0" smtClean="0">
                <a:latin typeface="Comic Sans MS" pitchFamily="66" charset="0"/>
              </a:rPr>
              <a:t>	process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532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F44A36-1D38-4688-A16A-E5F24ECDBDEB}" type="slidenum">
              <a:rPr lang="en-US" b="1">
                <a:latin typeface="Arial Black" pitchFamily="34" charset="0"/>
              </a:rPr>
              <a:pPr/>
              <a:t>10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Allocation of Frames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4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8153400" cy="5486400"/>
          </a:xfrm>
          <a:noFill/>
        </p:spPr>
        <p:txBody>
          <a:bodyPr>
            <a:noAutofit/>
          </a:bodyPr>
          <a:lstStyle/>
          <a:p>
            <a:pPr marL="457200" indent="-4572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process should have enough frames to hold all the pages that a single instruction can reference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Comic Sans MS" pitchFamily="66" charset="0"/>
              </a:rPr>
              <a:t>This </a:t>
            </a:r>
            <a:r>
              <a:rPr lang="en-US" sz="2600" b="1" dirty="0">
                <a:latin typeface="Comic Sans MS" pitchFamily="66" charset="0"/>
              </a:rPr>
              <a:t>is defined by the computer architecture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 </a:t>
            </a:r>
            <a:r>
              <a:rPr lang="en-US" sz="2600" b="1" dirty="0" smtClean="0"/>
              <a:t>         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Move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instruction of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PDP-11, MVC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IBM 370</a:t>
            </a:r>
          </a:p>
          <a:p>
            <a:pPr marL="457200" indent="-4572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Worst-case scenario is in architectures that allow multiple levels of indirection</a:t>
            </a:r>
          </a:p>
          <a:p>
            <a:pPr marL="457200" indent="-4572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Maximum number of frames allocated to a process is defined by the available physical memory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Allocation Algorithms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Equal allocation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b="1" i="1" dirty="0"/>
              <a:t>m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frames are split among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processes 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Give all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processes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equal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share of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m/n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frames 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few frames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are placed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 the free buffer pool</a:t>
            </a:r>
          </a:p>
        </p:txBody>
      </p:sp>
      <p:sp>
        <p:nvSpPr>
          <p:cNvPr id="5427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356B90-C7CA-4761-BE91-8A2C8B7B5834}" type="slidenum">
              <a:rPr lang="en-US" b="1">
                <a:latin typeface="Arial Black" pitchFamily="34" charset="0"/>
              </a:rPr>
              <a:pPr/>
              <a:t>11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Allocation of Frames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4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Proportional allocation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Allocate the available physical memory to 	each process according to its size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Let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size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virtual memory for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i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be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and define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S = ∑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endParaRPr lang="en-US" sz="2600" b="1" i="1" baseline="-25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If the total available frames is </a:t>
            </a:r>
            <a:r>
              <a:rPr lang="en-US" sz="2600" b="1" i="1" dirty="0">
                <a:latin typeface="Comic Sans MS" pitchFamily="66" charset="0"/>
              </a:rPr>
              <a:t>m </a:t>
            </a:r>
            <a:r>
              <a:rPr lang="en-US" sz="2600" b="1" dirty="0">
                <a:latin typeface="Comic Sans MS" pitchFamily="66" charset="0"/>
              </a:rPr>
              <a:t>and </a:t>
            </a:r>
            <a:r>
              <a:rPr lang="en-US" sz="2600" b="1" i="1" dirty="0" err="1">
                <a:latin typeface="Comic Sans MS" pitchFamily="66" charset="0"/>
              </a:rPr>
              <a:t>a</a:t>
            </a:r>
            <a:r>
              <a:rPr lang="en-US" sz="2600" b="1" i="1" baseline="-25000" dirty="0" err="1">
                <a:latin typeface="Comic Sans MS" pitchFamily="66" charset="0"/>
              </a:rPr>
              <a:t>i</a:t>
            </a:r>
            <a:r>
              <a:rPr lang="en-US" sz="2600" b="1" baseline="-25000" dirty="0">
                <a:latin typeface="Comic Sans MS" pitchFamily="66" charset="0"/>
              </a:rPr>
              <a:t> </a:t>
            </a:r>
            <a:r>
              <a:rPr lang="en-US" sz="2600" b="1" dirty="0">
                <a:latin typeface="Comic Sans MS" pitchFamily="66" charset="0"/>
              </a:rPr>
              <a:t>frames are allocated to </a:t>
            </a:r>
            <a:r>
              <a:rPr lang="en-US" sz="2600" b="1" i="1" dirty="0">
                <a:latin typeface="Comic Sans MS" pitchFamily="66" charset="0"/>
              </a:rPr>
              <a:t>p</a:t>
            </a:r>
            <a:r>
              <a:rPr lang="en-US" sz="2600" b="1" i="1" baseline="-25000" dirty="0">
                <a:latin typeface="Comic Sans MS" pitchFamily="66" charset="0"/>
              </a:rPr>
              <a:t>i</a:t>
            </a:r>
            <a:r>
              <a:rPr lang="en-US" sz="2600" b="1" dirty="0">
                <a:latin typeface="Comic Sans MS" pitchFamily="66" charset="0"/>
              </a:rPr>
              <a:t> where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  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/S x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m,	E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ach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adjusted to be an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		integer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 both equal and proportional allocations, allocated frames vary according to the level of multiprogramming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High priority processes are treated equally 	with low-priority processes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solution can be that a process is allocated frames as a combination of its size and priority</a:t>
            </a:r>
          </a:p>
        </p:txBody>
      </p:sp>
      <p:sp>
        <p:nvSpPr>
          <p:cNvPr id="553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2E5E1D-E11C-47B8-98EA-470BA4B2AC49}" type="slidenum">
              <a:rPr lang="en-US" b="1">
                <a:latin typeface="Arial Black" pitchFamily="34" charset="0"/>
              </a:rPr>
              <a:pPr/>
              <a:t>12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Frame Allocation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Categories of page replacement algorithms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Global replacement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Allows</a:t>
            </a:r>
            <a:r>
              <a:rPr lang="en-US" sz="2600" b="1" dirty="0">
                <a:latin typeface="Comic Sans MS" pitchFamily="66" charset="0"/>
              </a:rPr>
              <a:t> a process to select a replacement 	frame from a set of all frames even if the 	frame is allocated to another process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Frames allocated to a process may increase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    	A</a:t>
            </a:r>
            <a:r>
              <a:rPr lang="en-US" sz="2600" b="1" dirty="0">
                <a:latin typeface="Comic Sans MS" pitchFamily="66" charset="0"/>
              </a:rPr>
              <a:t> process cannot control its own page-fault 	rate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Local replacement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mic Sans MS" pitchFamily="66" charset="0"/>
              </a:rPr>
              <a:t>		Each process selects from its own allocated 	set of frames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Frames allocated to a process does not change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Global replacement generally results in greater system throughput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More commonly used method</a:t>
            </a:r>
          </a:p>
        </p:txBody>
      </p:sp>
      <p:sp>
        <p:nvSpPr>
          <p:cNvPr id="563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33E6A-68BE-4375-9A9D-8BD117C2661F}" type="slidenum">
              <a:rPr lang="en-US" b="1">
                <a:latin typeface="Arial Black" pitchFamily="34" charset="0"/>
              </a:rPr>
              <a:pPr/>
              <a:t>13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Global versus Local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57250"/>
            <a:ext cx="8229600" cy="569595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If a process does not have ‘enough’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frames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It page-faults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more frequently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as compared 	to performing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useful computation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 smtClean="0"/>
              <a:t>	</a:t>
            </a:r>
            <a:r>
              <a:rPr lang="en-US" sz="2800" b="1" dirty="0" smtClean="0">
                <a:latin typeface="Comic Sans MS" pitchFamily="66" charset="0"/>
              </a:rPr>
              <a:t>A </a:t>
            </a:r>
            <a:r>
              <a:rPr lang="en-US" sz="2800" b="1" dirty="0">
                <a:latin typeface="Comic Sans MS" pitchFamily="66" charset="0"/>
              </a:rPr>
              <a:t>process is thrashing if it </a:t>
            </a:r>
            <a:r>
              <a:rPr lang="en-US" sz="2800" b="1" dirty="0" smtClean="0">
                <a:latin typeface="Comic Sans MS" pitchFamily="66" charset="0"/>
              </a:rPr>
              <a:t>spends </a:t>
            </a:r>
            <a:r>
              <a:rPr lang="en-US" sz="2800" b="1" dirty="0">
                <a:latin typeface="Comic Sans MS" pitchFamily="66" charset="0"/>
              </a:rPr>
              <a:t>	</a:t>
            </a:r>
            <a:r>
              <a:rPr lang="en-US" sz="2800" b="1" dirty="0" smtClean="0">
                <a:latin typeface="Comic Sans MS" pitchFamily="66" charset="0"/>
              </a:rPr>
              <a:t>	more time in paging </a:t>
            </a:r>
            <a:r>
              <a:rPr lang="en-US" sz="2800" b="1" dirty="0">
                <a:latin typeface="Comic Sans MS" pitchFamily="66" charset="0"/>
              </a:rPr>
              <a:t>than executing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		</a:t>
            </a:r>
            <a:r>
              <a:rPr lang="en-US" sz="2800" b="1" dirty="0" smtClean="0">
                <a:latin typeface="Comic Sans MS" pitchFamily="66" charset="0"/>
              </a:rPr>
              <a:t>	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high paging activity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The process is suspended and swapped out freeing all allocated frames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Cause of Thrashing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Thrashing of a process gives rise to overall 	reduction in CPU utilization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Global replacement algorithm aggravates the situation even further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Comic Sans MS" pitchFamily="66" charset="0"/>
              </a:rPr>
              <a:t>The effects of thrashing can be limited by using local replacement algorithm</a:t>
            </a:r>
          </a:p>
        </p:txBody>
      </p:sp>
      <p:sp>
        <p:nvSpPr>
          <p:cNvPr id="573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501C30-6D18-4D4D-A528-4DBB8674CB90}" type="slidenum">
              <a:rPr lang="en-US" b="1">
                <a:latin typeface="Arial Black" pitchFamily="34" charset="0"/>
              </a:rPr>
              <a:pPr/>
              <a:t>14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8382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Thrashing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2018</a:t>
            </a:r>
            <a:endParaRPr lang="en-US"/>
          </a:p>
        </p:txBody>
      </p:sp>
      <p:sp>
        <p:nvSpPr>
          <p:cNvPr id="5837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583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C4201B-9C21-4B7C-AF4E-43856C08AC1F}" type="slidenum">
              <a:rPr lang="en-US"/>
              <a:pPr/>
              <a:t>15</a:t>
            </a:fld>
            <a:endParaRPr lang="en-US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0150" y="152400"/>
            <a:ext cx="7410450" cy="822325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Thrashing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06" y="1371600"/>
            <a:ext cx="9098194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6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Prevent thrashing by providing a process with as many frames as it needs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How is this number estimated?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Working-set strategy identifies the number 	of frames that a process is actually using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This approach defines the locality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	model of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process execution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As a process executes, it moves from locality to locality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mic Sans MS" pitchFamily="66" charset="0"/>
              </a:rPr>
              <a:t>		A locality is a set of pages that are </a:t>
            </a:r>
            <a:r>
              <a:rPr lang="en-US" sz="2600" b="1" dirty="0" smtClean="0">
                <a:latin typeface="Comic Sans MS" pitchFamily="66" charset="0"/>
              </a:rPr>
              <a:t>	actively used </a:t>
            </a:r>
            <a:r>
              <a:rPr lang="en-US" sz="2600" b="1" dirty="0">
                <a:latin typeface="Comic Sans MS" pitchFamily="66" charset="0"/>
              </a:rPr>
              <a:t>together</a:t>
            </a:r>
            <a:endParaRPr lang="en-US" sz="2600" b="1" dirty="0"/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program consists of several different localities that may overlap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All programs show locality in their memory 	reference patterns</a:t>
            </a:r>
            <a:endParaRPr lang="en-US" sz="2600" dirty="0">
              <a:latin typeface="Comic Sans MS" pitchFamily="66" charset="0"/>
            </a:endParaRPr>
          </a:p>
        </p:txBody>
      </p:sp>
      <p:sp>
        <p:nvSpPr>
          <p:cNvPr id="5939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5D949-4DBE-4095-8BE4-C0A962D4562A}" type="slidenum">
              <a:rPr lang="en-US" b="1">
                <a:latin typeface="Arial Black" pitchFamily="34" charset="0"/>
              </a:rPr>
              <a:pPr/>
              <a:t>16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Thrashing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6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2018</a:t>
            </a:r>
            <a:endParaRPr lang="en-US"/>
          </a:p>
        </p:txBody>
      </p:sp>
      <p:sp>
        <p:nvSpPr>
          <p:cNvPr id="6041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604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AEEC5A-A6ED-43A3-A152-BAF047AC0780}" type="slidenum">
              <a:rPr lang="en-US"/>
              <a:pPr/>
              <a:t>17</a:t>
            </a:fld>
            <a:endParaRPr lang="en-US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1600200" cy="39624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2800" b="1" dirty="0">
                <a:solidFill>
                  <a:schemeClr val="bg1"/>
                </a:solidFill>
                <a:effectLst/>
              </a:rPr>
              <a:t>Local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ity </a:t>
            </a:r>
            <a:r>
              <a:rPr lang="en-US" sz="2800" b="1" dirty="0">
                <a:solidFill>
                  <a:schemeClr val="bg1"/>
                </a:solidFill>
                <a:effectLst/>
              </a:rPr>
              <a:t>In A </a:t>
            </a:r>
            <a:r>
              <a:rPr lang="en-US" sz="2800" b="1" dirty="0" err="1">
                <a:solidFill>
                  <a:schemeClr val="bg1"/>
                </a:solidFill>
                <a:effectLst/>
              </a:rPr>
              <a:t>Mem</a:t>
            </a:r>
            <a:r>
              <a:rPr lang="en-US" sz="2800" b="1" dirty="0" err="1">
                <a:solidFill>
                  <a:schemeClr val="tx1"/>
                </a:solidFill>
                <a:effectLst/>
              </a:rPr>
              <a:t>ory</a:t>
            </a:r>
            <a:r>
              <a:rPr lang="en-US" sz="2800" b="1" dirty="0" err="1">
                <a:solidFill>
                  <a:schemeClr val="bg1"/>
                </a:solidFill>
                <a:effectLst/>
              </a:rPr>
              <a:t>refer</a:t>
            </a:r>
            <a:r>
              <a:rPr lang="en-US" sz="2800" b="1" dirty="0" err="1">
                <a:solidFill>
                  <a:schemeClr val="tx1"/>
                </a:solidFill>
                <a:effectLst/>
              </a:rPr>
              <a:t>en-</a:t>
            </a:r>
            <a:r>
              <a:rPr lang="en-US" sz="2800" b="1" dirty="0" err="1">
                <a:solidFill>
                  <a:schemeClr val="bg1"/>
                </a:solidFill>
                <a:effectLst/>
              </a:rPr>
              <a:t>ce</a:t>
            </a:r>
            <a:r>
              <a:rPr lang="en-US" sz="2800" b="1" dirty="0">
                <a:solidFill>
                  <a:schemeClr val="bg1"/>
                </a:solidFill>
                <a:effectLst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Patte</a:t>
            </a:r>
            <a:r>
              <a:rPr lang="en-US" sz="2800" b="1" dirty="0" smtClean="0">
                <a:solidFill>
                  <a:schemeClr val="tx1"/>
                </a:solidFill>
                <a:effectLst/>
              </a:rPr>
              <a:t>rn</a:t>
            </a:r>
            <a:endParaRPr lang="en-US" sz="28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0"/>
            <a:ext cx="7315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2296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Working-set model is based on the assumption of locality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parameter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Δ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is used to define the working-	set window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 set of pages in the most recent </a:t>
            </a:r>
            <a:r>
              <a:rPr lang="el-GR" sz="2600" b="1" dirty="0">
                <a:latin typeface="Comic Sans MS" pitchFamily="66" charset="0"/>
              </a:rPr>
              <a:t>Δ</a:t>
            </a:r>
            <a:r>
              <a:rPr lang="en-US" sz="2600" b="1" dirty="0">
                <a:latin typeface="Comic Sans MS" pitchFamily="66" charset="0"/>
              </a:rPr>
              <a:t> page references is the working set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page which is in active use would be a part 	of the working set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An approximation of program’s locality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accuracy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working set depends on the selection of the parameter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Δ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If we compute the working set size </a:t>
            </a:r>
            <a:r>
              <a:rPr lang="en-US" sz="2600" b="1" dirty="0" err="1">
                <a:latin typeface="Comic Sans MS" pitchFamily="66" charset="0"/>
              </a:rPr>
              <a:t>WSS</a:t>
            </a:r>
            <a:r>
              <a:rPr lang="en-US" sz="2600" b="1" baseline="-25000" dirty="0" err="1">
                <a:latin typeface="Comic Sans MS" pitchFamily="66" charset="0"/>
              </a:rPr>
              <a:t>i</a:t>
            </a:r>
            <a:r>
              <a:rPr lang="en-US" sz="2600" b="1" i="1" dirty="0">
                <a:latin typeface="Comic Sans MS" pitchFamily="66" charset="0"/>
              </a:rPr>
              <a:t> </a:t>
            </a:r>
            <a:r>
              <a:rPr lang="en-US" sz="2600" b="1" dirty="0">
                <a:latin typeface="Comic Sans MS" pitchFamily="66" charset="0"/>
              </a:rPr>
              <a:t>for each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D = ∑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WSS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endParaRPr lang="en-US" sz="2600" b="1" i="1" baseline="-25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where D is the total demand for frames</a:t>
            </a:r>
          </a:p>
        </p:txBody>
      </p:sp>
      <p:sp>
        <p:nvSpPr>
          <p:cNvPr id="6144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F39E46-EA06-4725-9075-FB32AAECD74C}" type="slidenum">
              <a:rPr lang="en-US" b="1">
                <a:latin typeface="Arial Black" pitchFamily="34" charset="0"/>
              </a:rPr>
              <a:pPr/>
              <a:t>18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Working-Set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246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24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E20796-19A2-41E6-986B-51FBD0FBD2FB}" type="slidenum">
              <a:rPr lang="en-US" b="1">
                <a:latin typeface="Arial Black" pitchFamily="34" charset="0"/>
              </a:rPr>
              <a:pPr/>
              <a:t>19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Working-set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Model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56" y="2286000"/>
            <a:ext cx="9120744" cy="3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3340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Very few computer systems provide hardware support for implementing LRU algorithm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Other page replacement algorithms are used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Char char="o"/>
            </a:pPr>
            <a:r>
              <a:rPr lang="en-US" sz="2800" b="1" dirty="0" smtClean="0">
                <a:latin typeface="Comic Sans MS" pitchFamily="66" charset="0"/>
              </a:rPr>
              <a:t>Reference </a:t>
            </a:r>
            <a:r>
              <a:rPr lang="en-US" sz="2800" b="1" dirty="0">
                <a:latin typeface="Comic Sans MS" pitchFamily="66" charset="0"/>
              </a:rPr>
              <a:t>bit may be provided with each entry in the page table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Initially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all bits are 0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z="2800" b="1" dirty="0">
                <a:latin typeface="Comic Sans MS" pitchFamily="66" charset="0"/>
              </a:rPr>
              <a:t>The bit is set if a page is used at least once since it was brought into memory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Order of use is not recorded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Char char="o"/>
            </a:pPr>
            <a:r>
              <a:rPr lang="en-US" sz="2800" b="1" dirty="0" smtClean="0">
                <a:latin typeface="Comic Sans MS" pitchFamily="66" charset="0"/>
              </a:rPr>
              <a:t>Information </a:t>
            </a:r>
            <a:r>
              <a:rPr lang="en-US" sz="2800" b="1" dirty="0">
                <a:latin typeface="Comic Sans MS" pitchFamily="66" charset="0"/>
              </a:rPr>
              <a:t>is used in many page-replacement algorithms that approximate </a:t>
            </a:r>
            <a:r>
              <a:rPr lang="en-US" sz="2800" b="1" dirty="0" smtClean="0">
                <a:latin typeface="Comic Sans MS" pitchFamily="66" charset="0"/>
              </a:rPr>
              <a:t>LRU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endParaRPr lang="en-US" sz="12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Additional-Reference-Bits Algorithm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dirty="0">
                <a:latin typeface="Comic Sans MS" pitchFamily="66" charset="0"/>
              </a:rPr>
              <a:t>		Additional ordering information can be 	recorded by keeping more bits </a:t>
            </a:r>
          </a:p>
        </p:txBody>
      </p:sp>
      <p:sp>
        <p:nvSpPr>
          <p:cNvPr id="450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202021-5575-4107-99F4-9FEF037CCCA8}" type="slidenum">
              <a:rPr lang="en-US" b="1">
                <a:latin typeface="Arial Black" pitchFamily="34" charset="0"/>
              </a:rPr>
              <a:pPr/>
              <a:t>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LRU-Approximation Page Replacement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D &gt; m, thrashing will occur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Process monitoring is simple with selection of </a:t>
            </a:r>
            <a:r>
              <a:rPr lang="el-GR" sz="2600" b="1" dirty="0" smtClean="0">
                <a:latin typeface="Comic Sans MS" pitchFamily="66" charset="0"/>
              </a:rPr>
              <a:t>Δ</a:t>
            </a:r>
            <a:endParaRPr lang="en-US" sz="2600" b="1" dirty="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Suspension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may take place to prevent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thrashing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Optimum </a:t>
            </a:r>
            <a:r>
              <a:rPr lang="en-US" sz="2600" b="1" dirty="0">
                <a:latin typeface="Comic Sans MS" pitchFamily="66" charset="0"/>
              </a:rPr>
              <a:t>degree of multiprogramming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Working-set strategy prevents thrashing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It optimizes CPU utilization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Problem is to keep track of the working set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Working-set window is a moving window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Working-set model can be approximated by using a fixed-interval timer interrupt and a reference bit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This is not an accurate method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Increase the accuracy by increasing the number of history bits and the frequency of interrupts</a:t>
            </a:r>
          </a:p>
        </p:txBody>
      </p:sp>
      <p:sp>
        <p:nvSpPr>
          <p:cNvPr id="6349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34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7A6EB7-AB2F-4BED-843A-AF746701480D}" type="slidenum">
              <a:rPr lang="en-US" b="1">
                <a:latin typeface="Arial Black" pitchFamily="34" charset="0"/>
              </a:rPr>
              <a:pPr/>
              <a:t>20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Working-Set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8305800" cy="50292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A more direct approach to control thrashing is to use page-fault frequency (PFF)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the page fault rate is too high, the process needs more frames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If the page-fault rate is too low, the process may have too many frames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 upper and lower bound can be 	established on the desired page-fault rate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Measure and control the page-fault rate directly to prevent thrashing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process is selected for suspension if the page-fault rate increases beyond the upper bound and no free frames are available</a:t>
            </a:r>
          </a:p>
        </p:txBody>
      </p:sp>
      <p:sp>
        <p:nvSpPr>
          <p:cNvPr id="645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8643BB-2E08-4817-895C-511ECC38DA1D}" type="slidenum">
              <a:rPr lang="en-US" b="1">
                <a:latin typeface="Arial Black" pitchFamily="34" charset="0"/>
              </a:rPr>
              <a:pPr/>
              <a:t>21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  <a:effectLst/>
              </a:rPr>
              <a:t>Page-Fault Frequency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2018</a:t>
            </a:r>
            <a:endParaRPr lang="en-US"/>
          </a:p>
        </p:txBody>
      </p:sp>
      <p:sp>
        <p:nvSpPr>
          <p:cNvPr id="6553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655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703127-5755-489A-A72D-ECCE24756720}" type="slidenum">
              <a:rPr lang="en-US"/>
              <a:pPr/>
              <a:t>22</a:t>
            </a:fld>
            <a:endParaRPr lang="en-US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762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Page-Fault Frequency Scheme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219200"/>
            <a:ext cx="9043876" cy="56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6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File I/O can be treated as routine memory accesses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Approach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called memory-mapping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file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Part of the virtual address space is logically associated with the file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Map a disk block to a page in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page-fault would read the corresponding 	block from disk into the page frame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Writes to the file block in memory is not transferred to disk immediately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Transferred to disk when the file is closed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Some OS update the disk contents periodically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System calls are provided in some OS for memory mapping of files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Others perform it automatically</a:t>
            </a:r>
          </a:p>
        </p:txBody>
      </p:sp>
      <p:sp>
        <p:nvSpPr>
          <p:cNvPr id="6656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665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E6A62B-FA31-4787-B802-2E25E4B3214B}" type="slidenum">
              <a:rPr lang="en-US" b="1">
                <a:latin typeface="Arial Black" pitchFamily="34" charset="0"/>
              </a:rPr>
              <a:pPr/>
              <a:t>23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Memory-Mapped Files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9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8229600" cy="5181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Multiple processes may be allowed to map the same file concurrently to allow the sharing of data</a:t>
            </a:r>
            <a:endParaRPr lang="en-US" sz="2600" b="1" dirty="0"/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Write by one process modifies the data in virtual memory and is seen by other processes</a:t>
            </a:r>
            <a:r>
              <a:rPr lang="en-US" sz="2600" b="1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This sharing can be implemented through 	page tables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System calls can be used to support copy-on-write functionality if desired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Sharing of memory-mapped file is similar to 	shared memory mapping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  <a:cs typeface="Calibri" pitchFamily="34" charset="0"/>
              </a:rPr>
              <a:t>Shared-Memory in the Windows API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  <a:cs typeface="Calibri" pitchFamily="34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Reading assignment</a:t>
            </a:r>
          </a:p>
        </p:txBody>
      </p:sp>
      <p:sp>
        <p:nvSpPr>
          <p:cNvPr id="675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75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63D7E7-FC57-4C74-89EC-6D2B6CBF8FB3}" type="slidenum">
              <a:rPr lang="en-US" b="1">
                <a:latin typeface="Arial Black" pitchFamily="34" charset="0"/>
              </a:rPr>
              <a:pPr/>
              <a:t>24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Memory-Mapped Files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2018</a:t>
            </a:r>
            <a:endParaRPr lang="en-US"/>
          </a:p>
        </p:txBody>
      </p:sp>
      <p:sp>
        <p:nvSpPr>
          <p:cNvPr id="6861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686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5CE146-3DF9-493F-8DD6-523380267F1D}" type="slidenum">
              <a:rPr lang="en-US"/>
              <a:pPr/>
              <a:t>25</a:t>
            </a:fld>
            <a:endParaRPr lang="en-US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-762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Memory Mapped Files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914400"/>
            <a:ext cx="8892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9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57287"/>
            <a:ext cx="8305800" cy="5105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I/O controllers consists of special registers to facilitate the transfer of data between system memory and I/O devices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Many computer architecture provide 	memory-mapped I/O to allow more 	convenient access to I/O devices	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range of memory addresses are set aside for I/O devices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Mapped to the device registers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 instructions can be used to operate on I/O devices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Programmed I/O can be performed between the CPU and I/O devices by the use of polling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Interrupt-driven I/O is based on interrupt generated for the transfer</a:t>
            </a:r>
          </a:p>
        </p:txBody>
      </p:sp>
      <p:sp>
        <p:nvSpPr>
          <p:cNvPr id="706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706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6E2042-F8E1-4C0C-A39D-40D7F328C943}" type="slidenum">
              <a:rPr lang="en-US" b="1">
                <a:latin typeface="Arial Black" pitchFamily="34" charset="0"/>
              </a:rPr>
              <a:pPr/>
              <a:t>26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Memory-Mapped I/O</a:t>
            </a:r>
          </a:p>
        </p:txBody>
      </p:sp>
    </p:spTree>
    <p:extLst>
      <p:ext uri="{BB962C8B-B14F-4D97-AF65-F5344CB8AC3E}">
        <p14:creationId xmlns:p14="http://schemas.microsoft.com/office/powerpoint/2010/main" val="23181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50950"/>
            <a:ext cx="8229600" cy="49974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Free memory assigned to kernel is contiguous in the physical address space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It is not subjected to paging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Reasons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Kernel must use memory conservatively minimizing wastage due to fragmentation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Certain hardware devices interact directly with the physical memory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b="1" dirty="0">
                <a:latin typeface="Comic Sans MS" pitchFamily="66" charset="0"/>
              </a:rPr>
              <a:t>		May require memory residing in physically 	contiguous page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There are two strategies for managing free memory assigned to kernel processes</a:t>
            </a:r>
          </a:p>
        </p:txBody>
      </p:sp>
      <p:sp>
        <p:nvSpPr>
          <p:cNvPr id="7168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0D742C-685F-4925-B866-C7F7A9966963}" type="slidenum">
              <a:rPr lang="en-US" b="1">
                <a:latin typeface="Arial Black" pitchFamily="34" charset="0"/>
              </a:rPr>
              <a:pPr/>
              <a:t>27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Allocating Kernel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Buddy system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Allocates </a:t>
            </a:r>
            <a:r>
              <a:rPr lang="en-US" sz="2600" b="1" dirty="0">
                <a:latin typeface="Comic Sans MS" pitchFamily="66" charset="0"/>
              </a:rPr>
              <a:t>memory from a fixed-size </a:t>
            </a:r>
            <a:r>
              <a:rPr lang="en-US" sz="2600" b="1" dirty="0" smtClean="0">
                <a:latin typeface="Comic Sans MS" pitchFamily="66" charset="0"/>
              </a:rPr>
              <a:t>segment consisting </a:t>
            </a:r>
            <a:r>
              <a:rPr lang="en-US" sz="2600" b="1" dirty="0">
                <a:latin typeface="Comic Sans MS" pitchFamily="66" charset="0"/>
              </a:rPr>
              <a:t>of physically contiguous pages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Power-of-2 allocator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Operation of buddy system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Advantage </a:t>
            </a:r>
            <a:r>
              <a:rPr lang="en-US" sz="2600" b="1" dirty="0">
                <a:latin typeface="Comic Sans MS" pitchFamily="66" charset="0"/>
              </a:rPr>
              <a:t>of buddy </a:t>
            </a:r>
            <a:r>
              <a:rPr lang="en-US" sz="2600" b="1" dirty="0" smtClean="0">
                <a:latin typeface="Comic Sans MS" pitchFamily="66" charset="0"/>
              </a:rPr>
              <a:t>system :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Coalescing 	technique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where adjacent buddies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combined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to form larger segments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Disadvantage: Internal </a:t>
            </a:r>
            <a:r>
              <a:rPr lang="en-US" sz="2600" b="1" dirty="0">
                <a:latin typeface="Comic Sans MS" pitchFamily="66" charset="0"/>
              </a:rPr>
              <a:t>fragmentation within allocated segments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Slab Allocation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Another strategy for allocating memory to 	kernel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 slab is made up of one or more physically contiguous pages</a:t>
            </a:r>
          </a:p>
        </p:txBody>
      </p:sp>
      <p:sp>
        <p:nvSpPr>
          <p:cNvPr id="727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727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61D6D8-FB51-486A-9F45-1A8E9ECC938F}" type="slidenum">
              <a:rPr lang="en-US" b="1">
                <a:latin typeface="Arial Black" pitchFamily="34" charset="0"/>
              </a:rPr>
              <a:pPr/>
              <a:t>28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Allocating Kernel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31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2018</a:t>
            </a:r>
            <a:endParaRPr lang="en-US"/>
          </a:p>
        </p:txBody>
      </p:sp>
      <p:sp>
        <p:nvSpPr>
          <p:cNvPr id="7373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737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AC0C2E-F647-4AF5-8C5A-04281C4794DF}" type="slidenum">
              <a:rPr lang="en-US"/>
              <a:pPr/>
              <a:t>29</a:t>
            </a:fld>
            <a:endParaRPr lang="en-US"/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8229600" cy="7620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Buddy System Allocator</a:t>
            </a:r>
          </a:p>
        </p:txBody>
      </p:sp>
      <p:pic>
        <p:nvPicPr>
          <p:cNvPr id="4098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762000"/>
            <a:ext cx="8229600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81534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byte is kept for each entry in the page table in a shift register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  </a:t>
            </a:r>
            <a:r>
              <a:rPr lang="en-US" sz="2600" b="1" dirty="0">
                <a:latin typeface="Comic Sans MS" pitchFamily="66" charset="0"/>
              </a:rPr>
              <a:t>Working of the scheme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Page with the lowest number is the LRU page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If there are zero additional bits</a:t>
            </a:r>
            <a:r>
              <a:rPr lang="en-US" sz="2600" b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algorithm is called second-chance page-	replacement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Comic Sans MS" pitchFamily="66" charset="0"/>
              </a:rPr>
              <a:t>Second-Chance Algor</a:t>
            </a:r>
            <a:r>
              <a:rPr lang="en-US" sz="2600" b="1" dirty="0"/>
              <a:t>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 </a:t>
            </a:r>
            <a:r>
              <a:rPr lang="en-US" sz="2600" b="1" dirty="0" smtClean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FIFO page and inspect the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reference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bit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If reference bit is 0, proceed with the replacement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reference bit is 1, give this page a second chance</a:t>
            </a:r>
          </a:p>
        </p:txBody>
      </p:sp>
      <p:sp>
        <p:nvSpPr>
          <p:cNvPr id="4608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E90986-3220-46DD-B8AF-538017B7EFDD}" type="slidenum">
              <a:rPr lang="en-US" b="1">
                <a:latin typeface="Arial Black" pitchFamily="34" charset="0"/>
              </a:rPr>
              <a:pPr/>
              <a:t>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LRU-Approximation Page Replacement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10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cache consists of one or more slabs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There is a single cache for each unique 	kernel data structure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cache is populated with objects that are instantiations of the kernel data structure the cache represents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The slab-allocation algorithm uses caches to store kernel objects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When a cache is created, a number of objects are allocated to the cache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 number of objects in the cache depends on the size of the associated slab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Free and used objects in a slab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Example of slab allocation for an object in Linux</a:t>
            </a:r>
            <a:endParaRPr lang="en-US" sz="2800" dirty="0"/>
          </a:p>
        </p:txBody>
      </p:sp>
      <p:sp>
        <p:nvSpPr>
          <p:cNvPr id="747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747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C901C1-659B-4BD0-B761-0AFE792E9E30}" type="slidenum">
              <a:rPr lang="en-US" b="1">
                <a:latin typeface="Arial Black" pitchFamily="34" charset="0"/>
              </a:rPr>
              <a:pPr/>
              <a:t>30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Allocating Kernel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2018</a:t>
            </a:r>
            <a:endParaRPr lang="en-US"/>
          </a:p>
        </p:txBody>
      </p:sp>
      <p:sp>
        <p:nvSpPr>
          <p:cNvPr id="7577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757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872214-4179-45D3-9A91-1A33B418BFAD}" type="slidenum">
              <a:rPr lang="en-US"/>
              <a:pPr/>
              <a:t>31</a:t>
            </a:fld>
            <a:endParaRPr lang="en-US"/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7620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Slab Allocation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762000"/>
            <a:ext cx="8843418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10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slab may be in one of three states in Linux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Full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All objects in the slab are marked as full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Empty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All objects in the slab are marked as free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Partial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The slab consists of both used and free 	objects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Benefits of slab allocator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No memory is wasted due to fragmentation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Allocator returns the exact amount of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memory required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to represent the object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Memory requests can be satisfied quickl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Slab allocator is used in Solaris and Linux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7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747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C901C1-659B-4BD0-B761-0AFE792E9E30}" type="slidenum">
              <a:rPr lang="en-US" b="1">
                <a:latin typeface="Arial Black" pitchFamily="34" charset="0"/>
              </a:rPr>
              <a:pPr/>
              <a:t>32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Allocating Kernel Memory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305800" cy="523875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SLOB and SLUB allocators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Included in recent distributions of Linu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SLOB allocator (Simple List of Blocks)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Designed for systems with limited memory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Maintains three lists of objects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Small, medium and large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Uses first-fit policy to allocate memory from the list of blocks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SLUB allocator has replaced the default slab allocator from Linux V2.6.24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Reduces overhead required by the slab 	allocator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Provides better performance as the number of processors increase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7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747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C901C1-659B-4BD0-B761-0AFE792E9E30}" type="slidenum">
              <a:rPr lang="en-US" b="1">
                <a:latin typeface="Arial Black" pitchFamily="34" charset="0"/>
              </a:rPr>
              <a:pPr/>
              <a:t>33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Allocating Kernel Memory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3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Selection of a replacement algorithm and an allocation policy is central to paging systems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Other considerations are also important for 	performance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 err="1">
                <a:latin typeface="Arial" pitchFamily="34" charset="0"/>
                <a:cs typeface="Arial" pitchFamily="34" charset="0"/>
              </a:rPr>
              <a:t>Prepaging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A strategy that is used to prevent a large 	number of initial page faults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Bring into memory all the pages that will be needed at one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Systems using working-set model keep a list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of pages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 its working set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 process when suspended remembers its working set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Before restarting the process, its entire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working set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brought into memory</a:t>
            </a:r>
          </a:p>
        </p:txBody>
      </p:sp>
      <p:sp>
        <p:nvSpPr>
          <p:cNvPr id="7680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768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6EB8A1-5F7D-4DDC-A81B-874C3CC4D574}" type="slidenum">
              <a:rPr lang="en-US" b="1">
                <a:latin typeface="Arial Black" pitchFamily="34" charset="0"/>
              </a:rPr>
              <a:pPr/>
              <a:t>34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Other Issues for Paging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3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 err="1">
                <a:latin typeface="Arial" pitchFamily="34" charset="0"/>
                <a:cs typeface="Arial" pitchFamily="34" charset="0"/>
              </a:rPr>
              <a:t>Prepaging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may offer advantage in some cases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Determine whether the cost of using 	</a:t>
            </a:r>
            <a:r>
              <a:rPr lang="en-US" sz="2600" b="1" dirty="0" err="1">
                <a:latin typeface="Comic Sans MS" pitchFamily="66" charset="0"/>
              </a:rPr>
              <a:t>prepaging</a:t>
            </a:r>
            <a:r>
              <a:rPr lang="en-US" sz="2600" b="1" dirty="0">
                <a:latin typeface="Comic Sans MS" pitchFamily="66" charset="0"/>
              </a:rPr>
              <a:t> is less than the cost of servicing 	the page faults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pages are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prepaged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and only a fraction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α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is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used  where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0 ≤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α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≤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1,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If </a:t>
            </a:r>
            <a:r>
              <a:rPr lang="el-GR" sz="2600" b="1" dirty="0">
                <a:latin typeface="Comic Sans MS" pitchFamily="66" charset="0"/>
              </a:rPr>
              <a:t>α</a:t>
            </a:r>
            <a:r>
              <a:rPr lang="en-US" sz="2600" b="1" dirty="0">
                <a:latin typeface="Comic Sans MS" pitchFamily="66" charset="0"/>
              </a:rPr>
              <a:t> is close to 0, </a:t>
            </a:r>
            <a:r>
              <a:rPr lang="en-US" sz="2600" b="1" dirty="0" err="1">
                <a:latin typeface="Comic Sans MS" pitchFamily="66" charset="0"/>
              </a:rPr>
              <a:t>prepaging</a:t>
            </a:r>
            <a:r>
              <a:rPr lang="en-US" sz="2600" b="1" dirty="0">
                <a:latin typeface="Comic Sans MS" pitchFamily="66" charset="0"/>
              </a:rPr>
              <a:t> loses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If </a:t>
            </a:r>
            <a:r>
              <a:rPr lang="el-GR" sz="2600" b="1" dirty="0">
                <a:latin typeface="Comic Sans MS" pitchFamily="66" charset="0"/>
              </a:rPr>
              <a:t>α</a:t>
            </a:r>
            <a:r>
              <a:rPr lang="en-US" sz="2600" b="1" dirty="0">
                <a:latin typeface="Comic Sans MS" pitchFamily="66" charset="0"/>
              </a:rPr>
              <a:t> is close to 1, </a:t>
            </a:r>
            <a:r>
              <a:rPr lang="en-US" sz="2600" b="1" dirty="0" err="1">
                <a:latin typeface="Comic Sans MS" pitchFamily="66" charset="0"/>
              </a:rPr>
              <a:t>prepaging</a:t>
            </a:r>
            <a:r>
              <a:rPr lang="en-US" sz="2600" b="1" dirty="0">
                <a:latin typeface="Comic Sans MS" pitchFamily="66" charset="0"/>
              </a:rPr>
              <a:t> wins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Page Size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One of the design choices made at the time 	of processor design is selection of a page 	size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What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should be the size of a page?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There is no single best page size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l-GR" sz="2600" b="1" dirty="0"/>
          </a:p>
        </p:txBody>
      </p:sp>
      <p:sp>
        <p:nvSpPr>
          <p:cNvPr id="7782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778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ED17D1-BCD7-4362-8773-E00587F32182}" type="slidenum">
              <a:rPr lang="en-US" b="1">
                <a:latin typeface="Arial Black" pitchFamily="34" charset="0"/>
              </a:rPr>
              <a:pPr/>
              <a:t>35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Other Issues for Paging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105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Smaller page size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Advantages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Memory is more efficiently utilized because of less internal fragmentation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Smaller page size matches program locality more accurately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Total I/O is reduced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Better resolution is achieved allowing to isolate only the needed memory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Disadvantages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Smaller page size results in a larger page table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Frequency of I/O increases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Number of page fault increases</a:t>
            </a:r>
          </a:p>
        </p:txBody>
      </p:sp>
      <p:sp>
        <p:nvSpPr>
          <p:cNvPr id="788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788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4D5B0-FBAE-4A28-B120-2A1432C40B41}" type="slidenum">
              <a:rPr lang="en-US" b="1">
                <a:latin typeface="Arial Black" pitchFamily="34" charset="0"/>
              </a:rPr>
              <a:pPr/>
              <a:t>36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Other Issues for Paging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Advantages of larger page size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Results in smaller page table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I/O time is minimized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Larger page size minimizes page faults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Relationship between page size and sector size on the paging device is also important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Current trend in architecture is to have a relatively larger page size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TLB Reach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Hit ratio of a TLB increases with the increase in the number of entries in the TLB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TLB reach refers to the amount of memory accessible by the TLB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Number of entries multiplied by the page 	size</a:t>
            </a:r>
            <a:endParaRPr lang="en-US" sz="2600" dirty="0">
              <a:latin typeface="Comic Sans MS" pitchFamily="66" charset="0"/>
            </a:endParaRPr>
          </a:p>
        </p:txBody>
      </p:sp>
      <p:sp>
        <p:nvSpPr>
          <p:cNvPr id="7987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798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98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DFE6E6-F77F-4F43-8C3C-697C89507B59}" type="slidenum">
              <a:rPr lang="en-US" b="1">
                <a:latin typeface="Arial Black" pitchFamily="34" charset="0"/>
              </a:rPr>
              <a:pPr/>
              <a:t>37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Other Issues for Paging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3022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 page is given second chance by clearing its reference bit and resetting the arrival time to the current time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Implement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by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using a circular queue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 	</a:t>
            </a:r>
            <a:r>
              <a:rPr lang="en-US" sz="2600" b="1" dirty="0">
                <a:latin typeface="Comic Sans MS" pitchFamily="66" charset="0"/>
              </a:rPr>
              <a:t>A pointer indicates which page should be 	replaced next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Second-chance replacement degenerates to FIFO if all bits are set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0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Comic Sans MS" pitchFamily="66" charset="0"/>
              </a:rPr>
              <a:t>Enhanced Second-Chance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Consider the reference bit and modify bit as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an ordered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pair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There are four possible classes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(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0,0) 	Neither recently used nor modified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	</a:t>
            </a:r>
            <a:r>
              <a:rPr lang="en-US" sz="2600" b="1" dirty="0">
                <a:latin typeface="Comic Sans MS" pitchFamily="66" charset="0"/>
              </a:rPr>
              <a:t>Best page to replace</a:t>
            </a:r>
            <a:endParaRPr lang="en-US" sz="2600" b="1" dirty="0"/>
          </a:p>
        </p:txBody>
      </p:sp>
      <p:sp>
        <p:nvSpPr>
          <p:cNvPr id="471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930B99-249E-4D60-963B-14F7CED9EA78}" type="slidenum">
              <a:rPr lang="en-US" b="1">
                <a:latin typeface="Arial Black" pitchFamily="34" charset="0"/>
              </a:rPr>
              <a:pPr/>
              <a:t>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LRU-Approximation Page Replacement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1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2018</a:t>
            </a:r>
            <a:endParaRPr lang="en-US"/>
          </a:p>
        </p:txBody>
      </p:sp>
      <p:sp>
        <p:nvSpPr>
          <p:cNvPr id="4813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481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1E9779-B07A-4983-A5FF-BFF4EBE13032}" type="slidenum">
              <a:rPr lang="en-US"/>
              <a:pPr/>
              <a:t>5</a:t>
            </a:fld>
            <a:endParaRPr lang="en-US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8077200" cy="692150"/>
          </a:xfrm>
        </p:spPr>
        <p:txBody>
          <a:bodyPr anchor="b">
            <a:normAutofit/>
          </a:bodyPr>
          <a:lstStyle/>
          <a:p>
            <a:pPr algn="ctr" eaLnBrk="1" hangingPunct="1"/>
            <a:r>
              <a:rPr lang="en-US" sz="2500" b="1" dirty="0">
                <a:solidFill>
                  <a:schemeClr val="tx1"/>
                </a:solidFill>
                <a:effectLst/>
              </a:rPr>
              <a:t>Second-Chance (clock) Page-Replacement Algorithm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822960"/>
            <a:ext cx="8229600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156575" cy="51054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0,1)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	Not recently used but modified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Not a good choice for replacement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Page needs to be written to dis</a:t>
            </a:r>
            <a:r>
              <a:rPr lang="en-US" sz="2600" b="1" dirty="0"/>
              <a:t>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(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1,0</a:t>
            </a:r>
            <a:r>
              <a:rPr lang="en-US" sz="2600" b="1" dirty="0"/>
              <a:t>) 	</a:t>
            </a:r>
            <a:r>
              <a:rPr lang="en-US" sz="2600" b="1" dirty="0" smtClean="0"/>
              <a:t>	</a:t>
            </a:r>
            <a:r>
              <a:rPr lang="en-US" sz="2600" b="1" dirty="0" smtClean="0">
                <a:latin typeface="Comic Sans MS" pitchFamily="66" charset="0"/>
              </a:rPr>
              <a:t>Recently </a:t>
            </a:r>
            <a:r>
              <a:rPr lang="en-US" sz="2600" b="1" dirty="0">
                <a:latin typeface="Comic Sans MS" pitchFamily="66" charset="0"/>
              </a:rPr>
              <a:t>used but clean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May be used again soon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(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1,1</a:t>
            </a:r>
            <a:r>
              <a:rPr lang="en-US" sz="2600" b="1" dirty="0" smtClean="0"/>
              <a:t>) 	</a:t>
            </a: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Recently used and modified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May be used again soon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Page has to be written to the disk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Replace the first page encountered in the lowest nonempty class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Circular queue may be scanned several </a:t>
            </a:r>
            <a:r>
              <a:rPr lang="en-US" sz="2600" b="1" dirty="0" smtClean="0">
                <a:latin typeface="Comic Sans MS" pitchFamily="66" charset="0"/>
              </a:rPr>
              <a:t>	times before </a:t>
            </a:r>
            <a:r>
              <a:rPr lang="en-US" sz="2600" b="1" dirty="0">
                <a:latin typeface="Comic Sans MS" pitchFamily="66" charset="0"/>
              </a:rPr>
              <a:t>the page is found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Modified pages are favored to reduce the I/O</a:t>
            </a:r>
          </a:p>
        </p:txBody>
      </p:sp>
      <p:sp>
        <p:nvSpPr>
          <p:cNvPr id="491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97530C-3665-4DC2-AB01-3A592E33334C}" type="slidenum">
              <a:rPr lang="en-US" b="1">
                <a:latin typeface="Arial Black" pitchFamily="34" charset="0"/>
              </a:rPr>
              <a:pPr/>
              <a:t>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LRU-Approximation Page Replacement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Keep count of number of references to each page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Two schemes can be developed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Least frequently used (LFU) </a:t>
            </a:r>
            <a:r>
              <a:rPr lang="en-US" sz="2600" b="1" dirty="0" smtClean="0">
                <a:latin typeface="Comic Sans MS" pitchFamily="66" charset="0"/>
              </a:rPr>
              <a:t>replacement </a:t>
            </a:r>
            <a:r>
              <a:rPr lang="en-US" sz="2600" b="1" dirty="0" err="1" smtClean="0">
                <a:latin typeface="Comic Sans MS" pitchFamily="66" charset="0"/>
              </a:rPr>
              <a:t>algo</a:t>
            </a:r>
            <a:r>
              <a:rPr lang="en-US" sz="2600" b="1" dirty="0" smtClean="0">
                <a:latin typeface="Comic Sans MS" pitchFamily="66" charset="0"/>
              </a:rPr>
              <a:t>. 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Page with the smallest count is replaced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Problem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page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heavily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used during initial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phase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but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not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used again will not be replaced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   	Shift the count right by one bit at 		regular intervals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Most frequently used (MFU) replacement </a:t>
            </a:r>
            <a:r>
              <a:rPr lang="en-US" sz="2600" b="1" dirty="0" err="1" smtClean="0">
                <a:latin typeface="Arial" pitchFamily="34" charset="0"/>
                <a:cs typeface="Arial" pitchFamily="34" charset="0"/>
              </a:rPr>
              <a:t>algo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dirty="0" smtClean="0">
                <a:latin typeface="Comic Sans MS" pitchFamily="66" charset="0"/>
              </a:rPr>
              <a:t>age </a:t>
            </a:r>
            <a:r>
              <a:rPr lang="en-US" sz="2600" b="1" dirty="0">
                <a:latin typeface="Comic Sans MS" pitchFamily="66" charset="0"/>
              </a:rPr>
              <a:t>with the smallest count was just 	brought in and has yet to be used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Implementation of both the above is expensive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They do not approximate OPT replacement well</a:t>
            </a:r>
          </a:p>
        </p:txBody>
      </p:sp>
      <p:sp>
        <p:nvSpPr>
          <p:cNvPr id="5018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80F14B-1EF8-48A5-AA3B-251057A79011}" type="slidenum">
              <a:rPr lang="en-US" b="1">
                <a:latin typeface="Arial Black" pitchFamily="34" charset="0"/>
              </a:rPr>
              <a:pPr/>
              <a:t>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Counting-Based page Replacement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Optimizations are added to the replacement algorithms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Read the desired page first before writing the victim page 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System </a:t>
            </a:r>
            <a:r>
              <a:rPr lang="en-US" sz="2600" b="1" dirty="0">
                <a:latin typeface="Comic Sans MS" pitchFamily="66" charset="0"/>
              </a:rPr>
              <a:t>keeps a pool of free frames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Maintain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list of modified pages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When paging device is idle, a modified page </a:t>
            </a:r>
            <a:r>
              <a:rPr lang="en-US" sz="2600" b="1" dirty="0" smtClean="0">
                <a:latin typeface="Comic Sans MS" pitchFamily="66" charset="0"/>
              </a:rPr>
              <a:t>	is written </a:t>
            </a:r>
            <a:r>
              <a:rPr lang="en-US" sz="2600" b="1" dirty="0">
                <a:latin typeface="Comic Sans MS" pitchFamily="66" charset="0"/>
              </a:rPr>
              <a:t>to the disk and M bit is reset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Keep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record of the contents of free frame list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Old page can be read directly from the </a:t>
            </a:r>
            <a:r>
              <a:rPr lang="en-US" sz="2600" b="1" dirty="0" smtClean="0">
                <a:latin typeface="Comic Sans MS" pitchFamily="66" charset="0"/>
              </a:rPr>
              <a:t>	free frames </a:t>
            </a:r>
            <a:r>
              <a:rPr lang="en-US" sz="2600" b="1" dirty="0">
                <a:latin typeface="Comic Sans MS" pitchFamily="66" charset="0"/>
              </a:rPr>
              <a:t>if needed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VAX/VMS uses this scheme with a FIFO replacement algorithm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UNIX uses this scheme with second-chance replacement algorithm</a:t>
            </a:r>
          </a:p>
        </p:txBody>
      </p:sp>
      <p:sp>
        <p:nvSpPr>
          <p:cNvPr id="5120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A03AE5-BC25-4E09-B710-AD6973BF6EC2}" type="slidenum">
              <a:rPr lang="en-US" b="1">
                <a:latin typeface="Arial Black" pitchFamily="34" charset="0"/>
              </a:rPr>
              <a:pPr/>
              <a:t>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Page-Buffering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81534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Applications may use their own buffering mechanism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They perform badly if the OS-based scheme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is also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used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}"/>
            </a:pPr>
            <a:r>
              <a:rPr lang="en-US" sz="2600" b="1" dirty="0">
                <a:latin typeface="Comic Sans MS" pitchFamily="66" charset="0"/>
              </a:rPr>
              <a:t>LRU may not work well for most of data warehousing applications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}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Some OS provide raw disk ability to application programs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Ability to use a disk partition as a large 	sequential array of logical blocks</a:t>
            </a:r>
            <a:r>
              <a:rPr lang="en-US" sz="2600" b="1" dirty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I/O to this array is termed as raw I/O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Bypasses all the file-system services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Most applications perform better when regular file-system services are used</a:t>
            </a:r>
          </a:p>
        </p:txBody>
      </p:sp>
      <p:sp>
        <p:nvSpPr>
          <p:cNvPr id="5222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89239A-7EB3-415F-BD72-BB851D904D11}" type="slidenum">
              <a:rPr lang="en-US" b="1">
                <a:latin typeface="Arial Black" pitchFamily="34" charset="0"/>
              </a:rPr>
              <a:pPr/>
              <a:t>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Applications and Page Replacement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5865</TotalTime>
  <Words>1009</Words>
  <Application>Microsoft Office PowerPoint</Application>
  <PresentationFormat>On-screen Show (4:3)</PresentationFormat>
  <Paragraphs>447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ＭＳ Ｐゴシック</vt:lpstr>
      <vt:lpstr>Arial</vt:lpstr>
      <vt:lpstr>Arial Black</vt:lpstr>
      <vt:lpstr>Calibri</vt:lpstr>
      <vt:lpstr>Comic Sans MS</vt:lpstr>
      <vt:lpstr>Corbel</vt:lpstr>
      <vt:lpstr>Courier New</vt:lpstr>
      <vt:lpstr>Gill Sans MT</vt:lpstr>
      <vt:lpstr>Times</vt:lpstr>
      <vt:lpstr>Times New Roman</vt:lpstr>
      <vt:lpstr>Verdana</vt:lpstr>
      <vt:lpstr>Wingdings</vt:lpstr>
      <vt:lpstr>Wingdings 2</vt:lpstr>
      <vt:lpstr>Wingdings 3</vt:lpstr>
      <vt:lpstr>Theme1</vt:lpstr>
      <vt:lpstr>Virtual-Memory Management </vt:lpstr>
      <vt:lpstr>LRU-Approximation Page Replacement</vt:lpstr>
      <vt:lpstr>LRU-Approximation Page Replacement</vt:lpstr>
      <vt:lpstr>LRU-Approximation Page Replacement</vt:lpstr>
      <vt:lpstr>Second-Chance (clock) Page-Replacement Algorithm</vt:lpstr>
      <vt:lpstr>LRU-Approximation Page Replacement</vt:lpstr>
      <vt:lpstr>Counting-Based page Replacement</vt:lpstr>
      <vt:lpstr>Page-Buffering Algorithms</vt:lpstr>
      <vt:lpstr>Applications and Page Replacement</vt:lpstr>
      <vt:lpstr>Allocation of Frames</vt:lpstr>
      <vt:lpstr>Allocation of Frames</vt:lpstr>
      <vt:lpstr>Frame Allocation Algorithms</vt:lpstr>
      <vt:lpstr>Global versus Local Allocation</vt:lpstr>
      <vt:lpstr>Thrashing </vt:lpstr>
      <vt:lpstr>Thrashing </vt:lpstr>
      <vt:lpstr>Thrashing</vt:lpstr>
      <vt:lpstr>Locality In A Memoryreferen-ce Pattern</vt:lpstr>
      <vt:lpstr>Working-Set Model</vt:lpstr>
      <vt:lpstr>Working-set Model</vt:lpstr>
      <vt:lpstr>Working-Set Model</vt:lpstr>
      <vt:lpstr>Page-Fault Frequency</vt:lpstr>
      <vt:lpstr>Page-Fault Frequency Scheme</vt:lpstr>
      <vt:lpstr>Memory-Mapped Files</vt:lpstr>
      <vt:lpstr>Memory-Mapped Files</vt:lpstr>
      <vt:lpstr>Memory Mapped Files</vt:lpstr>
      <vt:lpstr>Memory-Mapped I/O</vt:lpstr>
      <vt:lpstr>Allocating Kernel Memory</vt:lpstr>
      <vt:lpstr>Allocating Kernel Memory</vt:lpstr>
      <vt:lpstr>Buddy System Allocator</vt:lpstr>
      <vt:lpstr>Allocating Kernel Memory</vt:lpstr>
      <vt:lpstr>Slab Allocation</vt:lpstr>
      <vt:lpstr>Allocating Kernel Memory</vt:lpstr>
      <vt:lpstr>Allocating Kernel Memory</vt:lpstr>
      <vt:lpstr>Other Issues for Paging</vt:lpstr>
      <vt:lpstr>Other Issues for Paging</vt:lpstr>
      <vt:lpstr>Other Issues for Paging</vt:lpstr>
      <vt:lpstr>Other Issues for Paging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291</cp:revision>
  <dcterms:created xsi:type="dcterms:W3CDTF">2008-12-31T02:25:45Z</dcterms:created>
  <dcterms:modified xsi:type="dcterms:W3CDTF">2018-04-13T03:40:43Z</dcterms:modified>
</cp:coreProperties>
</file>