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1" r:id="rId2"/>
  </p:sldMasterIdLst>
  <p:notesMasterIdLst>
    <p:notesMasterId r:id="rId47"/>
  </p:notesMasterIdLst>
  <p:sldIdLst>
    <p:sldId id="419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42" r:id="rId42"/>
    <p:sldId id="543" r:id="rId43"/>
    <p:sldId id="544" r:id="rId44"/>
    <p:sldId id="545" r:id="rId45"/>
    <p:sldId id="546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0485" autoAdjust="0"/>
  </p:normalViewPr>
  <p:slideViewPr>
    <p:cSldViewPr>
      <p:cViewPr varScale="1">
        <p:scale>
          <a:sx n="64" d="100"/>
          <a:sy n="64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>
      <p:cViewPr>
        <p:scale>
          <a:sx n="90" d="100"/>
          <a:sy n="90" d="100"/>
        </p:scale>
        <p:origin x="2539" y="-7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4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E5205-6A4A-46EA-833F-9D2F16692A41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2BF59488-8DC2-420F-A32D-DC29C74DF6E3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21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BBB7D-309B-474C-B4E2-F5528EEB3C6E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46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6CC3A-8C6C-45EE-8BDB-90FEE4168291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3CF93FD4-F7D8-4C85-BCFF-62734C5BA7CB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25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9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5128A-69D1-465B-9678-F03767B19674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45F7FC86-1B26-4E4B-8C6E-D64E99ADBD9E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26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6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925F2-FFB0-4EE8-894C-3FA4E1A4250D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9DFD09A7-B136-46FF-8BCA-CE38E55D6BD6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27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93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F5091-3CCC-43C6-AF86-63C7BA6072B3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CDCDA416-ECCD-425A-832A-9CFEC99A4869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29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26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37454-0757-4511-B8F8-5C3D23911710}" type="slidenum">
              <a:rPr lang="en-US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53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06E8CAAC-62AE-477F-AC49-A82EC84635AE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37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91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419D83-7846-4A1C-AB0C-B2E829283770}" type="slidenum">
              <a:rPr lang="en-US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4C5E1D56-0054-4F78-811D-19547741026E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39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2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9090F-C8B6-4443-B5AC-11D2F7A2E6BA}" type="slidenum">
              <a:rPr lang="en-US">
                <a:solidFill>
                  <a:srgbClr val="000000"/>
                </a:solidFill>
              </a:rPr>
              <a:pPr/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75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5A9080E7-1A14-4E58-9AC8-6319F3F87035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41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04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B1A3F-02CB-42A5-A454-E617B4546020}" type="slidenum">
              <a:rPr lang="en-US">
                <a:solidFill>
                  <a:srgbClr val="000000"/>
                </a:solidFill>
              </a:rPr>
              <a:pPr/>
              <a:t>44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861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35057E32-AD33-4428-8F8C-18F38EC46535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44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7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BBB7D-309B-474C-B4E2-F5528EEB3C6E}" type="slidenum">
              <a:rPr lang="en-US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3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CC858-FF4A-418A-989F-4FE6F8440786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DF07E334-7E12-4C83-9646-24898FF962D0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10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001AC2-0EF0-4327-86E5-B7DA18B7F0D4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C0A70C5B-D6FB-4ACE-BA20-E8D6A53B120C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11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386DE-449F-46A3-97BC-C152C6298B74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B7040C6B-64F7-45BA-9960-7ED2A7560880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12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7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0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34B51-1AE5-4D28-ACD9-8FF4493C3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E429-2288-4C06-B2F2-780C39387D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78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54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4F990D-8985-404B-8D0C-FFEF03E1D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DDE5-E53D-4C4A-97FD-07BAA38802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D7D0-DCCE-4584-A430-75FF2F23F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A248-445B-4AD7-991E-2118B6FEF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60614-A84F-4EC4-893E-014333F5F4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59D14-0BFA-43CA-9EAC-86FCA38B9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0"/>
            <a:ext cx="7772400" cy="1829761"/>
          </a:xfrm>
        </p:spPr>
        <p:txBody>
          <a:bodyPr/>
          <a:lstStyle/>
          <a:p>
            <a:pPr algn="l" eaLnBrk="1" hangingPunct="1"/>
            <a:r>
              <a:rPr lang="en-US" sz="4000" b="1" dirty="0">
                <a:solidFill>
                  <a:schemeClr val="tx1"/>
                </a:solidFill>
                <a:effectLst/>
              </a:rPr>
              <a:t>Virtual-Memory Management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76600"/>
            <a:ext cx="7696200" cy="2590800"/>
          </a:xfrm>
        </p:spPr>
        <p:txBody>
          <a:bodyPr>
            <a:normAutofit fontScale="92500"/>
          </a:bodyPr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Benefits of Virtual Memory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Demand Paging 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Principle of Working-set Model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Shared memory and Memory-mapped files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How to manage Kernel memory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238A8-E864-4ED7-B32E-50E819751951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9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1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F81654-9B2E-4B2C-A22A-F51DC686A07D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The Code for the Producer Process 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538288"/>
            <a:ext cx="8153400" cy="4786312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while (true)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   /*  produce an item and put in </a:t>
            </a:r>
            <a:r>
              <a:rPr lang="en-US" sz="2600" b="1" dirty="0" err="1">
                <a:solidFill>
                  <a:srgbClr val="0000FF"/>
                </a:solidFill>
              </a:rPr>
              <a:t>nextProduced</a:t>
            </a:r>
            <a:r>
              <a:rPr lang="en-US" sz="2600" b="1" dirty="0">
                <a:solidFill>
                  <a:srgbClr val="0000FF"/>
                </a:solidFill>
              </a:rPr>
              <a:t> 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      while (counter == BUFFER_SIZE)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		; // do nothing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	       buffer [in] = </a:t>
            </a:r>
            <a:r>
              <a:rPr lang="en-US" sz="2600" b="1" dirty="0" err="1">
                <a:solidFill>
                  <a:srgbClr val="0000FF"/>
                </a:solidFill>
              </a:rPr>
              <a:t>nextProduced</a:t>
            </a:r>
            <a:r>
              <a:rPr lang="en-US" sz="2600" b="1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	       in = (in + 1) % BUFFER_SIZE;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dirty="0">
                <a:solidFill>
                  <a:srgbClr val="0000FF"/>
                </a:solidFill>
              </a:rPr>
              <a:t>		       </a:t>
            </a:r>
            <a:r>
              <a:rPr lang="en-US" sz="2600" b="1" dirty="0">
                <a:solidFill>
                  <a:srgbClr val="0000FF"/>
                </a:solidFill>
              </a:rPr>
              <a:t>counter++;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}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712062-52BC-4E08-8678-195D1B48BCB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The Code for the Consumer Process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993198"/>
            <a:ext cx="73914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3600" dirty="0"/>
          </a:p>
          <a:p>
            <a:pPr eaLnBrk="1" hangingPunct="1">
              <a:buFont typeface="Wingdings" pitchFamily="2" charset="2"/>
              <a:buNone/>
            </a:pPr>
            <a:r>
              <a:rPr lang="en-US" sz="3600" dirty="0">
                <a:solidFill>
                  <a:srgbClr val="0000FF"/>
                </a:solidFill>
              </a:rPr>
              <a:t>    </a:t>
            </a:r>
            <a:r>
              <a:rPr lang="en-US" sz="2600" b="1" dirty="0">
                <a:solidFill>
                  <a:srgbClr val="0000FF"/>
                </a:solidFill>
              </a:rPr>
              <a:t>while (true) 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        while (counter== 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	        ; // do nothing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	        </a:t>
            </a:r>
            <a:r>
              <a:rPr lang="en-US" sz="2600" b="1" dirty="0" err="1">
                <a:solidFill>
                  <a:srgbClr val="0000FF"/>
                </a:solidFill>
              </a:rPr>
              <a:t>nextConsumed</a:t>
            </a:r>
            <a:r>
              <a:rPr lang="en-US" sz="2600" b="1" dirty="0">
                <a:solidFill>
                  <a:srgbClr val="0000FF"/>
                </a:solidFill>
              </a:rPr>
              <a:t> =  buffer[out];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	         out = (out + 1) % BUFFER_SIZE;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                  counter--;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/*  consume the item in </a:t>
            </a:r>
            <a:r>
              <a:rPr lang="en-US" sz="2600" b="1" dirty="0" err="1">
                <a:solidFill>
                  <a:srgbClr val="0000FF"/>
                </a:solidFill>
              </a:rPr>
              <a:t>nextConsumed</a:t>
            </a:r>
            <a:r>
              <a:rPr lang="en-US" sz="2600" b="1" dirty="0">
                <a:solidFill>
                  <a:srgbClr val="0000FF"/>
                </a:solidFill>
              </a:rPr>
              <a:t>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02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9E9690-0135-4E87-A5FC-5B92D622B49F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024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effectLst/>
              </a:rPr>
              <a:t>Race Condition</a:t>
            </a:r>
          </a:p>
        </p:txBody>
      </p:sp>
      <p:sp>
        <p:nvSpPr>
          <p:cNvPr id="1024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371600"/>
            <a:ext cx="8077200" cy="4648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solidFill>
                  <a:srgbClr val="0000FF"/>
                </a:solidFill>
              </a:rPr>
              <a:t>counter++</a:t>
            </a:r>
            <a:r>
              <a:rPr lang="en-US" sz="2600" b="1" dirty="0"/>
              <a:t> can be implemented as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/>
            </a:r>
            <a:br>
              <a:rPr lang="en-US" sz="2600" b="1" dirty="0"/>
            </a:br>
            <a:r>
              <a:rPr lang="en-US" sz="2600" b="1" dirty="0"/>
              <a:t>     </a:t>
            </a:r>
            <a:r>
              <a:rPr lang="en-US" sz="2600" b="1" i="1" dirty="0">
                <a:solidFill>
                  <a:srgbClr val="0000FF"/>
                </a:solidFill>
              </a:rPr>
              <a:t>register</a:t>
            </a:r>
            <a:r>
              <a:rPr lang="en-US" sz="2600" b="1" i="1" baseline="-25000" dirty="0">
                <a:solidFill>
                  <a:srgbClr val="0000FF"/>
                </a:solidFill>
              </a:rPr>
              <a:t>1</a:t>
            </a:r>
            <a:r>
              <a:rPr lang="en-US" sz="2600" b="1" i="1" dirty="0">
                <a:solidFill>
                  <a:srgbClr val="0000FF"/>
                </a:solidFill>
              </a:rPr>
              <a:t> = counter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i="1" dirty="0">
                <a:solidFill>
                  <a:srgbClr val="0000FF"/>
                </a:solidFill>
              </a:rPr>
              <a:t>	     register</a:t>
            </a:r>
            <a:r>
              <a:rPr lang="en-US" sz="2600" b="1" i="1" baseline="-25000" dirty="0">
                <a:solidFill>
                  <a:srgbClr val="0000FF"/>
                </a:solidFill>
              </a:rPr>
              <a:t>1</a:t>
            </a:r>
            <a:r>
              <a:rPr lang="en-US" sz="2600" b="1" i="1" dirty="0">
                <a:solidFill>
                  <a:srgbClr val="0000FF"/>
                </a:solidFill>
              </a:rPr>
              <a:t> = register</a:t>
            </a:r>
            <a:r>
              <a:rPr lang="en-US" sz="2600" b="1" i="1" baseline="-25000" dirty="0">
                <a:solidFill>
                  <a:srgbClr val="0000FF"/>
                </a:solidFill>
              </a:rPr>
              <a:t>1</a:t>
            </a:r>
            <a:r>
              <a:rPr lang="en-US" sz="2600" b="1" i="1" dirty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i="1" dirty="0">
                <a:solidFill>
                  <a:srgbClr val="0000FF"/>
                </a:solidFill>
              </a:rPr>
              <a:t>	     counter = register</a:t>
            </a:r>
            <a:r>
              <a:rPr lang="en-US" sz="2600" b="1" i="1" baseline="-25000" dirty="0">
                <a:solidFill>
                  <a:srgbClr val="0000FF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 b="1" i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counter--</a:t>
            </a:r>
            <a:r>
              <a:rPr lang="en-US" sz="2600" b="1" dirty="0"/>
              <a:t> can be implemented as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/>
            </a:r>
            <a:br>
              <a:rPr lang="en-US" sz="2600" b="1" dirty="0"/>
            </a:br>
            <a:r>
              <a:rPr lang="en-US" sz="2600" b="1" dirty="0"/>
              <a:t>     </a:t>
            </a:r>
            <a:r>
              <a:rPr lang="en-US" sz="2600" b="1" i="1" dirty="0">
                <a:solidFill>
                  <a:schemeClr val="tx2"/>
                </a:solidFill>
              </a:rPr>
              <a:t>register</a:t>
            </a:r>
            <a:r>
              <a:rPr lang="en-US" sz="2600" b="1" i="1" baseline="-25000" dirty="0">
                <a:solidFill>
                  <a:schemeClr val="tx2"/>
                </a:solidFill>
              </a:rPr>
              <a:t>2 </a:t>
            </a:r>
            <a:r>
              <a:rPr lang="en-US" sz="2600" b="1" i="1" dirty="0">
                <a:solidFill>
                  <a:schemeClr val="tx2"/>
                </a:solidFill>
              </a:rPr>
              <a:t>= counter</a:t>
            </a:r>
            <a:br>
              <a:rPr lang="en-US" sz="2600" b="1" i="1" dirty="0">
                <a:solidFill>
                  <a:schemeClr val="tx2"/>
                </a:solidFill>
              </a:rPr>
            </a:br>
            <a:r>
              <a:rPr lang="en-US" sz="2600" b="1" i="1" dirty="0">
                <a:solidFill>
                  <a:schemeClr val="tx2"/>
                </a:solidFill>
              </a:rPr>
              <a:t>     register</a:t>
            </a:r>
            <a:r>
              <a:rPr lang="en-US" sz="2600" b="1" i="1" baseline="-25000" dirty="0">
                <a:solidFill>
                  <a:schemeClr val="tx2"/>
                </a:solidFill>
              </a:rPr>
              <a:t>2</a:t>
            </a:r>
            <a:r>
              <a:rPr lang="en-US" sz="2600" b="1" i="1" dirty="0">
                <a:solidFill>
                  <a:schemeClr val="tx2"/>
                </a:solidFill>
              </a:rPr>
              <a:t> = register</a:t>
            </a:r>
            <a:r>
              <a:rPr lang="en-US" sz="2600" b="1" i="1" baseline="-25000" dirty="0">
                <a:solidFill>
                  <a:schemeClr val="tx2"/>
                </a:solidFill>
              </a:rPr>
              <a:t>2 </a:t>
            </a:r>
            <a:r>
              <a:rPr lang="en-US" sz="2600" b="1" i="1" dirty="0">
                <a:solidFill>
                  <a:schemeClr val="tx2"/>
                </a:solidFill>
              </a:rPr>
              <a:t>- 1</a:t>
            </a:r>
            <a:br>
              <a:rPr lang="en-US" sz="2600" b="1" i="1" dirty="0">
                <a:solidFill>
                  <a:schemeClr val="tx2"/>
                </a:solidFill>
              </a:rPr>
            </a:br>
            <a:r>
              <a:rPr lang="en-US" sz="2600" b="1" i="1" dirty="0">
                <a:solidFill>
                  <a:schemeClr val="tx2"/>
                </a:solidFill>
              </a:rPr>
              <a:t>     counter = register</a:t>
            </a:r>
            <a:r>
              <a:rPr lang="en-US" sz="2600" b="1" i="1" baseline="-25000" dirty="0">
                <a:solidFill>
                  <a:schemeClr val="tx2"/>
                </a:solidFill>
              </a:rPr>
              <a:t>2</a:t>
            </a:r>
            <a:endParaRPr lang="en-US" sz="26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Race Condition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1023938" y="914400"/>
            <a:ext cx="8120062" cy="5410200"/>
          </a:xfrm>
          <a:noFill/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   	One of the interleaving of the counter 	manipulation functions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T0: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producer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 execute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register1 </a:t>
            </a: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 counter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               {register1 = 5}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T1: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producer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 execute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register1 </a:t>
            </a: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 register1 + 1  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{register1 = 6}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T2: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consumer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execute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register2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= counter</a:t>
            </a:r>
            <a:r>
              <a:rPr lang="en-US" sz="26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             {register2 = 5}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T3: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consumer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execute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register2 </a:t>
            </a:r>
            <a:r>
              <a:rPr lang="en-US" sz="2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 register2 - 1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 	{register2 = 4}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T4: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producer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execute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counter </a:t>
            </a: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 register1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{counter = 6}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T5: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consumer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execute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counter </a:t>
            </a:r>
            <a:r>
              <a:rPr lang="en-US" sz="2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 register2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  	 	{counter = 4}</a:t>
            </a:r>
          </a:p>
          <a:p>
            <a:pPr marL="0" indent="0" eaLnBrk="1" hangingPunct="1">
              <a:lnSpc>
                <a:spcPct val="80000"/>
              </a:lnSpc>
            </a:pPr>
            <a:endParaRPr lang="en-US" sz="2200" b="1" dirty="0"/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F5DA7-6301-4590-9B35-39BEABC4FAF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Synchronization of Processes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When both processes are allowed to manipulate the shared variable concurrently, incorrect values may result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Berlin Sans FB" pitchFamily="34" charset="0"/>
              </a:rPr>
              <a:t>Race condition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latin typeface="Berlin Sans FB" pitchFamily="34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Ensure that only one process is allowed to manipulate a shared variable at any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Processes need to synchronize in some 	manner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Such situations occur very frequently in operating systems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 synchronization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Process coordination</a:t>
            </a:r>
          </a:p>
        </p:txBody>
      </p:sp>
      <p:sp>
        <p:nvSpPr>
          <p:cNvPr id="122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48E82-207F-45AE-A15A-8AA04599F8ED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The Critical-Section Problem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Consider a set of processes {P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,…., 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n-1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Each process consists of a segment of code 	called a </a:t>
            </a:r>
            <a:r>
              <a:rPr lang="en-US" sz="2600" b="1" dirty="0">
                <a:latin typeface="Berlin Sans FB" pitchFamily="34" charset="0"/>
              </a:rPr>
              <a:t>critical section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Changing common variables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Updating a common table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Writing to a shared file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Requirement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No two pr</a:t>
            </a:r>
            <a:r>
              <a:rPr lang="en-US" sz="2600" b="1" dirty="0">
                <a:latin typeface="Comic Sans MS" pitchFamily="66" charset="0"/>
              </a:rPr>
              <a:t>ocesses should be executing their 	critical section at the same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Critical section problem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Design a protocol that the processes can </a:t>
            </a:r>
            <a:r>
              <a:rPr lang="en-US" sz="2600" b="1" dirty="0" smtClean="0">
                <a:latin typeface="Comic Sans MS" pitchFamily="66" charset="0"/>
              </a:rPr>
              <a:t>	use to </a:t>
            </a:r>
            <a:r>
              <a:rPr lang="en-US" sz="2600" b="1" dirty="0">
                <a:latin typeface="Comic Sans MS" pitchFamily="66" charset="0"/>
              </a:rPr>
              <a:t>cooperate by requesting permission </a:t>
            </a:r>
            <a:r>
              <a:rPr lang="en-US" sz="2600" b="1" dirty="0" smtClean="0">
                <a:latin typeface="Comic Sans MS" pitchFamily="66" charset="0"/>
              </a:rPr>
              <a:t>	to </a:t>
            </a:r>
            <a:r>
              <a:rPr lang="en-US" sz="2600" b="1" dirty="0">
                <a:latin typeface="Comic Sans MS" pitchFamily="66" charset="0"/>
              </a:rPr>
              <a:t>enter </a:t>
            </a: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CS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Entry section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section of code implementing the request</a:t>
            </a: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050FAE-129C-4F73-A6F6-9DF4832B3165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15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The Critical-Section Problem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8153400" cy="5334000"/>
          </a:xfrm>
          <a:noFill/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Exit sectio</a:t>
            </a:r>
            <a:r>
              <a:rPr lang="en-US" sz="2600" b="1" dirty="0"/>
              <a:t>n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 </a:t>
            </a:r>
            <a:r>
              <a:rPr lang="en-US" sz="2600" b="1" dirty="0" smtClean="0">
                <a:latin typeface="Comic Sans MS" pitchFamily="66" charset="0"/>
              </a:rPr>
              <a:t>Code </a:t>
            </a:r>
            <a:r>
              <a:rPr lang="en-US" sz="2600" b="1" dirty="0">
                <a:latin typeface="Comic Sans MS" pitchFamily="66" charset="0"/>
              </a:rPr>
              <a:t>that follows the critical section code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Remainder section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</a:t>
            </a:r>
            <a:r>
              <a:rPr lang="en-US" sz="2600" b="1" dirty="0" smtClean="0"/>
              <a:t> </a:t>
            </a:r>
            <a:r>
              <a:rPr lang="en-US" sz="2600" b="1" dirty="0">
                <a:latin typeface="Comic Sans MS" pitchFamily="66" charset="0"/>
              </a:rPr>
              <a:t>The remaining code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General structure of a typical process 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i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Solution to the critical section problem must fulfill the following requirements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1.	</a:t>
            </a:r>
            <a:r>
              <a:rPr lang="en-US" sz="2600" b="1" dirty="0">
                <a:latin typeface="Berlin Sans FB" pitchFamily="34" charset="0"/>
              </a:rPr>
              <a:t>Mutual exclusion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If process 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is executing in its CS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</a:t>
            </a:r>
            <a:r>
              <a:rPr lang="en-US" sz="2600" b="1" dirty="0" smtClean="0"/>
              <a:t> </a:t>
            </a:r>
            <a:r>
              <a:rPr lang="en-US" sz="2600" b="1" dirty="0">
                <a:latin typeface="Comic Sans MS" pitchFamily="66" charset="0"/>
              </a:rPr>
              <a:t>No other process can execute in their CS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2. 	</a:t>
            </a:r>
            <a:r>
              <a:rPr lang="en-US" sz="2600" b="1" dirty="0">
                <a:latin typeface="Berlin Sans FB" pitchFamily="34" charset="0"/>
              </a:rPr>
              <a:t>Progress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If no process is executing in the CS, and some processes wish to enter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CS, then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   </a:t>
            </a:r>
            <a:r>
              <a:rPr lang="en-US" sz="2600" b="1" dirty="0">
                <a:latin typeface="Comic Sans MS" pitchFamily="66" charset="0"/>
              </a:rPr>
              <a:t>Select one of the waiting processes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16E09A-43F8-4E01-AD0F-BFC8F2399BAE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The Critical-Section Problem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209800" y="1219200"/>
            <a:ext cx="5256092" cy="50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16E09A-43F8-4E01-AD0F-BFC8F2399BAE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The Critical-Section Problem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66800"/>
            <a:ext cx="8153400" cy="5181600"/>
          </a:xfrm>
          <a:noFill/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election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made from among the processes that are not in their remainder section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This selection is not postponed indefinitely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3. 	</a:t>
            </a:r>
            <a:r>
              <a:rPr lang="en-US" sz="2600" b="1" dirty="0">
                <a:latin typeface="Berlin Sans FB" pitchFamily="34" charset="0"/>
              </a:rPr>
              <a:t>Bounded waiting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There </a:t>
            </a:r>
            <a:r>
              <a:rPr lang="en-US" sz="2600" b="1" dirty="0">
                <a:latin typeface="Comic Sans MS" pitchFamily="66" charset="0"/>
              </a:rPr>
              <a:t>exists a bound on the number of times that other processes are allowed to enter their CSs after a process has made a request to enter its CS and before that request is granted</a:t>
            </a:r>
          </a:p>
          <a:p>
            <a:pPr marL="533400" indent="-533400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Each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 is executing at a non-zero speed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Many instances </a:t>
            </a:r>
            <a:r>
              <a:rPr lang="en-US" sz="2600" b="1" dirty="0">
                <a:latin typeface="Comic Sans MS" pitchFamily="66" charset="0"/>
              </a:rPr>
              <a:t>of kernel code </a:t>
            </a:r>
            <a:r>
              <a:rPr lang="en-US" sz="2600" b="1" dirty="0" smtClean="0">
                <a:latin typeface="Comic Sans MS" pitchFamily="66" charset="0"/>
              </a:rPr>
              <a:t>manipulating </a:t>
            </a:r>
            <a:r>
              <a:rPr lang="en-US" sz="2600" b="1" dirty="0">
                <a:latin typeface="Comic Sans MS" pitchFamily="66" charset="0"/>
              </a:rPr>
              <a:t>data structures may also suffer from race conditions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Two approaches are used to handle CS in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E7D344-1FC1-48FA-991E-1DEB24515FB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The Critical-Section Problem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153400" cy="5334000"/>
          </a:xfrm>
          <a:noFill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dirty="0">
                <a:latin typeface="Berlin Sans FB" pitchFamily="34" charset="0"/>
              </a:rPr>
              <a:t>Preemptive Kernels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Allows a process to be preempted while it </a:t>
            </a:r>
            <a:r>
              <a:rPr lang="en-US" sz="2600" b="1" dirty="0" smtClean="0">
                <a:latin typeface="Comic Sans MS" pitchFamily="66" charset="0"/>
              </a:rPr>
              <a:t>	is running </a:t>
            </a:r>
            <a:r>
              <a:rPr lang="en-US" sz="2600" b="1" dirty="0">
                <a:latin typeface="Comic Sans MS" pitchFamily="66" charset="0"/>
              </a:rPr>
              <a:t>in kernel mode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May </a:t>
            </a:r>
            <a:r>
              <a:rPr lang="en-US" sz="2600" b="1" dirty="0">
                <a:latin typeface="Comic Sans MS" pitchFamily="66" charset="0"/>
              </a:rPr>
              <a:t>be more responsive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May suffer from race conditions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 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Needs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to be designed carefully (SMPs)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More suitable for real-time programming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b="1" dirty="0" smtClean="0">
                <a:latin typeface="Berlin Sans FB" pitchFamily="34" charset="0"/>
              </a:rPr>
              <a:t>2</a:t>
            </a:r>
            <a:r>
              <a:rPr lang="en-US" sz="2600" b="1" dirty="0">
                <a:latin typeface="Berlin Sans FB" pitchFamily="34" charset="0"/>
              </a:rPr>
              <a:t>.	</a:t>
            </a:r>
            <a:r>
              <a:rPr lang="en-US" sz="2600" b="1" dirty="0" err="1">
                <a:latin typeface="Berlin Sans FB" pitchFamily="34" charset="0"/>
              </a:rPr>
              <a:t>Nonpreemptive</a:t>
            </a:r>
            <a:r>
              <a:rPr lang="en-US" sz="2600" b="1" dirty="0">
                <a:latin typeface="Berlin Sans FB" pitchFamily="34" charset="0"/>
              </a:rPr>
              <a:t> kernels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Does not allow a process to be preempted 	while it is running in kernel mode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Free from race conditions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Preemptive </a:t>
            </a:r>
            <a:r>
              <a:rPr lang="en-US" sz="2600" b="1" dirty="0">
                <a:latin typeface="Comic Sans MS" pitchFamily="66" charset="0"/>
              </a:rPr>
              <a:t>kernel are more difficult to design and implement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to manage preemption in kernel?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</p:txBody>
      </p:sp>
      <p:sp>
        <p:nvSpPr>
          <p:cNvPr id="163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318A5C-3987-473A-8759-F19F89AE88F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Advantages of larger page size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Results in smaller page table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I/O time is minimized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Larger page size minimizes page faults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Relationship between page size and sector size on the paging device is also important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Current trend in architecture is to have a relatively larger page size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TLB Reach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Hit ratio of a TLB increases with the increase in the number of entries in the TLB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TLB reach refers to the amount of memory accessible by the TLB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Number of entries multiplied by the page 	size</a:t>
            </a:r>
            <a:endParaRPr lang="en-US" sz="2600" dirty="0">
              <a:latin typeface="Comic Sans MS" pitchFamily="66" charset="0"/>
            </a:endParaRPr>
          </a:p>
        </p:txBody>
      </p:sp>
      <p:sp>
        <p:nvSpPr>
          <p:cNvPr id="798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98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DFE6E6-F77F-4F43-8C3C-697C89507B59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Other Issues for Paging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Peterson’s Solution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3340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A software-based solution to critical section problem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Algorithm is restricted to two processes that alternate to enter and use the CS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Two data items are shared between the two processes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 err="1">
                <a:latin typeface="Comic Sans MS" pitchFamily="66" charset="0"/>
              </a:rPr>
              <a:t>int</a:t>
            </a:r>
            <a:r>
              <a:rPr lang="en-US" sz="2800" b="1" dirty="0">
                <a:latin typeface="Comic Sans MS" pitchFamily="66" charset="0"/>
              </a:rPr>
              <a:t> turn;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Variable to indicate whose turn it is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		enter the CS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800" b="1" dirty="0" err="1">
                <a:latin typeface="Comic Sans MS" pitchFamily="66" charset="0"/>
              </a:rPr>
              <a:t>boolean</a:t>
            </a:r>
            <a:r>
              <a:rPr lang="en-US" sz="2800" b="1" dirty="0">
                <a:latin typeface="Comic Sans MS" pitchFamily="66" charset="0"/>
              </a:rPr>
              <a:t> flag[2];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array to indicate whether a process 		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ready to enter the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100" b="1" dirty="0"/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Comic Sans MS" pitchFamily="66" charset="0"/>
              </a:rPr>
              <a:t>Working of the algorithm</a:t>
            </a:r>
          </a:p>
        </p:txBody>
      </p:sp>
      <p:sp>
        <p:nvSpPr>
          <p:cNvPr id="174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243DCA-CF7F-4302-BA11-46F1606C5C69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843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11185-56CC-4666-8404-CADC437D8C6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84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-76200"/>
            <a:ext cx="8229600" cy="9906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Algorithm for Process </a:t>
            </a:r>
            <a:r>
              <a:rPr lang="en-US" sz="3200" b="1" dirty="0">
                <a:solidFill>
                  <a:srgbClr val="0000FF"/>
                </a:solidFill>
              </a:rPr>
              <a:t>P</a:t>
            </a:r>
            <a:r>
              <a:rPr lang="en-US" sz="3200" b="1" baseline="-25000" dirty="0">
                <a:solidFill>
                  <a:srgbClr val="0000FF"/>
                </a:solidFill>
              </a:rPr>
              <a:t>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8170" y="1143000"/>
            <a:ext cx="7000030" cy="530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Peterson’s Solution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Prove that the solution meets all three requirements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Comic Sans MS" pitchFamily="66" charset="0"/>
              </a:rPr>
              <a:t>Mutual </a:t>
            </a:r>
            <a:r>
              <a:rPr lang="en-US" sz="2600" b="1" dirty="0">
                <a:latin typeface="Comic Sans MS" pitchFamily="66" charset="0"/>
              </a:rPr>
              <a:t>exclusion is preserved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enters the critical section only if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>
                <a:latin typeface="Comic Sans MS" pitchFamily="66" charset="0"/>
              </a:rPr>
              <a:t>			Flag[j] == false </a:t>
            </a:r>
            <a:r>
              <a:rPr lang="en-US" sz="2600" b="1" dirty="0"/>
              <a:t>or</a:t>
            </a:r>
            <a:r>
              <a:rPr lang="en-US" sz="2600" b="1" dirty="0">
                <a:latin typeface="Comic Sans MS" pitchFamily="66" charset="0"/>
              </a:rPr>
              <a:t> turn == </a:t>
            </a:r>
            <a:r>
              <a:rPr lang="en-US" sz="2600" b="1" dirty="0" err="1">
                <a:latin typeface="Comic Sans MS" pitchFamily="66" charset="0"/>
              </a:rPr>
              <a:t>i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Both processes execute in the CS only if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/>
              <a:t>		 </a:t>
            </a:r>
            <a:r>
              <a:rPr lang="en-US" sz="2600" b="1" dirty="0">
                <a:latin typeface="Comic Sans MS" pitchFamily="66" charset="0"/>
              </a:rPr>
              <a:t>flag[</a:t>
            </a:r>
            <a:r>
              <a:rPr lang="en-US" sz="2600" b="1" dirty="0" err="1">
                <a:latin typeface="Comic Sans MS" pitchFamily="66" charset="0"/>
              </a:rPr>
              <a:t>i</a:t>
            </a:r>
            <a:r>
              <a:rPr lang="en-US" sz="2600" b="1" dirty="0">
                <a:latin typeface="Comic Sans MS" pitchFamily="66" charset="0"/>
              </a:rPr>
              <a:t>] == flag[j] == true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Value of turn would allow only one process to enter CS</a:t>
            </a:r>
            <a:endParaRPr lang="en-US" sz="8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progress requirement is satisfied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bounded-waiting requirement is met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</a:t>
            </a:r>
            <a:r>
              <a:rPr lang="en-US" sz="2600" b="1" baseline="-25000" dirty="0">
                <a:latin typeface="Comic Sans MS" pitchFamily="66" charset="0"/>
              </a:rPr>
              <a:t>i</a:t>
            </a:r>
            <a:r>
              <a:rPr lang="en-US" sz="2600" b="1" dirty="0">
                <a:latin typeface="Comic Sans MS" pitchFamily="66" charset="0"/>
              </a:rPr>
              <a:t> will enter the CS (progress) after at most one entry by </a:t>
            </a:r>
            <a:r>
              <a:rPr lang="en-US" sz="2600" b="1" dirty="0" err="1">
                <a:latin typeface="Comic Sans MS" pitchFamily="66" charset="0"/>
              </a:rPr>
              <a:t>P</a:t>
            </a:r>
            <a:r>
              <a:rPr lang="en-US" sz="2600" b="1" baseline="-25000" dirty="0" err="1">
                <a:latin typeface="Comic Sans MS" pitchFamily="66" charset="0"/>
              </a:rPr>
              <a:t>j</a:t>
            </a:r>
            <a:r>
              <a:rPr lang="en-US" sz="2600" b="1" dirty="0">
                <a:latin typeface="Comic Sans MS" pitchFamily="66" charset="0"/>
              </a:rPr>
              <a:t> (bounded waiting)</a:t>
            </a: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32FB73-421F-43EB-8D88-BB082E91AB7A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Synchronization Hardware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181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Peterson’s solution is a software-based solution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Not guaranteed to work on current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architectures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Any solution to CS problem requires a </a:t>
            </a:r>
            <a:r>
              <a:rPr lang="en-US" sz="2600" b="1" dirty="0">
                <a:latin typeface="Berlin Sans FB" pitchFamily="34" charset="0"/>
              </a:rPr>
              <a:t>lock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Locks are used to protect the critical regions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of code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 process must acquire a lock before entering the CS and release it on exit from the CS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Solutions to CS problem by using simple hardware techniques or by using instructions available in many architectures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600" b="1" dirty="0">
                <a:latin typeface="Comic Sans MS" pitchFamily="66" charset="0"/>
              </a:rPr>
              <a:t>Disable interrupts while a shared variable is being modified in a </a:t>
            </a:r>
            <a:r>
              <a:rPr lang="en-US" sz="2600" b="1" dirty="0" err="1">
                <a:latin typeface="Comic Sans MS" pitchFamily="66" charset="0"/>
              </a:rPr>
              <a:t>uniprocessor</a:t>
            </a:r>
            <a:r>
              <a:rPr lang="en-US" sz="2600" b="1" dirty="0">
                <a:latin typeface="Comic Sans MS" pitchFamily="66" charset="0"/>
              </a:rPr>
              <a:t> architecture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Approach taken by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nonpreemptive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kernels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50997A-4931-4C05-9EAE-2AAF1E0FF33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Synchronization Hardware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Not a feasible solution in a </a:t>
            </a:r>
            <a:r>
              <a:rPr lang="en-US" sz="2600" b="1" dirty="0" smtClean="0">
                <a:latin typeface="Comic Sans MS" pitchFamily="66" charset="0"/>
              </a:rPr>
              <a:t>multiprocessor </a:t>
            </a:r>
            <a:r>
              <a:rPr lang="en-US" sz="2600" b="1" dirty="0">
                <a:latin typeface="Comic Sans MS" pitchFamily="66" charset="0"/>
              </a:rPr>
              <a:t>architecture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System clock will be affected because most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system clocks are updated through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interrupts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1000" b="1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Use special instructions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that execute atomically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Test and modify a variable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 err="1">
                <a:latin typeface="Comic Sans MS" pitchFamily="66" charset="0"/>
              </a:rPr>
              <a:t>test_and_set</a:t>
            </a:r>
            <a:r>
              <a:rPr lang="en-US" sz="2600" b="1" dirty="0">
                <a:latin typeface="Comic Sans MS" pitchFamily="66" charset="0"/>
              </a:rPr>
              <a:t>() instruction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two processes execute the instruction at the same time, they will be executed in sequence in some arbitrary order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Used as a solution to the CS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i="1" dirty="0" err="1" smtClean="0">
                <a:latin typeface="Arial" pitchFamily="34" charset="0"/>
                <a:cs typeface="Arial" pitchFamily="34" charset="0"/>
              </a:rPr>
              <a:t>compare_and_swap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()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instruction operates on three operands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The instruction is executed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atomically</a:t>
            </a:r>
            <a:endParaRPr lang="en-US" sz="2600" b="1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F79981-11A1-439A-89D9-2594593DE13A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0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3E24A1-509A-40BB-B8B2-AC06E95EDE30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25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62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test_and_set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( ) Instruction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Definition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905000"/>
            <a:ext cx="8001000" cy="3794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2800" b="1" dirty="0">
                <a:solidFill>
                  <a:srgbClr val="0000FF"/>
                </a:solidFill>
              </a:rPr>
              <a:t>     </a:t>
            </a:r>
            <a:r>
              <a:rPr lang="en-US" sz="2800" b="1" dirty="0" err="1">
                <a:solidFill>
                  <a:srgbClr val="0000FF"/>
                </a:solidFill>
              </a:rPr>
              <a:t>boolean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test_and_set</a:t>
            </a:r>
            <a:r>
              <a:rPr lang="en-US" sz="2800" b="1" dirty="0">
                <a:solidFill>
                  <a:srgbClr val="0000FF"/>
                </a:solidFill>
              </a:rPr>
              <a:t> (</a:t>
            </a:r>
            <a:r>
              <a:rPr lang="en-US" sz="2800" b="1" dirty="0" err="1">
                <a:solidFill>
                  <a:srgbClr val="0000FF"/>
                </a:solidFill>
              </a:rPr>
              <a:t>boolean</a:t>
            </a:r>
            <a:r>
              <a:rPr lang="en-US" sz="2800" b="1" dirty="0">
                <a:solidFill>
                  <a:srgbClr val="0000FF"/>
                </a:solidFill>
              </a:rPr>
              <a:t> *target)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2800" b="1" dirty="0">
                <a:solidFill>
                  <a:srgbClr val="0000FF"/>
                </a:solidFill>
              </a:rPr>
              <a:t>         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2800" b="1" dirty="0">
                <a:solidFill>
                  <a:srgbClr val="0000FF"/>
                </a:solidFill>
              </a:rPr>
              <a:t>                 </a:t>
            </a:r>
            <a:r>
              <a:rPr lang="en-US" sz="2800" b="1" dirty="0" err="1">
                <a:solidFill>
                  <a:srgbClr val="0000FF"/>
                </a:solidFill>
              </a:rPr>
              <a:t>boolean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rv</a:t>
            </a:r>
            <a:r>
              <a:rPr lang="en-US" sz="2800" b="1" dirty="0">
                <a:solidFill>
                  <a:srgbClr val="0000FF"/>
                </a:solidFill>
              </a:rPr>
              <a:t> = *target;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2800" b="1" dirty="0">
                <a:solidFill>
                  <a:srgbClr val="0000FF"/>
                </a:solidFill>
              </a:rPr>
              <a:t>                 *target = true;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2800" b="1" dirty="0">
                <a:solidFill>
                  <a:srgbClr val="0000FF"/>
                </a:solidFill>
              </a:rPr>
              <a:t>                  return </a:t>
            </a:r>
            <a:r>
              <a:rPr lang="en-US" sz="2800" b="1" dirty="0" err="1">
                <a:solidFill>
                  <a:srgbClr val="0000FF"/>
                </a:solidFill>
              </a:rPr>
              <a:t>rv</a:t>
            </a:r>
            <a:r>
              <a:rPr lang="en-US" sz="2800" b="1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2800" b="1" dirty="0">
                <a:solidFill>
                  <a:srgbClr val="0000FF"/>
                </a:solidFill>
              </a:rPr>
              <a:t>    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0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457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CDAD3-BDD9-4E55-A9F6-AEB9DB125150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Solution using </a:t>
            </a:r>
            <a:r>
              <a:rPr lang="en-US" sz="3200" b="1" dirty="0" err="1">
                <a:solidFill>
                  <a:schemeClr val="tx1"/>
                </a:solidFill>
                <a:effectLst/>
              </a:rPr>
              <a:t>test_and_set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( 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39862" y="1735138"/>
            <a:ext cx="6865938" cy="443706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sz="2400" b="1" dirty="0">
                <a:solidFill>
                  <a:srgbClr val="0000FF"/>
                </a:solidFill>
              </a:rPr>
              <a:t>	</a:t>
            </a:r>
            <a:r>
              <a:rPr lang="en-US" sz="3400" b="1" dirty="0">
                <a:solidFill>
                  <a:srgbClr val="0000FF"/>
                </a:solidFill>
              </a:rPr>
              <a:t>do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3400" b="1" dirty="0">
                <a:solidFill>
                  <a:srgbClr val="0000FF"/>
                </a:solidFill>
              </a:rPr>
              <a:t>                     while ( </a:t>
            </a:r>
            <a:r>
              <a:rPr lang="en-US" sz="3400" b="1" dirty="0" err="1">
                <a:solidFill>
                  <a:srgbClr val="0000FF"/>
                </a:solidFill>
              </a:rPr>
              <a:t>test_and_set</a:t>
            </a:r>
            <a:r>
              <a:rPr lang="en-US" sz="3400" b="1" dirty="0">
                <a:solidFill>
                  <a:srgbClr val="0000FF"/>
                </a:solidFill>
              </a:rPr>
              <a:t> (&amp;lock 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3400" b="1" dirty="0">
                <a:solidFill>
                  <a:srgbClr val="0000FF"/>
                </a:solidFill>
              </a:rPr>
              <a:t>                                 ; /* do nothing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sz="3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3400" b="1" dirty="0">
                <a:solidFill>
                  <a:srgbClr val="0000FF"/>
                </a:solidFill>
              </a:rPr>
              <a:t>                       /*  critical section  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3400" b="1" dirty="0">
                <a:solidFill>
                  <a:srgbClr val="0000FF"/>
                </a:solidFill>
              </a:rPr>
              <a:t>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3400" b="1" dirty="0">
                <a:solidFill>
                  <a:srgbClr val="0000FF"/>
                </a:solidFill>
              </a:rPr>
              <a:t>					</a:t>
            </a:r>
            <a:r>
              <a:rPr lang="en-US" sz="3400" b="1" dirty="0" smtClean="0">
                <a:solidFill>
                  <a:srgbClr val="0000FF"/>
                </a:solidFill>
              </a:rPr>
              <a:t>	 </a:t>
            </a:r>
            <a:r>
              <a:rPr lang="en-US" sz="3400" b="1" dirty="0">
                <a:solidFill>
                  <a:srgbClr val="0000FF"/>
                </a:solidFill>
              </a:rPr>
              <a:t>lock = false;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sz="3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3400" b="1" dirty="0">
                <a:solidFill>
                  <a:srgbClr val="0000FF"/>
                </a:solidFill>
              </a:rPr>
              <a:t>                      /* remainder section  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sz="3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3400" b="1" dirty="0">
                <a:solidFill>
                  <a:srgbClr val="0000FF"/>
                </a:solidFill>
              </a:rPr>
              <a:t>           } while (true</a:t>
            </a:r>
            <a:r>
              <a:rPr lang="en-US" sz="3400" b="1" dirty="0" smtClean="0">
                <a:solidFill>
                  <a:srgbClr val="0000FF"/>
                </a:solidFill>
              </a:rPr>
              <a:t>);</a:t>
            </a:r>
            <a:endParaRPr lang="en-US" sz="2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2400" b="1" dirty="0"/>
              <a:t>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4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45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560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C44F1A-7AB9-4FD1-82D6-29A72A9DCEFE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8153400" cy="1143000"/>
          </a:xfrm>
        </p:spPr>
        <p:txBody>
          <a:bodyPr anchor="b">
            <a:noAutofit/>
          </a:bodyPr>
          <a:lstStyle/>
          <a:p>
            <a:pPr algn="ctr" eaLnBrk="1" hangingPunct="1"/>
            <a:r>
              <a:rPr lang="en-US" sz="3000" b="1" dirty="0">
                <a:solidFill>
                  <a:schemeClr val="tx1"/>
                </a:solidFill>
                <a:effectLst/>
              </a:rPr>
              <a:t>The definition of </a:t>
            </a:r>
            <a:r>
              <a:rPr lang="en-US" sz="3000" b="1" dirty="0" err="1">
                <a:solidFill>
                  <a:schemeClr val="tx1"/>
                </a:solidFill>
                <a:effectLst/>
              </a:rPr>
              <a:t>compare_and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_s</a:t>
            </a:r>
            <a:r>
              <a:rPr lang="en-US" sz="3000" b="1" dirty="0" err="1">
                <a:solidFill>
                  <a:schemeClr val="tx1"/>
                </a:solidFill>
                <a:effectLst/>
              </a:rPr>
              <a:t>wap</a:t>
            </a:r>
            <a:r>
              <a:rPr lang="en-US" sz="3000" b="1" dirty="0">
                <a:solidFill>
                  <a:schemeClr val="tx1"/>
                </a:solidFill>
                <a:effectLst/>
              </a:rPr>
              <a:t> () Instruction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" y="2286000"/>
            <a:ext cx="90525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Synchronization Hardware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8153400" cy="4191000"/>
          </a:xfrm>
          <a:noFill/>
        </p:spPr>
        <p:txBody>
          <a:bodyPr>
            <a:noAutofit/>
          </a:bodyPr>
          <a:lstStyle/>
          <a:p>
            <a:pPr>
              <a:lnSpc>
                <a:spcPts val="312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Mutual exclusion through the use of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compare_and_swap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() instruction </a:t>
            </a:r>
          </a:p>
          <a:p>
            <a:pPr>
              <a:lnSpc>
                <a:spcPts val="3120"/>
              </a:lnSpc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	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A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global Boolean variable lock is initialized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	to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0 </a:t>
            </a:r>
          </a:p>
          <a:p>
            <a:pPr>
              <a:lnSpc>
                <a:spcPts val="312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First process that invokes the instruction sets the lock to 1</a:t>
            </a:r>
          </a:p>
          <a:p>
            <a:pPr eaLnBrk="1" hangingPunct="1">
              <a:lnSpc>
                <a:spcPts val="312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Both </a:t>
            </a:r>
            <a:r>
              <a:rPr lang="en-US" sz="2600" b="1" dirty="0">
                <a:latin typeface="Comic Sans MS" pitchFamily="66" charset="0"/>
              </a:rPr>
              <a:t>the algorithms satisfy the mutual exclusion requirement </a:t>
            </a:r>
          </a:p>
          <a:p>
            <a:pPr eaLnBrk="1" hangingPunct="1">
              <a:lnSpc>
                <a:spcPts val="312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Bounded-waiting requirement is not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satisfied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5308B4-B008-4B53-A84D-FA2292E8DBA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662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3B353E-F3EA-4F43-B35A-9DFCEEFF9F4D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8229600" cy="914400"/>
          </a:xfrm>
        </p:spPr>
        <p:txBody>
          <a:bodyPr anchor="b">
            <a:normAutofit fontScale="90000"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Mutual exclusion implementation with </a:t>
            </a:r>
            <a:r>
              <a:rPr lang="en-US" sz="3200" b="1" dirty="0" err="1">
                <a:solidFill>
                  <a:schemeClr val="tx1"/>
                </a:solidFill>
                <a:effectLst/>
              </a:rPr>
              <a:t>compare_and_swap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() instruction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39240"/>
            <a:ext cx="9102619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TLB reach can be doubled by doubling the entries in the TLB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Page size increase also increases the TLB reach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Results in greater internal fragmentation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An operating system may provide several different page sizes to suit the varying requirements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Requires the OS to manage the TLB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A </a:t>
            </a:r>
            <a:r>
              <a:rPr lang="en-US" sz="2600" b="1" dirty="0">
                <a:latin typeface="Comic Sans MS" pitchFamily="66" charset="0"/>
              </a:rPr>
              <a:t>bit in the TLB entry indicates the page size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Software managed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TLB - Performance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loss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Recent </a:t>
            </a:r>
            <a:r>
              <a:rPr lang="en-US" sz="2600" b="1" dirty="0">
                <a:latin typeface="Comic Sans MS" pitchFamily="66" charset="0"/>
              </a:rPr>
              <a:t>trends indicate a move towards software managed TLBs with multiple page sizes</a:t>
            </a:r>
          </a:p>
        </p:txBody>
      </p:sp>
      <p:sp>
        <p:nvSpPr>
          <p:cNvPr id="809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808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073590-74DA-426C-9F8B-1E6807564790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Other Issues for Paging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Synchronization Hardware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4953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ts val="3120"/>
              </a:lnSpc>
              <a:buFont typeface="Wingdings" pitchFamily="2" charset="2"/>
              <a:buChar char="v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Another algorithm using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test_and_set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() and common data structures</a:t>
            </a:r>
          </a:p>
          <a:p>
            <a:pPr eaLnBrk="1" hangingPunct="1">
              <a:lnSpc>
                <a:spcPts val="3120"/>
              </a:lnSpc>
              <a:buFont typeface="Wingdings" pitchFamily="2" charset="2"/>
              <a:buNone/>
            </a:pPr>
            <a:r>
              <a:rPr lang="en-US" sz="2600" b="1" dirty="0"/>
              <a:t>		   </a:t>
            </a:r>
            <a:r>
              <a:rPr lang="en-US" sz="2600" b="1" dirty="0" err="1" smtClean="0">
                <a:latin typeface="Comic Sans MS" pitchFamily="66" charset="0"/>
              </a:rPr>
              <a:t>boolean</a:t>
            </a:r>
            <a:r>
              <a:rPr lang="en-US" sz="2600" b="1" dirty="0" smtClean="0">
                <a:latin typeface="Comic Sans MS" pitchFamily="66" charset="0"/>
              </a:rPr>
              <a:t>  </a:t>
            </a:r>
            <a:r>
              <a:rPr lang="en-US" sz="2600" b="1" dirty="0">
                <a:latin typeface="Comic Sans MS" pitchFamily="66" charset="0"/>
              </a:rPr>
              <a:t>waiting [n];</a:t>
            </a:r>
            <a:r>
              <a:rPr lang="en-US" sz="2600" b="1" dirty="0"/>
              <a:t> 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initialized to false</a:t>
            </a:r>
          </a:p>
          <a:p>
            <a:pPr eaLnBrk="1" hangingPunct="1">
              <a:lnSpc>
                <a:spcPts val="3120"/>
              </a:lnSpc>
              <a:buFont typeface="Wingdings" pitchFamily="2" charset="2"/>
              <a:buNone/>
            </a:pPr>
            <a:r>
              <a:rPr lang="en-US" sz="2600" b="1" dirty="0"/>
              <a:t>		   </a:t>
            </a:r>
            <a:r>
              <a:rPr lang="en-US" sz="2600" b="1" dirty="0" err="1" smtClean="0">
                <a:latin typeface="Comic Sans MS" pitchFamily="66" charset="0"/>
              </a:rPr>
              <a:t>boolean</a:t>
            </a:r>
            <a:r>
              <a:rPr lang="en-US" sz="2600" b="1" dirty="0" smtClean="0">
                <a:latin typeface="Comic Sans MS" pitchFamily="66" charset="0"/>
              </a:rPr>
              <a:t> </a:t>
            </a:r>
            <a:r>
              <a:rPr lang="en-US" sz="2600" b="1" dirty="0">
                <a:latin typeface="Comic Sans MS" pitchFamily="66" charset="0"/>
              </a:rPr>
              <a:t>lock;</a:t>
            </a:r>
            <a:r>
              <a:rPr lang="en-US" sz="2600" b="1" dirty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initialized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false </a:t>
            </a:r>
          </a:p>
          <a:p>
            <a:pPr eaLnBrk="1" hangingPunct="1">
              <a:lnSpc>
                <a:spcPts val="312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Satisfies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all the three CS requirements</a:t>
            </a:r>
          </a:p>
          <a:p>
            <a:pPr eaLnBrk="1" hangingPunct="1">
              <a:lnSpc>
                <a:spcPts val="312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All </a:t>
            </a:r>
            <a:r>
              <a:rPr lang="en-US" sz="2600" b="1" dirty="0">
                <a:latin typeface="Comic Sans MS" pitchFamily="66" charset="0"/>
              </a:rPr>
              <a:t>the algorithms depend on the implementation of the instructions atomically</a:t>
            </a:r>
          </a:p>
          <a:p>
            <a:pPr eaLnBrk="1" hangingPunct="1">
              <a:lnSpc>
                <a:spcPts val="312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Implementation is not a trivial task on 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multiprocessors</a:t>
            </a:r>
            <a:endParaRPr lang="en-US" sz="1000" b="1" dirty="0" smtClean="0">
              <a:latin typeface="Comic Sans MS" pitchFamily="66" charset="0"/>
            </a:endParaRPr>
          </a:p>
          <a:p>
            <a:pPr eaLnBrk="1" hangingPunct="1">
              <a:lnSpc>
                <a:spcPts val="312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Other </a:t>
            </a:r>
            <a:r>
              <a:rPr lang="en-US" sz="2600" b="1" dirty="0">
                <a:latin typeface="Comic Sans MS" pitchFamily="66" charset="0"/>
              </a:rPr>
              <a:t>relatively simpler solutions are desired</a:t>
            </a: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5308B4-B008-4B53-A84D-FA2292E8DBA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9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2">
            <a:lum/>
          </a:blip>
          <a:srcRect/>
          <a:stretch>
            <a:fillRect l="-1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867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7C69C4-7F87-4B94-9D74-AD1DA310078A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8677" name="Title 1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2569562" cy="41910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Bounded-waiting Mutual </a:t>
            </a:r>
            <a:r>
              <a:rPr lang="en-US" sz="2800" b="1" dirty="0" smtClean="0">
                <a:solidFill>
                  <a:schemeClr val="tx1"/>
                </a:solidFill>
                <a:effectLst/>
              </a:rPr>
              <a:t>Exclusion 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with </a:t>
            </a:r>
            <a:r>
              <a:rPr lang="en-US" sz="2800" b="1" dirty="0" err="1">
                <a:solidFill>
                  <a:schemeClr val="tx1"/>
                </a:solidFill>
                <a:effectLst/>
              </a:rPr>
              <a:t>test_and_set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337" y="106680"/>
            <a:ext cx="5428263" cy="667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Mutex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Locks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ts val="312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Hardware based solutions are </a:t>
            </a:r>
            <a:r>
              <a:rPr lang="en-US" sz="2600" b="1" dirty="0" smtClean="0">
                <a:latin typeface="Comic Sans MS" pitchFamily="66" charset="0"/>
              </a:rPr>
              <a:t>complex</a:t>
            </a:r>
          </a:p>
          <a:p>
            <a:pPr marL="82550" indent="0" eaLnBrk="1" hangingPunct="1">
              <a:lnSpc>
                <a:spcPts val="312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Inaccessible </a:t>
            </a:r>
            <a:r>
              <a:rPr lang="en-US" sz="2600" b="1" dirty="0">
                <a:latin typeface="Comic Sans MS" pitchFamily="66" charset="0"/>
              </a:rPr>
              <a:t>to application programmers</a:t>
            </a:r>
          </a:p>
          <a:p>
            <a:pPr eaLnBrk="1" hangingPunct="1">
              <a:lnSpc>
                <a:spcPts val="312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designers build software tools to solve the CS problem</a:t>
            </a:r>
          </a:p>
          <a:p>
            <a:pPr eaLnBrk="1" hangingPunct="1">
              <a:lnSpc>
                <a:spcPts val="312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 err="1">
                <a:latin typeface="Comic Sans MS" pitchFamily="66" charset="0"/>
              </a:rPr>
              <a:t>mutex</a:t>
            </a:r>
            <a:r>
              <a:rPr lang="en-US" sz="2600" b="1" dirty="0">
                <a:latin typeface="Comic Sans MS" pitchFamily="66" charset="0"/>
              </a:rPr>
              <a:t> locks</a:t>
            </a:r>
          </a:p>
          <a:p>
            <a:pPr eaLnBrk="1" hangingPunct="1">
              <a:lnSpc>
                <a:spcPts val="312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mutex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lock to protect the CS</a:t>
            </a:r>
          </a:p>
          <a:p>
            <a:pPr eaLnBrk="1" hangingPunct="1">
              <a:lnSpc>
                <a:spcPts val="312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 smtClean="0">
                <a:latin typeface="Comic Sans MS" pitchFamily="66" charset="0"/>
              </a:rPr>
              <a:t>		Prevent </a:t>
            </a:r>
            <a:r>
              <a:rPr lang="en-US" sz="2600" b="1" dirty="0">
                <a:latin typeface="Comic Sans MS" pitchFamily="66" charset="0"/>
              </a:rPr>
              <a:t>race conditions</a:t>
            </a:r>
          </a:p>
          <a:p>
            <a:pPr eaLnBrk="1" hangingPunct="1">
              <a:lnSpc>
                <a:spcPts val="312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 err="1">
                <a:latin typeface="Comic Sans MS" pitchFamily="66" charset="0"/>
              </a:rPr>
              <a:t>Mutex</a:t>
            </a:r>
            <a:r>
              <a:rPr lang="en-US" sz="2600" b="1" dirty="0">
                <a:latin typeface="Comic Sans MS" pitchFamily="66" charset="0"/>
              </a:rPr>
              <a:t> lock structure</a:t>
            </a:r>
          </a:p>
          <a:p>
            <a:pPr eaLnBrk="1" hangingPunct="1">
              <a:lnSpc>
                <a:spcPts val="3120"/>
              </a:lnSpc>
              <a:spcBef>
                <a:spcPts val="0"/>
              </a:spcBef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Uses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variable ‘available’ that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indicates whether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lock is available or not</a:t>
            </a:r>
          </a:p>
          <a:p>
            <a:pPr eaLnBrk="1" hangingPunct="1">
              <a:lnSpc>
                <a:spcPts val="312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Acquire() and release() functions</a:t>
            </a:r>
          </a:p>
          <a:p>
            <a:pPr eaLnBrk="1" hangingPunct="1">
              <a:lnSpc>
                <a:spcPts val="312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Call to acquire() and release() functions are 	atomic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5308B4-B008-4B53-A84D-FA2292E8DBA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09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229600" cy="762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Solution to CS problem using </a:t>
            </a:r>
            <a:r>
              <a:rPr lang="en-US" sz="3200" b="1" dirty="0" err="1">
                <a:solidFill>
                  <a:schemeClr val="tx1"/>
                </a:solidFill>
                <a:effectLst/>
              </a:rPr>
              <a:t>Mutex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Locks</a:t>
            </a: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5308B4-B008-4B53-A84D-FA2292E8DBA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280160"/>
            <a:ext cx="5242556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86605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Acquire and release definitions</a:t>
            </a: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5308B4-B008-4B53-A84D-FA2292E8DBA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45" y="1447800"/>
            <a:ext cx="5290459" cy="246888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25" y="4305300"/>
            <a:ext cx="4443984" cy="164592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6185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Mutex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Locks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8305800" cy="49530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Main disadvantage of implementation is that it requires busy waiting</a:t>
            </a:r>
          </a:p>
          <a:p>
            <a:pPr>
              <a:lnSpc>
                <a:spcPct val="80000"/>
              </a:lnSpc>
              <a:buNone/>
            </a:pPr>
            <a:r>
              <a:rPr lang="en-US" sz="1000" b="1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err="1">
                <a:latin typeface="Arial" pitchFamily="34" charset="0"/>
                <a:cs typeface="Arial" pitchFamily="34" charset="0"/>
              </a:rPr>
              <a:t>Mutex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lock is also called spinlock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Process spins while waiting for the lock to 	become available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 in real multiprogramming systems because the CPU is not available for other programs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Advantage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No context switch is required in spinlocks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Spinlocks are useful when locks are to be held for a short time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5308B4-B008-4B53-A84D-FA2292E8DBA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35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Semaphores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err="1">
                <a:latin typeface="Comic Sans MS" pitchFamily="66" charset="0"/>
              </a:rPr>
              <a:t>Mutex</a:t>
            </a:r>
            <a:r>
              <a:rPr lang="en-US" sz="2600" b="1" dirty="0">
                <a:latin typeface="Comic Sans MS" pitchFamily="66" charset="0"/>
              </a:rPr>
              <a:t> are the simplest </a:t>
            </a:r>
            <a:r>
              <a:rPr lang="en-US" sz="2600" b="1" dirty="0" smtClean="0">
                <a:latin typeface="Comic Sans MS" pitchFamily="66" charset="0"/>
              </a:rPr>
              <a:t>synchronization </a:t>
            </a:r>
            <a:r>
              <a:rPr lang="en-US" sz="2600" b="1" dirty="0">
                <a:latin typeface="Comic Sans MS" pitchFamily="66" charset="0"/>
              </a:rPr>
              <a:t>tools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more robust tool that provides more sophisticated ways for processes to synchronize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 semaphore S is an integer variable that can be accessed only through two atomic operations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wait()</a:t>
            </a:r>
            <a:r>
              <a:rPr lang="en-US" sz="2600" b="1" dirty="0"/>
              <a:t> and </a:t>
            </a:r>
            <a:r>
              <a:rPr lang="en-US" sz="2600" b="1" dirty="0">
                <a:latin typeface="Comic Sans MS" pitchFamily="66" charset="0"/>
              </a:rPr>
              <a:t>signal()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wait()</a:t>
            </a:r>
            <a:r>
              <a:rPr lang="en-US" sz="2600" b="1" dirty="0"/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operation was originally termed as P </a:t>
            </a: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proberen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(Dutch)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: to test)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signal()</a:t>
            </a:r>
            <a:r>
              <a:rPr lang="en-US" sz="2600" b="1" dirty="0"/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operation was termed as V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/>
              <a:t>		(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verhogen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: to increment</a:t>
            </a:r>
            <a:r>
              <a:rPr lang="en-US" sz="26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Definitions of </a:t>
            </a:r>
            <a:r>
              <a:rPr lang="en-US" sz="2600" b="1" dirty="0">
                <a:latin typeface="Comic Sans MS" pitchFamily="66" charset="0"/>
              </a:rPr>
              <a:t>wait()</a:t>
            </a:r>
            <a:r>
              <a:rPr lang="en-US" sz="2600" b="1" dirty="0"/>
              <a:t> and </a:t>
            </a:r>
            <a:r>
              <a:rPr lang="en-US" sz="2600" b="1" dirty="0">
                <a:latin typeface="Comic Sans MS" pitchFamily="66" charset="0"/>
              </a:rPr>
              <a:t>signal()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Both the operations should be performed indivisibly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Mutual exclusion is also required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19600" y="6400800"/>
            <a:ext cx="2350681" cy="365125"/>
          </a:xfrm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19E92E-CCE6-46EA-A749-B8D5A72E937D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072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81AC62-F270-4005-A99B-E4BFF35DABE1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Semaphore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75" y="1279525"/>
            <a:ext cx="7921625" cy="4816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sym typeface="Symbol" pitchFamily="18" charset="2"/>
              </a:rPr>
              <a:t>Definition for </a:t>
            </a:r>
            <a:r>
              <a:rPr lang="en-US" sz="2400" b="1" dirty="0">
                <a:solidFill>
                  <a:srgbClr val="0000FF"/>
                </a:solidFill>
                <a:latin typeface="Berlin Sans FB" pitchFamily="34" charset="0"/>
                <a:sym typeface="Symbol" pitchFamily="18" charset="2"/>
              </a:rPr>
              <a:t>wait()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sym typeface="Symbol" pitchFamily="18" charset="2"/>
              </a:rPr>
              <a:t>			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wait (S) {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			           while </a:t>
            </a:r>
            <a:r>
              <a:rPr lang="en-US" sz="2400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(S 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&lt;= </a:t>
            </a:r>
            <a:r>
              <a:rPr lang="en-US" sz="2400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0)</a:t>
            </a:r>
            <a:endParaRPr lang="en-US" sz="2400" b="1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		         			 ; // </a:t>
            </a:r>
            <a:r>
              <a:rPr lang="en-US" sz="2400" b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busy wait</a:t>
            </a:r>
            <a:endParaRPr lang="en-US" sz="2400" b="1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     		 S--;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		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sym typeface="Symbol" pitchFamily="18" charset="2"/>
              </a:rPr>
              <a:t>Definition for </a:t>
            </a:r>
            <a:r>
              <a:rPr lang="en-US" sz="2400" b="1" dirty="0">
                <a:solidFill>
                  <a:srgbClr val="0000FF"/>
                </a:solidFill>
                <a:latin typeface="Berlin Sans FB" pitchFamily="34" charset="0"/>
                <a:sym typeface="Symbol" pitchFamily="18" charset="2"/>
              </a:rPr>
              <a:t>signal()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sym typeface="Symbol" pitchFamily="18" charset="2"/>
              </a:rPr>
              <a:t>			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signal (S) {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   		S++;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		 }</a:t>
            </a:r>
          </a:p>
        </p:txBody>
      </p:sp>
    </p:spTree>
    <p:extLst>
      <p:ext uri="{BB962C8B-B14F-4D97-AF65-F5344CB8AC3E}">
        <p14:creationId xmlns:p14="http://schemas.microsoft.com/office/powerpoint/2010/main" val="1911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0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Usage of Semaphor</a:t>
            </a:r>
            <a:r>
              <a:rPr lang="en-US" sz="3200" b="1" dirty="0">
                <a:solidFill>
                  <a:schemeClr val="tx1"/>
                </a:solidFill>
              </a:rPr>
              <a:t>es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Berlin Sans FB" pitchFamily="34" charset="0"/>
              </a:rPr>
              <a:t>Counting semaphores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value can range over an unrestricted 	domain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Can be used to control access to a given resource consisting of a finite number of instances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Counting semaphores are initialized to the number of resources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Berlin Sans FB" pitchFamily="34" charset="0"/>
              </a:rPr>
              <a:t>Binary semaphores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value can range only between 0 and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Also referred to as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mutex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locks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Locks that provide mutual exclusion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Binary semaphores are used to deal with the CS problem for multiple processes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Semaphores can also be used to solve various synchronization problems</a:t>
            </a:r>
          </a:p>
        </p:txBody>
      </p:sp>
      <p:sp>
        <p:nvSpPr>
          <p:cNvPr id="317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6AD23-8A6D-4FFE-9C1D-1CB8FA2E610C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277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22E31-076D-4DE1-B592-5B286F22F722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76200"/>
            <a:ext cx="8534400" cy="6858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Usage of Semaphores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990600"/>
            <a:ext cx="8229600" cy="541020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§"/>
              <a:tabLst>
                <a:tab pos="2005013" algn="ctr"/>
                <a:tab pos="4518025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  <a:sym typeface="MT Extra" pitchFamily="18" charset="2"/>
              </a:rPr>
              <a:t>In counting semaphore, each process that wishes to use a resource</a:t>
            </a:r>
            <a:endParaRPr lang="en-US" sz="2600" b="1" dirty="0">
              <a:latin typeface="Comic Sans MS" pitchFamily="66" charset="0"/>
              <a:cs typeface="Arial" pitchFamily="34" charset="0"/>
              <a:sym typeface="MT Extra" pitchFamily="18" charset="2"/>
            </a:endParaRPr>
          </a:p>
          <a:p>
            <a:pPr eaLnBrk="1" hangingPunct="1">
              <a:buNone/>
              <a:tabLst>
                <a:tab pos="2005013" algn="ctr"/>
                <a:tab pos="4518025" algn="ctr"/>
              </a:tabLst>
            </a:pPr>
            <a:r>
              <a:rPr lang="en-US" sz="2600" b="1" dirty="0">
                <a:latin typeface="Comic Sans MS" pitchFamily="66" charset="0"/>
                <a:sym typeface="MT Extra" pitchFamily="18" charset="2"/>
              </a:rPr>
              <a:t>	       Performs a wait( ) operation</a:t>
            </a:r>
          </a:p>
          <a:p>
            <a:pPr eaLnBrk="1" hangingPunct="1">
              <a:buFont typeface="Wingdings" pitchFamily="2" charset="2"/>
              <a:buChar char="§"/>
              <a:tabLst>
                <a:tab pos="2005013" algn="ctr"/>
                <a:tab pos="4518025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  <a:sym typeface="MT Extra" pitchFamily="18" charset="2"/>
              </a:rPr>
              <a:t>The process performs a signal( ) operation when it releases the resource</a:t>
            </a:r>
          </a:p>
          <a:p>
            <a:pPr eaLnBrk="1" hangingPunct="1">
              <a:buFont typeface="Wingdings" pitchFamily="2" charset="2"/>
              <a:buChar char="Ø"/>
              <a:tabLst>
                <a:tab pos="2005013" algn="ctr"/>
                <a:tab pos="4518025" algn="ctr"/>
              </a:tabLst>
            </a:pPr>
            <a:r>
              <a:rPr lang="en-US" sz="2600" b="1" dirty="0">
                <a:sym typeface="MT Extra" pitchFamily="18" charset="2"/>
              </a:rPr>
              <a:t>  </a:t>
            </a:r>
            <a:r>
              <a:rPr lang="en-US" sz="2600" b="1" dirty="0">
                <a:solidFill>
                  <a:srgbClr val="0000FF"/>
                </a:solidFill>
                <a:sym typeface="MT Extra" pitchFamily="18" charset="2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  <a:sym typeface="MT Extra" pitchFamily="18" charset="2"/>
              </a:rPr>
              <a:t>For synchronization problems</a:t>
            </a:r>
          </a:p>
          <a:p>
            <a:pPr eaLnBrk="1" hangingPunct="1">
              <a:buNone/>
              <a:tabLst>
                <a:tab pos="2005013" algn="ctr"/>
                <a:tab pos="4518025" algn="ctr"/>
              </a:tabLst>
            </a:pPr>
            <a:r>
              <a:rPr lang="en-US" sz="2600" b="1" dirty="0">
                <a:solidFill>
                  <a:srgbClr val="0000FF"/>
                </a:solidFill>
                <a:sym typeface="MT Extra" pitchFamily="18" charset="2"/>
              </a:rPr>
              <a:t>	</a:t>
            </a: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MT Extra" pitchFamily="18" charset="2"/>
              </a:rPr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  <a:sym typeface="MT Extra" pitchFamily="18" charset="2"/>
              </a:rPr>
              <a:t>P1 with a statement S1 and P2 with a statement S2</a:t>
            </a:r>
            <a:endParaRPr lang="en-US" sz="2600" b="1" dirty="0">
              <a:solidFill>
                <a:srgbClr val="0000FF"/>
              </a:solidFill>
              <a:latin typeface="Arial" pitchFamily="34" charset="0"/>
              <a:cs typeface="Arial" pitchFamily="34" charset="0"/>
              <a:sym typeface="MT Extra" pitchFamily="18" charset="2"/>
            </a:endParaRPr>
          </a:p>
          <a:p>
            <a:pPr lvl="1" eaLnBrk="1" hangingPunct="1">
              <a:buFont typeface="Wingding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sz="2600" b="1" dirty="0" smtClean="0">
                <a:solidFill>
                  <a:srgbClr val="0000FF"/>
                </a:solidFill>
                <a:sym typeface="MT Extra" pitchFamily="18" charset="2"/>
              </a:rPr>
              <a:t>S1</a:t>
            </a:r>
            <a:r>
              <a:rPr lang="en-US" sz="2600" b="1" dirty="0">
                <a:solidFill>
                  <a:srgbClr val="0000FF"/>
                </a:solidFill>
                <a:sym typeface="MT Extra" pitchFamily="18" charset="2"/>
              </a:rPr>
              <a:t>;			wait (synch);</a:t>
            </a:r>
          </a:p>
          <a:p>
            <a:pPr lvl="1" eaLnBrk="1" hangingPunct="1">
              <a:buFont typeface="Wingding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sz="2600" b="1" dirty="0">
                <a:solidFill>
                  <a:srgbClr val="0000FF"/>
                </a:solidFill>
                <a:sym typeface="MT Extra" pitchFamily="18" charset="2"/>
              </a:rPr>
              <a:t>Signal (synch)	       S2;</a:t>
            </a:r>
          </a:p>
          <a:p>
            <a:pPr lvl="1" eaLnBrk="1" hangingPunct="1">
              <a:buFont typeface="Wingdings" pitchFamily="2" charset="2"/>
              <a:buNone/>
              <a:tabLst>
                <a:tab pos="2005013" algn="ctr"/>
                <a:tab pos="4518025" algn="ctr"/>
              </a:tabLst>
            </a:pPr>
            <a:endParaRPr lang="en-US" sz="2600" b="1" dirty="0">
              <a:solidFill>
                <a:srgbClr val="0000FF"/>
              </a:solidFill>
              <a:sym typeface="MT Extra" pitchFamily="18" charset="2"/>
            </a:endParaRPr>
          </a:p>
          <a:p>
            <a:pPr lvl="1" eaLnBrk="1" hangingPunct="1">
              <a:buFont typeface="Wingdings" pitchFamily="2" charset="2"/>
              <a:buChar char="§"/>
              <a:tabLst>
                <a:tab pos="2005013" algn="ctr"/>
                <a:tab pos="4518025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  <a:sym typeface="MT Extra" pitchFamily="18" charset="2"/>
              </a:rPr>
              <a:t>Synch is initialized to zero</a:t>
            </a:r>
          </a:p>
        </p:txBody>
      </p:sp>
    </p:spTree>
    <p:extLst>
      <p:ext uri="{BB962C8B-B14F-4D97-AF65-F5344CB8AC3E}">
        <p14:creationId xmlns:p14="http://schemas.microsoft.com/office/powerpoint/2010/main" val="59565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277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Inverted Page Tables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Use of inverted page table reduces the 	amount of memory required for per-process 	page tables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Complete information about the logical address space of a process is not present in the inverted page table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External page tables, one per process, must be kept for the required additional information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External page tables are required only when a page fault occurs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They do not need to be available quickly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page fault may now cause another page fault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Needs to be handled carefully</a:t>
            </a:r>
          </a:p>
        </p:txBody>
      </p:sp>
      <p:sp>
        <p:nvSpPr>
          <p:cNvPr id="819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2018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819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916729-4766-4E5D-B839-4D4DB88F8939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Other Issues for Paging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Implementation of Semaphores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33450"/>
            <a:ext cx="8305800" cy="554355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Requirement of busy waiting is the main disadvantage with the semaphore definition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This keeps the CPU busy while the </a:t>
            </a:r>
            <a:r>
              <a:rPr lang="en-US" sz="2800" b="1" dirty="0" smtClean="0">
                <a:latin typeface="Comic Sans MS" pitchFamily="66" charset="0"/>
              </a:rPr>
              <a:t>	semaphore 	is </a:t>
            </a:r>
            <a:r>
              <a:rPr lang="en-US" sz="2800" b="1" dirty="0">
                <a:latin typeface="Comic Sans MS" pitchFamily="66" charset="0"/>
              </a:rPr>
              <a:t>in spinlock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The definition of wait() and signal() operations are modified to overcome busy waiting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A process </a:t>
            </a:r>
            <a:r>
              <a:rPr lang="en-US" sz="2800" b="1" dirty="0">
                <a:latin typeface="Berlin Sans FB" pitchFamily="34" charset="0"/>
              </a:rPr>
              <a:t>blocks</a:t>
            </a:r>
            <a:r>
              <a:rPr lang="en-US" sz="2800" b="1" dirty="0">
                <a:latin typeface="Comic Sans MS" pitchFamily="66" charset="0"/>
              </a:rPr>
              <a:t> if the semaphore value is </a:t>
            </a:r>
            <a:r>
              <a:rPr lang="en-US" sz="2800" b="1" dirty="0" smtClean="0">
                <a:latin typeface="Comic Sans MS" pitchFamily="66" charset="0"/>
              </a:rPr>
              <a:t>	not positive</a:t>
            </a:r>
            <a:endParaRPr lang="en-US" sz="28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 smtClean="0"/>
              <a:t>       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CPU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can be allocated to another process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When a signal() is executed on the semaphore, the process is restarted by a wakeup() operation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Process moves into ready state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800" b="1" dirty="0">
                <a:latin typeface="Comic Sans MS" pitchFamily="66" charset="0"/>
              </a:rPr>
              <a:t>Block</a:t>
            </a:r>
            <a:r>
              <a:rPr lang="en-US" sz="2800" b="1" dirty="0" smtClean="0">
                <a:latin typeface="Comic Sans MS" pitchFamily="66" charset="0"/>
              </a:rPr>
              <a:t>() </a:t>
            </a:r>
            <a:r>
              <a:rPr lang="en-US" sz="2800" b="1" dirty="0">
                <a:latin typeface="Comic Sans MS" pitchFamily="66" charset="0"/>
              </a:rPr>
              <a:t>and wakeup(P) are basic system calls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This implementation may have negative semaphore values –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magnitude indicates the number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of processes waiting on that semaphore</a:t>
            </a:r>
          </a:p>
        </p:txBody>
      </p:sp>
      <p:sp>
        <p:nvSpPr>
          <p:cNvPr id="337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CA197F-A896-452F-8931-769D49B05BEE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80792B-55E2-4B29-A5C6-113CFECD6BE2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3938" y="-76200"/>
            <a:ext cx="8120062" cy="722312"/>
          </a:xfrm>
        </p:spPr>
        <p:txBody>
          <a:bodyPr anchor="b">
            <a:normAutofit fontScale="90000"/>
          </a:bodyPr>
          <a:lstStyle/>
          <a:p>
            <a:pPr algn="ctr"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Semaphore Implementation with no Busy waiting 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838200"/>
            <a:ext cx="8153400" cy="5715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Comic Sans MS" pitchFamily="66" charset="0"/>
              </a:rPr>
              <a:t>wait(semaphore </a:t>
            </a: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*S)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S-&gt;value--;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if (S-&gt;value &lt; 0) { 	               </a:t>
            </a:r>
            <a:r>
              <a:rPr lang="en-US" sz="2200" b="1" dirty="0"/>
              <a:t>wait() operation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	add this process to S-&gt;list;    	</a:t>
            </a:r>
            <a:r>
              <a:rPr lang="en-US" sz="2200" b="1" dirty="0"/>
              <a:t>re-defined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	block();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	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}</a:t>
            </a:r>
            <a:endParaRPr lang="en-US" sz="22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signal(semaphore *S)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S-&gt;value++; 			        </a:t>
            </a:r>
            <a:r>
              <a:rPr lang="en-US" sz="2200" b="1" dirty="0"/>
              <a:t>signal() operation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if (S-&gt;value &lt;= 0) { 		        </a:t>
            </a:r>
            <a:r>
              <a:rPr lang="en-US" sz="2200" b="1" dirty="0"/>
              <a:t>redefined</a:t>
            </a:r>
            <a:r>
              <a:rPr lang="en-US" sz="2200" b="1" dirty="0">
                <a:latin typeface="Comic Sans MS" pitchFamily="66" charset="0"/>
              </a:rPr>
              <a:t> 	</a:t>
            </a: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	remove a process P from S-&gt;list;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	wakeup(P);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Comic Sans MS" pitchFamily="66" charset="0"/>
              </a:rPr>
              <a:t>	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3566" y="2514600"/>
            <a:ext cx="4687409" cy="1463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543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4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4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48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48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48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48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48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48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48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Implementation of Semaphores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98550"/>
            <a:ext cx="83058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list of waiting processes can be implemented by a link field in each PCB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Each semaphore has an integer value and a 	pointer to a list of PCBs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latin typeface="Comic Sans MS" pitchFamily="66" charset="0"/>
              </a:rPr>
              <a:t>Requirement </a:t>
            </a:r>
            <a:r>
              <a:rPr lang="en-US" sz="2600" b="1" dirty="0">
                <a:latin typeface="Comic Sans MS" pitchFamily="66" charset="0"/>
              </a:rPr>
              <a:t>of wait() and signal() operations executing atomically still exits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Inhibit interrupts in a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uniprocessor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	architectur</a:t>
            </a:r>
            <a:r>
              <a:rPr lang="en-US" sz="2600" b="1" dirty="0">
                <a:latin typeface="Comic Sans MS" pitchFamily="66" charset="0"/>
              </a:rPr>
              <a:t>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Multiprocessors </a:t>
            </a:r>
            <a:r>
              <a:rPr lang="en-US" sz="2600" b="1" dirty="0">
                <a:latin typeface="Comic Sans MS" pitchFamily="66" charset="0"/>
              </a:rPr>
              <a:t>must provide alternative locking technique – </a:t>
            </a:r>
            <a:r>
              <a:rPr lang="en-US" sz="2600" b="1" dirty="0" err="1">
                <a:latin typeface="Comic Sans MS" pitchFamily="66" charset="0"/>
              </a:rPr>
              <a:t>compare_and_swap</a:t>
            </a:r>
            <a:r>
              <a:rPr lang="en-US" sz="2600" b="1" dirty="0">
                <a:latin typeface="Comic Sans MS" pitchFamily="66" charset="0"/>
              </a:rPr>
              <a:t>() or others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Busy waiting has not been completely eliminated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Moved it from the entry section to the 	critical sections of the application programs</a:t>
            </a:r>
          </a:p>
        </p:txBody>
      </p:sp>
      <p:sp>
        <p:nvSpPr>
          <p:cNvPr id="358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827F7C-5C90-4F33-BA4A-17013FEC1F8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Deadlocks and Starvation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Implementation of a semaphore with a waiting queue may result in an indefinite wait among processes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situation where two or more processes are waiting indefinitely for an event that can be caused only by one of the waiting processes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The processes are said to be </a:t>
            </a:r>
            <a:r>
              <a:rPr lang="en-US" sz="2600" b="1" dirty="0">
                <a:latin typeface="Berlin Sans FB" pitchFamily="34" charset="0"/>
              </a:rPr>
              <a:t>deadlocked</a:t>
            </a:r>
            <a:endParaRPr lang="en-US" sz="26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None/>
              <a:tabLst>
                <a:tab pos="1887538" algn="ctr"/>
                <a:tab pos="4572000" algn="ctr"/>
              </a:tabLst>
            </a:pPr>
            <a:r>
              <a:rPr lang="en-US" sz="26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P</a:t>
            </a:r>
            <a:r>
              <a:rPr lang="en-US" sz="2600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                            </a:t>
            </a:r>
            <a:r>
              <a:rPr lang="en-US" sz="26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>
              <a:lnSpc>
                <a:spcPct val="90000"/>
              </a:lnSpc>
              <a:buNone/>
              <a:tabLst>
                <a:tab pos="1887538" algn="ctr"/>
                <a:tab pos="4572000" algn="ctr"/>
              </a:tabLst>
            </a:pP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     wait (S); 	                            wait (Q);</a:t>
            </a:r>
          </a:p>
          <a:p>
            <a:pPr>
              <a:lnSpc>
                <a:spcPct val="90000"/>
              </a:lnSpc>
              <a:buNone/>
              <a:tabLst>
                <a:tab pos="1887538" algn="ctr"/>
                <a:tab pos="4572000" algn="ctr"/>
              </a:tabLst>
            </a:pP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      wait (Q); 	                            wait (S);</a:t>
            </a:r>
          </a:p>
          <a:p>
            <a:pPr>
              <a:lnSpc>
                <a:spcPct val="90000"/>
              </a:lnSpc>
              <a:buNone/>
              <a:tabLst>
                <a:tab pos="1887538" algn="ctr"/>
                <a:tab pos="4572000" algn="ctr"/>
              </a:tabLst>
            </a:pP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. 		.</a:t>
            </a:r>
          </a:p>
          <a:p>
            <a:pPr>
              <a:lnSpc>
                <a:spcPct val="90000"/>
              </a:lnSpc>
              <a:buNone/>
              <a:tabLst>
                <a:tab pos="1887538" algn="ctr"/>
                <a:tab pos="4572000" algn="ctr"/>
              </a:tabLst>
            </a:pP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. 		.</a:t>
            </a:r>
          </a:p>
          <a:p>
            <a:pPr>
              <a:lnSpc>
                <a:spcPct val="90000"/>
              </a:lnSpc>
              <a:buNone/>
              <a:tabLst>
                <a:tab pos="1887538" algn="ctr"/>
                <a:tab pos="4572000" algn="ctr"/>
              </a:tabLst>
            </a:pP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      signal  (S); 	                          signal (Q);</a:t>
            </a:r>
          </a:p>
          <a:p>
            <a:pPr>
              <a:lnSpc>
                <a:spcPct val="90000"/>
              </a:lnSpc>
              <a:buNone/>
              <a:tabLst>
                <a:tab pos="1887538" algn="ctr"/>
                <a:tab pos="4572000" algn="ctr"/>
              </a:tabLst>
            </a:pP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      signal (Q); 	                          signal (S);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494F6-9720-4D30-AB97-D134FD8F27C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0AC434-7A00-4913-BF55-9805040B3269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Deadlocks and Starvation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524000"/>
            <a:ext cx="81534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happens when every process in a set is waiting for an event that can be caused only by another process in the set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Events are resource acquisition and release</a:t>
            </a:r>
          </a:p>
          <a:p>
            <a:pPr>
              <a:lnSpc>
                <a:spcPct val="90000"/>
              </a:lnSpc>
              <a:buNone/>
            </a:pPr>
            <a:endParaRPr lang="en-US" sz="800" b="1" dirty="0">
              <a:latin typeface="Comic Sans MS" pitchFamily="66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Indefinite blocking or starvation: 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Takes place due to processes waiting 	indefinitely within the semaphore</a:t>
            </a:r>
          </a:p>
          <a:p>
            <a:pPr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This may occur if we remove processes from the list associated with a semaphore in a LIFO order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928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1"/>
            <a:ext cx="7772400" cy="10668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Synchronization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11512" y="3505200"/>
            <a:ext cx="5856288" cy="1905000"/>
          </a:xfrm>
          <a:noFill/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3200" dirty="0"/>
              <a:t> </a:t>
            </a: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The Critical Section Problem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Synchronization Hardware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Classic Problems of 	Synchronization </a:t>
            </a: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prstClr val="black"/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prstClr val="black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0BF868-CA54-4946-B7DA-C2F46E3B54DF}" type="slidenum">
              <a:rPr lang="en-US" b="1">
                <a:solidFill>
                  <a:prstClr val="black"/>
                </a:solidFill>
                <a:latin typeface="Arial Black" pitchFamily="34" charset="0"/>
              </a:rPr>
              <a:pPr/>
              <a:t>5</a:t>
            </a:fld>
            <a:endParaRPr lang="en-US" b="1">
              <a:solidFill>
                <a:prstClr val="black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Process Coordination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55750"/>
            <a:ext cx="8229600" cy="461645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A cooperating process is one that can affect or be affected by other processes executing in the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Cooperating processes can either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Directly share a logical address space</a:t>
            </a:r>
            <a:r>
              <a:rPr lang="en-US" sz="2600" b="1" dirty="0"/>
              <a:t> 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Are allowed to share data only through files 	or messages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Concurrent access to shared data may result in data inconsistency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/>
              <a:t>     </a:t>
            </a:r>
            <a:r>
              <a:rPr lang="en-US" sz="2600" b="1" smtClean="0"/>
              <a:t>	</a:t>
            </a:r>
            <a:r>
              <a:rPr lang="en-US" sz="2600" b="1" smtClean="0">
                <a:latin typeface="Arial" pitchFamily="34" charset="0"/>
                <a:cs typeface="Arial" pitchFamily="34" charset="0"/>
              </a:rPr>
              <a:t>Explore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various mechanisms to </a:t>
            </a:r>
            <a:r>
              <a:rPr lang="en-US" sz="2600" b="1">
                <a:latin typeface="Arial" pitchFamily="34" charset="0"/>
                <a:cs typeface="Arial" pitchFamily="34" charset="0"/>
              </a:rPr>
              <a:t>handle </a:t>
            </a:r>
            <a:r>
              <a:rPr lang="en-US" sz="2600" b="1" smtClean="0">
                <a:latin typeface="Arial" pitchFamily="34" charset="0"/>
                <a:cs typeface="Arial" pitchFamily="34" charset="0"/>
              </a:rPr>
              <a:t>   	synchronization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issues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EB9B84-7917-4272-8AEF-CC85C96CB897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Synchronization - Objectives</a:t>
            </a:r>
            <a:endParaRPr lang="en-US" sz="3200" b="1" dirty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8229600" cy="4419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sz="2600" b="1" dirty="0">
                <a:latin typeface="Comic Sans MS" pitchFamily="66" charset="0"/>
              </a:rPr>
              <a:t>Present Critical Section problem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Solutions are used to preserve data 	consistency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/>
            <a:r>
              <a:rPr lang="en-US" sz="2600" b="1" dirty="0">
                <a:latin typeface="Comic Sans MS" pitchFamily="66" charset="0"/>
              </a:rPr>
              <a:t>Hardware and software solutions of the critical section problem</a:t>
            </a:r>
          </a:p>
          <a:p>
            <a:pPr eaLnBrk="1" hangingPunct="1"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/>
            <a:r>
              <a:rPr lang="en-US" sz="2600" b="1" dirty="0">
                <a:latin typeface="Comic Sans MS" pitchFamily="66" charset="0"/>
              </a:rPr>
              <a:t>Several classical process-synchronization problems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/>
            <a:r>
              <a:rPr lang="en-US" sz="2600" b="1" dirty="0">
                <a:latin typeface="Comic Sans MS" pitchFamily="66" charset="0"/>
              </a:rPr>
              <a:t>Tools to solve process synchronization problems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7A5324-023A-4ADB-8F70-57A3D51C32B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Overview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4958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Cooperating processes and shared data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Critical section problem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Semaphores for mutual exclusion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Hardware support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Synchronization problems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Bounded-buffer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Readers-writers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Dining-philosophers problem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Monitors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Alternative approaches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		Transactional Memory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9C794B-7E24-4F11-9D10-722049E68E09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Background 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Provide mechanisms to maintain data consistency of shared data between cooperating process</a:t>
            </a:r>
            <a:r>
              <a:rPr lang="en-US" sz="2600" b="1" dirty="0"/>
              <a:t>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Bounded buffer producer-consumer problem with a modification of adding a variable counter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Counter is initialized to zero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Counter is incremented with the addition of a new item in the buffer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is decremented every time we remove an 	item from the buffer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Both routines are correct separately but may not give correct result if they execute concurrently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Value of counter may be incorrect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4A0281-BBBB-4495-B9E3-DF8E6DBC5C2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5930</TotalTime>
  <Words>1058</Words>
  <Application>Microsoft Office PowerPoint</Application>
  <PresentationFormat>On-screen Show (4:3)</PresentationFormat>
  <Paragraphs>544</Paragraphs>
  <Slides>44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60" baseType="lpstr">
      <vt:lpstr>ＭＳ Ｐゴシック</vt:lpstr>
      <vt:lpstr>Arial</vt:lpstr>
      <vt:lpstr>Arial Black</vt:lpstr>
      <vt:lpstr>Berlin Sans FB</vt:lpstr>
      <vt:lpstr>Comic Sans MS</vt:lpstr>
      <vt:lpstr>Courier New</vt:lpstr>
      <vt:lpstr>Gill Sans MT</vt:lpstr>
      <vt:lpstr>MT Extra</vt:lpstr>
      <vt:lpstr>Symbol</vt:lpstr>
      <vt:lpstr>Times</vt:lpstr>
      <vt:lpstr>Times New Roman</vt:lpstr>
      <vt:lpstr>Verdana</vt:lpstr>
      <vt:lpstr>Wingdings</vt:lpstr>
      <vt:lpstr>Wingdings 2</vt:lpstr>
      <vt:lpstr>Theme1</vt:lpstr>
      <vt:lpstr>1_Theme1</vt:lpstr>
      <vt:lpstr>Virtual-Memory Management </vt:lpstr>
      <vt:lpstr>Other Issues for Paging</vt:lpstr>
      <vt:lpstr>Other Issues for Paging</vt:lpstr>
      <vt:lpstr>Other Issues for Paging</vt:lpstr>
      <vt:lpstr>Synchronization </vt:lpstr>
      <vt:lpstr>Process Coordination</vt:lpstr>
      <vt:lpstr>Synchronization - Objectives</vt:lpstr>
      <vt:lpstr>Overview </vt:lpstr>
      <vt:lpstr>Background </vt:lpstr>
      <vt:lpstr>The Code for the Producer Process </vt:lpstr>
      <vt:lpstr>The Code for the Consumer Process</vt:lpstr>
      <vt:lpstr>Race Condition</vt:lpstr>
      <vt:lpstr>Race Condition</vt:lpstr>
      <vt:lpstr>Synchronization of Processes</vt:lpstr>
      <vt:lpstr>The Critical-Section Problem</vt:lpstr>
      <vt:lpstr>The Critical-Section Problem</vt:lpstr>
      <vt:lpstr>The Critical-Section Problem</vt:lpstr>
      <vt:lpstr>The Critical-Section Problem</vt:lpstr>
      <vt:lpstr>The Critical-Section Problem</vt:lpstr>
      <vt:lpstr>Peterson’s Solution</vt:lpstr>
      <vt:lpstr>Algorithm for Process Pi</vt:lpstr>
      <vt:lpstr>Peterson’s Solution</vt:lpstr>
      <vt:lpstr>Synchronization Hardware</vt:lpstr>
      <vt:lpstr>Synchronization Hardware</vt:lpstr>
      <vt:lpstr>test_and_set ( ) Instruction Definition</vt:lpstr>
      <vt:lpstr>Solution using test_and_set ( )</vt:lpstr>
      <vt:lpstr>The definition of compare_and_swap () Instruction</vt:lpstr>
      <vt:lpstr>Synchronization Hardware</vt:lpstr>
      <vt:lpstr>Mutual exclusion implementation with compare_and_swap () instruction</vt:lpstr>
      <vt:lpstr>Synchronization Hardware</vt:lpstr>
      <vt:lpstr>Bounded-waiting Mutual Exclusion with test_and_set()</vt:lpstr>
      <vt:lpstr>Mutex Locks</vt:lpstr>
      <vt:lpstr>Solution to CS problem using Mutex Locks</vt:lpstr>
      <vt:lpstr>Acquire and release definitions</vt:lpstr>
      <vt:lpstr>Mutex Locks</vt:lpstr>
      <vt:lpstr>Semaphores</vt:lpstr>
      <vt:lpstr>Semaphore</vt:lpstr>
      <vt:lpstr>Usage of Semaphores</vt:lpstr>
      <vt:lpstr>Usage of Semaphores</vt:lpstr>
      <vt:lpstr>Implementation of Semaphores</vt:lpstr>
      <vt:lpstr>Semaphore Implementation with no Busy waiting </vt:lpstr>
      <vt:lpstr>Implementation of Semaphores</vt:lpstr>
      <vt:lpstr>Deadlocks and Starvation</vt:lpstr>
      <vt:lpstr>Deadlocks and Starvation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301</cp:revision>
  <dcterms:created xsi:type="dcterms:W3CDTF">2008-12-31T02:25:45Z</dcterms:created>
  <dcterms:modified xsi:type="dcterms:W3CDTF">2018-04-20T05:46:21Z</dcterms:modified>
</cp:coreProperties>
</file>