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52"/>
  </p:notesMasterIdLst>
  <p:handoutMasterIdLst>
    <p:handoutMasterId r:id="rId53"/>
  </p:handoutMasterIdLst>
  <p:sldIdLst>
    <p:sldId id="348" r:id="rId2"/>
    <p:sldId id="257" r:id="rId3"/>
    <p:sldId id="346" r:id="rId4"/>
    <p:sldId id="327" r:id="rId5"/>
    <p:sldId id="258" r:id="rId6"/>
    <p:sldId id="278" r:id="rId7"/>
    <p:sldId id="349" r:id="rId8"/>
    <p:sldId id="260" r:id="rId9"/>
    <p:sldId id="350" r:id="rId10"/>
    <p:sldId id="282" r:id="rId11"/>
    <p:sldId id="261" r:id="rId12"/>
    <p:sldId id="262" r:id="rId13"/>
    <p:sldId id="351" r:id="rId14"/>
    <p:sldId id="352" r:id="rId15"/>
    <p:sldId id="263" r:id="rId16"/>
    <p:sldId id="353" r:id="rId17"/>
    <p:sldId id="264" r:id="rId18"/>
    <p:sldId id="265" r:id="rId19"/>
    <p:sldId id="329" r:id="rId20"/>
    <p:sldId id="309" r:id="rId21"/>
    <p:sldId id="328" r:id="rId22"/>
    <p:sldId id="266" r:id="rId23"/>
    <p:sldId id="336" r:id="rId24"/>
    <p:sldId id="333" r:id="rId25"/>
    <p:sldId id="267" r:id="rId26"/>
    <p:sldId id="268" r:id="rId27"/>
    <p:sldId id="331" r:id="rId28"/>
    <p:sldId id="332" r:id="rId29"/>
    <p:sldId id="310" r:id="rId30"/>
    <p:sldId id="271" r:id="rId31"/>
    <p:sldId id="272" r:id="rId32"/>
    <p:sldId id="273" r:id="rId33"/>
    <p:sldId id="274" r:id="rId34"/>
    <p:sldId id="298" r:id="rId35"/>
    <p:sldId id="275" r:id="rId36"/>
    <p:sldId id="299" r:id="rId37"/>
    <p:sldId id="276" r:id="rId38"/>
    <p:sldId id="337" r:id="rId39"/>
    <p:sldId id="338" r:id="rId40"/>
    <p:sldId id="339" r:id="rId41"/>
    <p:sldId id="340" r:id="rId42"/>
    <p:sldId id="300" r:id="rId43"/>
    <p:sldId id="301" r:id="rId44"/>
    <p:sldId id="292" r:id="rId45"/>
    <p:sldId id="302" r:id="rId46"/>
    <p:sldId id="293" r:id="rId47"/>
    <p:sldId id="342" r:id="rId48"/>
    <p:sldId id="343" r:id="rId49"/>
    <p:sldId id="344" r:id="rId50"/>
    <p:sldId id="345" r:id="rId51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8934" autoAdjust="0"/>
  </p:normalViewPr>
  <p:slideViewPr>
    <p:cSldViewPr snapToGrid="0">
      <p:cViewPr varScale="1">
        <p:scale>
          <a:sx n="55" d="100"/>
          <a:sy n="55" d="100"/>
        </p:scale>
        <p:origin x="-1008" y="-78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96DE114-B022-454E-A2D9-0DE41855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334AC7B-DD6D-4978-B1F1-82649DFD4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2/14/2018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b="1" dirty="0" smtClean="0"/>
              <a:t>Processes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822450"/>
            <a:ext cx="108537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077575" cy="6040438"/>
          </a:xfrm>
        </p:spPr>
        <p:txBody>
          <a:bodyPr/>
          <a:lstStyle/>
          <a:p>
            <a:r>
              <a:rPr lang="en-US" sz="3200" dirty="0" smtClean="0"/>
              <a:t>Short-term scheduler is invoked very frequently (milliseconds) </a:t>
            </a:r>
            <a:r>
              <a:rPr lang="en-US" sz="3200" dirty="0" smtClean="0">
                <a:sym typeface="Symbol" charset="2"/>
              </a:rPr>
              <a:t> (must be fast)</a:t>
            </a:r>
          </a:p>
          <a:p>
            <a:r>
              <a:rPr lang="en-US" sz="3200" dirty="0" smtClean="0">
                <a:sym typeface="Symbol" charset="2"/>
              </a:rPr>
              <a:t>Long-term scheduler is invoked very infrequently (seconds, minutes)  (may be slow)</a:t>
            </a:r>
          </a:p>
          <a:p>
            <a:r>
              <a:rPr lang="en-US" sz="3200" dirty="0" smtClean="0">
                <a:sym typeface="Symbol" charset="2"/>
              </a:rPr>
              <a:t>The long-term scheduler controls the </a:t>
            </a:r>
            <a:r>
              <a:rPr lang="en-US" sz="3200" i="1" dirty="0" smtClean="0">
                <a:sym typeface="Symbol" charset="2"/>
              </a:rPr>
              <a:t>degree of multiprogramming</a:t>
            </a:r>
          </a:p>
          <a:p>
            <a:r>
              <a:rPr lang="en-US" sz="3200" dirty="0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computations; few very long CPU bursts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69784"/>
            <a:ext cx="10991850" cy="3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09675" y="2013115"/>
            <a:ext cx="10801350" cy="192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000" dirty="0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496485"/>
            <a:ext cx="11039475" cy="5930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3418"/>
            <a:ext cx="12344400" cy="768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2019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sz="2800" dirty="0" smtClean="0"/>
              <a:t>When CPU switches to another process, the system must save the state of the old process and load the saved state for the new process via a </a:t>
            </a:r>
            <a:r>
              <a:rPr lang="en-US" sz="2800" b="1" dirty="0" smtClean="0">
                <a:solidFill>
                  <a:srgbClr val="3366FF"/>
                </a:solidFill>
              </a:rPr>
              <a:t>context switch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Context </a:t>
            </a:r>
            <a:r>
              <a:rPr lang="en-US" sz="2800" dirty="0" smtClean="0"/>
              <a:t>of a process represented in the PCB</a:t>
            </a:r>
          </a:p>
          <a:p>
            <a:endParaRPr lang="en-US" sz="2800" dirty="0" smtClean="0"/>
          </a:p>
          <a:p>
            <a:r>
              <a:rPr lang="en-US" sz="2800" dirty="0" smtClean="0"/>
              <a:t>Context-switch time is overhead; the system does no useful work </a:t>
            </a:r>
            <a:r>
              <a:rPr lang="en-US" sz="2800" smtClean="0"/>
              <a:t>while switching</a:t>
            </a:r>
            <a:endParaRPr lang="en-US" sz="28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7"/>
            <a:ext cx="12344400" cy="1027591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82147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sz="2800" b="1" dirty="0" smtClean="0"/>
              <a:t>Parent </a:t>
            </a:r>
            <a:r>
              <a:rPr lang="en-US" sz="2800" dirty="0" smtClean="0"/>
              <a:t>process create </a:t>
            </a:r>
            <a:r>
              <a:rPr lang="en-US" sz="2800" b="1" dirty="0" smtClean="0"/>
              <a:t>children </a:t>
            </a:r>
            <a:r>
              <a:rPr lang="en-US" sz="2800" dirty="0" smtClean="0"/>
              <a:t>processes, which, in turn create other processes, forming a tree of processes</a:t>
            </a:r>
          </a:p>
          <a:p>
            <a:r>
              <a:rPr lang="en-US" sz="2800" dirty="0" smtClean="0"/>
              <a:t>Generally, process identified and managed via </a:t>
            </a:r>
            <a:r>
              <a:rPr lang="en-US" sz="2800" b="1" dirty="0" smtClean="0"/>
              <a:t>a process identifier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pid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Resource sharing Options</a:t>
            </a:r>
          </a:p>
          <a:p>
            <a:pPr lvl="1"/>
            <a:r>
              <a:rPr lang="en-US" sz="2800" dirty="0" smtClean="0"/>
              <a:t>Parent and children share all resources</a:t>
            </a:r>
          </a:p>
          <a:p>
            <a:pPr lvl="1"/>
            <a:r>
              <a:rPr lang="en-US" sz="2800" dirty="0" smtClean="0"/>
              <a:t>Children share subset of parent’s resource</a:t>
            </a:r>
          </a:p>
          <a:p>
            <a:pPr lvl="1"/>
            <a:r>
              <a:rPr lang="en-US" altLang="en-US" sz="2800" dirty="0"/>
              <a:t>Parent and child share no resources</a:t>
            </a:r>
            <a:endParaRPr lang="en-US" sz="2800" dirty="0" smtClean="0"/>
          </a:p>
          <a:p>
            <a:r>
              <a:rPr lang="en-US" sz="2800" dirty="0" smtClean="0"/>
              <a:t>Execution Options</a:t>
            </a:r>
          </a:p>
          <a:p>
            <a:pPr lvl="1"/>
            <a:r>
              <a:rPr lang="en-US" sz="2800" dirty="0" smtClean="0"/>
              <a:t>Parent and children execute concurrently</a:t>
            </a:r>
          </a:p>
          <a:p>
            <a:pPr lvl="1"/>
            <a:r>
              <a:rPr lang="en-US" sz="28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Address space</a:t>
            </a:r>
          </a:p>
          <a:p>
            <a:pPr lvl="1"/>
            <a:r>
              <a:rPr lang="en-US" sz="3600" smtClean="0"/>
              <a:t>Child duplicate of parent</a:t>
            </a:r>
          </a:p>
          <a:p>
            <a:pPr lvl="1"/>
            <a:r>
              <a:rPr lang="en-US" sz="3600" smtClean="0"/>
              <a:t>Child has a program loaded into it</a:t>
            </a:r>
          </a:p>
          <a:p>
            <a:r>
              <a:rPr lang="en-US" sz="3600" smtClean="0"/>
              <a:t>UNIX examples</a:t>
            </a:r>
          </a:p>
          <a:p>
            <a:pPr lvl="1"/>
            <a:r>
              <a:rPr lang="en-US" sz="3600" b="1" smtClean="0"/>
              <a:t>fork</a:t>
            </a:r>
            <a:r>
              <a:rPr lang="en-US" sz="3600" smtClean="0"/>
              <a:t> system call creates new process</a:t>
            </a:r>
          </a:p>
          <a:p>
            <a:pPr lvl="1"/>
            <a:r>
              <a:rPr lang="en-US" sz="3600" b="1" smtClean="0"/>
              <a:t>exec</a:t>
            </a:r>
            <a:r>
              <a:rPr lang="en-US" sz="3600" smtClean="0"/>
              <a:t> system call used after a </a:t>
            </a:r>
            <a:r>
              <a:rPr lang="en-US" sz="3600" b="1" smtClean="0"/>
              <a:t>fork</a:t>
            </a:r>
            <a:r>
              <a:rPr lang="en-US" sz="3600" smtClean="0"/>
              <a:t> to replace the process’ memory space with a new program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operating system executes a variety of programs: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section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Concept [1/2]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57625" y="1435100"/>
            <a:ext cx="7445375" cy="6753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z="2800" dirty="0" smtClean="0"/>
              <a:t>Process executes last statement and asks the operating system to delete it (</a:t>
            </a:r>
            <a:r>
              <a:rPr lang="en-US" sz="2800" b="1" dirty="0" smtClean="0"/>
              <a:t>exit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Output data from child to parent (via </a:t>
            </a:r>
            <a:r>
              <a:rPr lang="en-US" sz="2800" b="1" dirty="0" smtClean="0"/>
              <a:t>wait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Process’ resources are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 by operating system</a:t>
            </a:r>
          </a:p>
          <a:p>
            <a:r>
              <a:rPr lang="en-US" sz="2800" dirty="0" smtClean="0"/>
              <a:t>Parent may terminate execution of children processes (</a:t>
            </a:r>
            <a:r>
              <a:rPr lang="en-US" sz="2800" b="1" dirty="0" smtClean="0"/>
              <a:t>abort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Child has exceeded allocated resources</a:t>
            </a:r>
          </a:p>
          <a:p>
            <a:pPr lvl="1"/>
            <a:r>
              <a:rPr lang="en-US" sz="2800" dirty="0" smtClean="0"/>
              <a:t>Task assigned to child is no longer required</a:t>
            </a:r>
          </a:p>
          <a:p>
            <a:pPr lvl="1"/>
            <a:r>
              <a:rPr lang="en-US" sz="2800" dirty="0" smtClean="0"/>
              <a:t>If parent is exiting</a:t>
            </a:r>
          </a:p>
          <a:p>
            <a:pPr lvl="2"/>
            <a:r>
              <a:rPr lang="en-US" sz="2800" dirty="0" smtClean="0"/>
              <a:t>Some operating system do not allow child to continue if its parent terminates</a:t>
            </a:r>
          </a:p>
          <a:p>
            <a:pPr lvl="3"/>
            <a:r>
              <a:rPr lang="en-US" sz="2800" dirty="0" smtClean="0"/>
              <a:t>All children terminated - </a:t>
            </a:r>
            <a:r>
              <a:rPr lang="en-US" sz="2800" b="1" dirty="0" smtClean="0"/>
              <a:t>cascading termination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Processes within a system may be </a:t>
            </a:r>
            <a:r>
              <a:rPr lang="en-US" sz="2800" b="1" smtClean="0"/>
              <a:t>independent </a:t>
            </a:r>
            <a:r>
              <a:rPr lang="en-US" sz="2800" smtClean="0"/>
              <a:t>or </a:t>
            </a:r>
            <a:r>
              <a:rPr lang="en-US" sz="2800" b="1" smtClean="0"/>
              <a:t>cooperating</a:t>
            </a:r>
          </a:p>
          <a:p>
            <a:r>
              <a:rPr lang="en-US" sz="2800" smtClean="0"/>
              <a:t>Cooperating process can affect or be affected by other processes, including sharing data</a:t>
            </a:r>
          </a:p>
          <a:p>
            <a:r>
              <a:rPr lang="en-US" sz="2800" smtClean="0"/>
              <a:t>Reasons for cooperating processes:</a:t>
            </a:r>
          </a:p>
          <a:p>
            <a:pPr lvl="1"/>
            <a:r>
              <a:rPr lang="en-US" sz="2800" smtClean="0"/>
              <a:t>Information sharing</a:t>
            </a:r>
          </a:p>
          <a:p>
            <a:pPr lvl="1"/>
            <a:r>
              <a:rPr lang="en-US" sz="2800" smtClean="0"/>
              <a:t>Computation speedup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	</a:t>
            </a:r>
          </a:p>
          <a:p>
            <a:r>
              <a:rPr lang="en-US" sz="2800" smtClean="0"/>
              <a:t>Cooperating processes need </a:t>
            </a:r>
            <a:r>
              <a:rPr lang="en-US" sz="2800" b="1" smtClean="0"/>
              <a:t>interprocess communication </a:t>
            </a:r>
            <a:r>
              <a:rPr lang="en-US" sz="2800" smtClean="0"/>
              <a:t>(</a:t>
            </a:r>
            <a:r>
              <a:rPr lang="en-US" sz="2800" b="1" smtClean="0"/>
              <a:t>IPC</a:t>
            </a:r>
            <a:r>
              <a:rPr lang="en-US" sz="2800" smtClean="0"/>
              <a:t>)</a:t>
            </a:r>
          </a:p>
          <a:p>
            <a:r>
              <a:rPr lang="en-US" sz="2800" smtClean="0"/>
              <a:t>Two models of IPC</a:t>
            </a:r>
          </a:p>
          <a:p>
            <a:pPr lvl="1"/>
            <a:r>
              <a:rPr lang="en-US" sz="2800" smtClean="0"/>
              <a:t>Shared memory</a:t>
            </a:r>
          </a:p>
          <a:p>
            <a:pPr lvl="1"/>
            <a:r>
              <a:rPr lang="en-US" sz="2800" smtClean="0"/>
              <a:t>Message passing</a:t>
            </a:r>
          </a:p>
          <a:p>
            <a:pPr lvl="1"/>
            <a:endParaRPr lang="en-US" sz="2800" smtClean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Interprocess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 smtClean="0"/>
              <a:t>Independent</a:t>
            </a:r>
            <a:r>
              <a:rPr lang="en-US" sz="2800" smtClean="0"/>
              <a:t> process cannot affect or be affected by the execution of another process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Cooperating</a:t>
            </a:r>
            <a:r>
              <a:rPr lang="en-US" sz="2800" smtClean="0"/>
              <a:t> process can affect or be affected by the execution of another process</a:t>
            </a:r>
          </a:p>
          <a:p>
            <a:r>
              <a:rPr lang="en-US" sz="2800" smtClean="0"/>
              <a:t>Advantages of process cooperation</a:t>
            </a:r>
          </a:p>
          <a:p>
            <a:pPr lvl="1"/>
            <a:r>
              <a:rPr lang="en-US" sz="2800" smtClean="0"/>
              <a:t>Information sharing </a:t>
            </a:r>
          </a:p>
          <a:p>
            <a:pPr lvl="1"/>
            <a:r>
              <a:rPr lang="en-US" sz="2800" smtClean="0"/>
              <a:t>Computation speed-up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i="1" smtClean="0"/>
              <a:t>unbounded-buffer</a:t>
            </a:r>
            <a:r>
              <a:rPr lang="en-US" smtClean="0"/>
              <a:t> places no practical limit on the size of the buffer</a:t>
            </a:r>
          </a:p>
          <a:p>
            <a:pPr lvl="1"/>
            <a:r>
              <a:rPr lang="en-US" i="1" smtClean="0"/>
              <a:t>bounded-buffer</a:t>
            </a:r>
            <a:r>
              <a:rPr lang="en-US" smtClean="0"/>
              <a:t> assumes that there is a fixed buffer size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dirty="0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typedef</a:t>
            </a:r>
            <a:r>
              <a:rPr lang="en-US" sz="2900" dirty="0" smtClean="0"/>
              <a:t> </a:t>
            </a:r>
            <a:r>
              <a:rPr lang="en-US" sz="2900" dirty="0" err="1" smtClean="0"/>
              <a:t>struct</a:t>
            </a:r>
            <a:r>
              <a:rPr lang="en-US" sz="29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} item;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pPr marL="2284413" lvl="3">
              <a:buFontTx/>
              <a:buNone/>
            </a:pPr>
            <a:r>
              <a:rPr lang="en-US" sz="29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out = 0;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endParaRPr lang="en-US" dirty="0" smtClean="0"/>
          </a:p>
          <a:p>
            <a:pPr marL="2284413" lvl="3">
              <a:buFontTx/>
              <a:buNone/>
            </a:pPr>
            <a:endParaRPr lang="en-US" sz="2900" b="1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while (true) {</a:t>
            </a:r>
            <a:br>
              <a:rPr lang="en-US" sz="2900" smtClean="0">
                <a:latin typeface="Monaco" charset="0"/>
              </a:rPr>
            </a:br>
            <a:r>
              <a:rPr lang="en-US" sz="290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smtClean="0"/>
          </a:p>
          <a:p>
            <a:pPr>
              <a:buFont typeface="Monotype Sorts" charset="2"/>
              <a:buNone/>
            </a:pPr>
            <a:r>
              <a:rPr lang="en-US" sz="2300" smtClean="0"/>
              <a:t>	</a:t>
            </a:r>
          </a:p>
          <a:p>
            <a:pPr marL="10240963" lvl="4">
              <a:buFontTx/>
              <a:buNone/>
            </a:pPr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90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smtClean="0">
                <a:latin typeface="Monaco" charset="0"/>
              </a:rPr>
              <a:t>     </a:t>
            </a:r>
            <a:r>
              <a:rPr lang="en-US" sz="2900" smtClean="0">
                <a:latin typeface="Monaco" charset="0"/>
              </a:rPr>
              <a:t>}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parts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The program code, also called </a:t>
            </a:r>
            <a:r>
              <a:rPr lang="en-US" sz="2800" b="1" dirty="0" smtClean="0"/>
              <a:t>text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Current activity including </a:t>
            </a:r>
            <a:r>
              <a:rPr lang="en-US" sz="2800" b="1" dirty="0" smtClean="0"/>
              <a:t>program counter</a:t>
            </a:r>
            <a:r>
              <a:rPr lang="en-US" sz="2800" dirty="0" smtClean="0"/>
              <a:t>, processor registers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Stack </a:t>
            </a:r>
            <a:r>
              <a:rPr lang="en-US" sz="2800" dirty="0" smtClean="0"/>
              <a:t>containing temporary data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Function parameters, return addresses, local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Data section </a:t>
            </a:r>
            <a:r>
              <a:rPr lang="en-US" sz="2800" dirty="0" smtClean="0"/>
              <a:t>containing global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Heap </a:t>
            </a:r>
            <a:r>
              <a:rPr lang="en-US" sz="2800" dirty="0" smtClean="0"/>
              <a:t>containing memory dynamically allocated during run time</a:t>
            </a:r>
          </a:p>
          <a:p>
            <a:r>
              <a:rPr lang="en-US" sz="2800" dirty="0" smtClean="0"/>
              <a:t>Program is passive entity, process is active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sz="2800" dirty="0" smtClean="0"/>
              <a:t>Execution of program started via GUI mouse clicks, </a:t>
            </a:r>
            <a:r>
              <a:rPr lang="en-US" sz="2800" dirty="0" err="1" smtClean="0"/>
              <a:t>cmd</a:t>
            </a:r>
            <a:r>
              <a:rPr lang="en-US" sz="2800" dirty="0" smtClean="0"/>
              <a:t> line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[2/2]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42713" cy="7223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</a:t>
            </a:r>
            <a:r>
              <a:rPr lang="en-US" dirty="0" smtClean="0"/>
              <a:t>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Interprocess</a:t>
            </a:r>
            <a:r>
              <a:rPr lang="en-US" sz="3600" dirty="0" smtClean="0"/>
              <a:t> Communication –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How are links established?</a:t>
            </a:r>
          </a:p>
          <a:p>
            <a:r>
              <a:rPr lang="en-US" smtClean="0"/>
              <a:t>Can a link be associated with more than two processes?</a:t>
            </a:r>
          </a:p>
          <a:p>
            <a:r>
              <a:rPr lang="en-US" smtClean="0"/>
              <a:t>How many links can there be between every pair of communicating processes?</a:t>
            </a:r>
          </a:p>
          <a:p>
            <a:r>
              <a:rPr lang="en-US" smtClean="0"/>
              <a:t>What is the capacity of a link?</a:t>
            </a:r>
          </a:p>
          <a:p>
            <a:r>
              <a:rPr lang="en-US" smtClean="0"/>
              <a:t>Is the size of a message that the link can accommodate fixed or variable?</a:t>
            </a:r>
          </a:p>
          <a:p>
            <a:r>
              <a:rPr lang="en-US" smtClean="0"/>
              <a:t>Is a link unidirectional or bi-directional?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smtClean="0"/>
              <a:t>Processes must name each other explicitly:</a:t>
            </a:r>
          </a:p>
          <a:p>
            <a:pPr lvl="1"/>
            <a:r>
              <a:rPr lang="en-US" sz="2800" b="1" smtClean="0"/>
              <a:t>send</a:t>
            </a:r>
            <a:r>
              <a:rPr lang="en-US" sz="2800" smtClean="0"/>
              <a:t> (</a:t>
            </a:r>
            <a:r>
              <a:rPr lang="en-US" sz="2800" i="1" smtClean="0"/>
              <a:t>P, message</a:t>
            </a:r>
            <a:r>
              <a:rPr lang="en-US" sz="2800" smtClean="0"/>
              <a:t>) – send a message to process P</a:t>
            </a:r>
          </a:p>
          <a:p>
            <a:pPr lvl="1"/>
            <a:r>
              <a:rPr lang="en-US" sz="2800" b="1" smtClean="0"/>
              <a:t>receive</a:t>
            </a:r>
            <a:r>
              <a:rPr lang="en-US" sz="2800" smtClean="0"/>
              <a:t>(</a:t>
            </a:r>
            <a:r>
              <a:rPr lang="en-US" sz="2800" i="1" smtClean="0"/>
              <a:t>Q, message</a:t>
            </a:r>
            <a:r>
              <a:rPr lang="en-US" sz="2800" smtClean="0"/>
              <a:t>) – receive a message from process Q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Links are established automatically</a:t>
            </a:r>
          </a:p>
          <a:p>
            <a:pPr lvl="1"/>
            <a:r>
              <a:rPr lang="en-US" sz="2800" smtClean="0"/>
              <a:t>A link is associated with exactly one pair of communicating processes</a:t>
            </a:r>
          </a:p>
          <a:p>
            <a:pPr lvl="1"/>
            <a:r>
              <a:rPr lang="en-US" sz="2800" smtClean="0"/>
              <a:t>Between each pair there exists exactly one link</a:t>
            </a:r>
          </a:p>
          <a:p>
            <a:pPr lvl="1"/>
            <a:r>
              <a:rPr lang="en-US" sz="2800" smtClean="0"/>
              <a:t>The link may be unidirectional, but is usually bi-directional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95075" cy="5545137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Messages are directed and received from mailboxes (also referred to as ports)</a:t>
            </a:r>
          </a:p>
          <a:p>
            <a:pPr lvl="1"/>
            <a:r>
              <a:rPr lang="en-US" sz="2800" smtClean="0"/>
              <a:t>Each mailbox has a unique id</a:t>
            </a:r>
          </a:p>
          <a:p>
            <a:pPr lvl="1"/>
            <a:r>
              <a:rPr lang="en-US" sz="2800" smtClean="0"/>
              <a:t>Processes can communicate only if they share a mailbox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 established only if processes share a common mailbox</a:t>
            </a:r>
          </a:p>
          <a:p>
            <a:pPr lvl="1"/>
            <a:r>
              <a:rPr lang="en-US" sz="2800" smtClean="0"/>
              <a:t>A link may be associated with many processes</a:t>
            </a:r>
          </a:p>
          <a:p>
            <a:pPr lvl="1"/>
            <a:r>
              <a:rPr lang="en-US" sz="2800" smtClean="0"/>
              <a:t>Each pair of processes may share several communication links</a:t>
            </a:r>
          </a:p>
          <a:p>
            <a:pPr lvl="1"/>
            <a:r>
              <a:rPr lang="en-US" sz="2800" smtClean="0"/>
              <a:t>Link may be unidirectional or bi-directional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71263" cy="50942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create a new mailbox</a:t>
            </a:r>
          </a:p>
          <a:p>
            <a:pPr lvl="1"/>
            <a:r>
              <a:rPr lang="en-US" smtClean="0"/>
              <a:t>send and receive messages through mailbox</a:t>
            </a:r>
          </a:p>
          <a:p>
            <a:pPr lvl="1"/>
            <a:r>
              <a:rPr lang="en-US" smtClean="0"/>
              <a:t>destroy a mailbox</a:t>
            </a:r>
          </a:p>
          <a:p>
            <a:pPr lvl="1"/>
            <a:endParaRPr lang="en-US" smtClean="0"/>
          </a:p>
          <a:p>
            <a:r>
              <a:rPr lang="en-US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send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receive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receive a message from mailbox 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427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>
            <a:normAutofit fontScale="85000" lnSpcReduction="20000"/>
          </a:bodyPr>
          <a:lstStyle/>
          <a:p>
            <a:pPr marL="542925" indent="-542925"/>
            <a:r>
              <a:rPr lang="en-US" smtClean="0"/>
              <a:t>Message passing may be either blocking or non-blocking</a:t>
            </a:r>
          </a:p>
          <a:p>
            <a:pPr marL="542925" indent="-542925"/>
            <a:endParaRPr lang="en-US" smtClean="0"/>
          </a:p>
          <a:p>
            <a:pPr marL="542925" indent="-542925"/>
            <a:r>
              <a:rPr lang="en-US" b="1" smtClean="0"/>
              <a:t>Blocking</a:t>
            </a:r>
            <a:r>
              <a:rPr lang="en-US" smtClean="0"/>
              <a:t> is considered </a:t>
            </a:r>
            <a:r>
              <a:rPr lang="en-US" b="1" smtClean="0"/>
              <a:t>synchronous</a:t>
            </a:r>
          </a:p>
          <a:p>
            <a:pPr marL="1141413" lvl="1" indent="-488950"/>
            <a:r>
              <a:rPr lang="en-US" b="1" smtClean="0"/>
              <a:t>Blocking send </a:t>
            </a:r>
            <a:r>
              <a:rPr lang="en-US" smtClean="0"/>
              <a:t>has the sender block until the message is received</a:t>
            </a:r>
          </a:p>
          <a:p>
            <a:pPr marL="1141413" lvl="1" indent="-488950"/>
            <a:r>
              <a:rPr lang="en-US" b="1" smtClean="0"/>
              <a:t>Blocking receive </a:t>
            </a:r>
            <a:r>
              <a:rPr lang="en-US" smtClean="0"/>
              <a:t>has the receiver block until a message is available</a:t>
            </a:r>
          </a:p>
          <a:p>
            <a:pPr marL="1141413" lvl="1" indent="-488950"/>
            <a:endParaRPr lang="en-US" smtClean="0"/>
          </a:p>
          <a:p>
            <a:pPr marL="542925" indent="-542925"/>
            <a:r>
              <a:rPr lang="en-US" b="1" smtClean="0"/>
              <a:t>Non-blocking</a:t>
            </a:r>
            <a:r>
              <a:rPr lang="en-US" smtClean="0"/>
              <a:t> is considered </a:t>
            </a:r>
            <a:r>
              <a:rPr lang="en-US" b="1" smtClean="0"/>
              <a:t>asynchronous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send has the sender send the message and continue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receive has the receiver receive a valid message or null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</a:t>
            </a:r>
            <a:r>
              <a:rPr lang="en-US" dirty="0" smtClean="0"/>
              <a:t>messages waiting in a queue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messages, n messages waiting in a queue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</a:t>
            </a:r>
            <a:r>
              <a:rPr lang="en-US" dirty="0" smtClean="0"/>
              <a:t>,any number of messages can wait in a queue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shmdt(shared memory);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 communication is message based</a:t>
            </a:r>
          </a:p>
          <a:p>
            <a:pPr lvl="1"/>
            <a:r>
              <a:rPr lang="en-US" smtClean="0"/>
              <a:t>Even system calls are messages</a:t>
            </a:r>
          </a:p>
          <a:p>
            <a:pPr lvl="1"/>
            <a:r>
              <a:rPr lang="en-US" smtClean="0"/>
              <a:t>Each task gets two mailboxes at creation- Kernel and Notify</a:t>
            </a:r>
          </a:p>
          <a:p>
            <a:pPr lvl="1"/>
            <a:r>
              <a:rPr lang="en-US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msg_send(), msg_receive(), msg_rpc()</a:t>
            </a:r>
          </a:p>
          <a:p>
            <a:pPr lvl="1"/>
            <a:r>
              <a:rPr lang="en-US" smtClean="0"/>
              <a:t>Mailboxes needed for commuication, created via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port_allocate()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Mach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Message-passing centric via </a:t>
            </a:r>
            <a:r>
              <a:rPr lang="en-US" b="1" smtClean="0">
                <a:solidFill>
                  <a:srgbClr val="0000FF"/>
                </a:solidFill>
              </a:rPr>
              <a:t>local procedure call (LPC)</a:t>
            </a:r>
            <a:r>
              <a:rPr lang="en-US" smtClean="0"/>
              <a:t> facility</a:t>
            </a:r>
          </a:p>
          <a:p>
            <a:pPr lvl="1"/>
            <a:r>
              <a:rPr lang="en-US" smtClean="0"/>
              <a:t>Only works between processes on the same system</a:t>
            </a:r>
          </a:p>
          <a:p>
            <a:pPr lvl="1"/>
            <a:r>
              <a:rPr lang="en-US" smtClean="0"/>
              <a:t>Uses ports (like mailboxes) to establish and maintain communication channels</a:t>
            </a:r>
          </a:p>
          <a:p>
            <a:pPr lvl="1"/>
            <a:r>
              <a:rPr lang="en-US" smtClean="0"/>
              <a:t>Communication works as follows:</a:t>
            </a:r>
          </a:p>
          <a:p>
            <a:pPr lvl="2"/>
            <a:r>
              <a:rPr lang="en-US" smtClean="0"/>
              <a:t>The client opens a handle to the subsystem’s connection port object.</a:t>
            </a:r>
          </a:p>
          <a:p>
            <a:pPr lvl="2"/>
            <a:r>
              <a:rPr lang="en-US" smtClean="0"/>
              <a:t>The client sends a connection request.</a:t>
            </a:r>
          </a:p>
          <a:p>
            <a:pPr lvl="2"/>
            <a:r>
              <a:rPr lang="en-US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mtClean="0"/>
              <a:t>The client and server use the corresponding port handle to send messages or callbacks and to listen for replies.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 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5488"/>
            <a:ext cx="111617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</a:p>
          <a:p>
            <a:endParaRPr lang="en-US" dirty="0" smtClean="0"/>
          </a:p>
          <a:p>
            <a:r>
              <a:rPr lang="en-US" dirty="0" smtClean="0"/>
              <a:t>Remote Procedure Calls</a:t>
            </a:r>
          </a:p>
          <a:p>
            <a:endParaRPr lang="en-US" dirty="0" smtClean="0"/>
          </a:p>
          <a:p>
            <a:r>
              <a:rPr lang="en-US" dirty="0" smtClean="0"/>
              <a:t>Pipes</a:t>
            </a:r>
          </a:p>
          <a:p>
            <a:endParaRPr lang="en-US" dirty="0" smtClean="0"/>
          </a:p>
          <a:p>
            <a:pPr marL="156746" indent="0">
              <a:buNone/>
            </a:pPr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0466388" cy="6040438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A </a:t>
            </a:r>
            <a:r>
              <a:rPr lang="en-US" sz="3600" b="1" smtClean="0">
                <a:solidFill>
                  <a:srgbClr val="0000FF"/>
                </a:solidFill>
              </a:rPr>
              <a:t>socket </a:t>
            </a:r>
            <a:r>
              <a:rPr lang="en-US" sz="3600" smtClean="0"/>
              <a:t>is defined as an </a:t>
            </a:r>
            <a:r>
              <a:rPr lang="en-US" sz="3600" i="1" smtClean="0"/>
              <a:t>endpoint for communication</a:t>
            </a:r>
          </a:p>
          <a:p>
            <a:endParaRPr lang="en-US" sz="3600" smtClean="0"/>
          </a:p>
          <a:p>
            <a:r>
              <a:rPr lang="en-US" sz="3600" smtClean="0"/>
              <a:t>Concatenation of IP address and port</a:t>
            </a:r>
          </a:p>
          <a:p>
            <a:endParaRPr lang="en-US" sz="3600" smtClean="0"/>
          </a:p>
          <a:p>
            <a:r>
              <a:rPr lang="en-US" sz="3600" smtClean="0"/>
              <a:t>The socket </a:t>
            </a:r>
            <a:r>
              <a:rPr lang="en-US" sz="3600" b="1" smtClean="0"/>
              <a:t>161.25.19.8:1625</a:t>
            </a:r>
            <a:r>
              <a:rPr lang="en-US" sz="3600" smtClean="0"/>
              <a:t> refers to port </a:t>
            </a:r>
            <a:r>
              <a:rPr lang="en-US" sz="3600" b="1" smtClean="0"/>
              <a:t>1625</a:t>
            </a:r>
            <a:r>
              <a:rPr lang="en-US" sz="3600" smtClean="0"/>
              <a:t> on host </a:t>
            </a:r>
            <a:r>
              <a:rPr lang="en-US" sz="3600" b="1" smtClean="0"/>
              <a:t>161.25.19.8</a:t>
            </a:r>
          </a:p>
          <a:p>
            <a:endParaRPr lang="en-US" sz="3600" b="1" smtClean="0"/>
          </a:p>
          <a:p>
            <a:r>
              <a:rPr lang="en-US" sz="3600" smtClean="0"/>
              <a:t>Communication consists between a pair of sockets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040438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Remote procedure call (RPC) abstracts procedure calls between processes on networked systems</a:t>
            </a:r>
          </a:p>
          <a:p>
            <a:endParaRPr lang="en-US" smtClean="0"/>
          </a:p>
          <a:p>
            <a:r>
              <a:rPr lang="en-US" b="1" smtClean="0"/>
              <a:t>Stubs</a:t>
            </a:r>
            <a:r>
              <a:rPr lang="en-US" smtClean="0"/>
              <a:t> – client-side proxy for the actual procedure on the server</a:t>
            </a:r>
          </a:p>
          <a:p>
            <a:endParaRPr lang="en-US" smtClean="0"/>
          </a:p>
          <a:p>
            <a:r>
              <a:rPr lang="en-US" smtClean="0"/>
              <a:t>The client-side stub locates the server and </a:t>
            </a:r>
            <a:r>
              <a:rPr lang="en-US" i="1" smtClean="0"/>
              <a:t>marshalls</a:t>
            </a:r>
            <a:r>
              <a:rPr lang="en-US" smtClean="0"/>
              <a:t> the parameters</a:t>
            </a:r>
          </a:p>
          <a:p>
            <a:endParaRPr lang="en-US" smtClean="0"/>
          </a:p>
          <a:p>
            <a:r>
              <a:rPr lang="en-US" smtClean="0"/>
              <a:t>The server-side stub receives this message, unpacks the marshalled parameters, and performs the procedure on the server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Acts as a conduit allowing two processes to communicate</a:t>
            </a:r>
          </a:p>
          <a:p>
            <a:endParaRPr lang="en-US" smtClean="0"/>
          </a:p>
          <a:p>
            <a:r>
              <a:rPr lang="en-US" b="1" smtClean="0"/>
              <a:t>Issues</a:t>
            </a:r>
          </a:p>
          <a:p>
            <a:pPr lvl="1"/>
            <a:r>
              <a:rPr lang="en-US" smtClean="0"/>
              <a:t>Is communication unidirectional or bidirectional?</a:t>
            </a:r>
          </a:p>
          <a:p>
            <a:pPr lvl="1"/>
            <a:r>
              <a:rPr lang="en-US" smtClean="0"/>
              <a:t>In the case of two-way communication, is it half or full-duplex?</a:t>
            </a:r>
          </a:p>
          <a:p>
            <a:pPr lvl="1"/>
            <a:r>
              <a:rPr lang="en-US" smtClean="0"/>
              <a:t>Must there exist a relationship (i.e. parent-child) between the communicating processes?</a:t>
            </a:r>
          </a:p>
          <a:p>
            <a:pPr lvl="1"/>
            <a:r>
              <a:rPr lang="en-US" smtClean="0"/>
              <a:t>Can the pipes be used over a network?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Ordinary Pipes </a:t>
            </a:r>
            <a:r>
              <a:rPr lang="en-US" smtClean="0"/>
              <a:t>allow communication in standard producer-consumer style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Producer writes to one end (the </a:t>
            </a:r>
            <a:r>
              <a:rPr lang="en-US" i="1" smtClean="0"/>
              <a:t>write-end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Consumer reads from the other end (the </a:t>
            </a:r>
            <a:r>
              <a:rPr lang="en-US" i="1" smtClean="0"/>
              <a:t>read-end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Ordinary pipes are therefore unidirectional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Require parent-child relationship between communicating processes</a:t>
            </a:r>
          </a:p>
          <a:p>
            <a:endParaRPr lang="en-US" smtClean="0"/>
          </a:p>
        </p:txBody>
      </p:sp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136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 process executes, it changes </a:t>
            </a:r>
            <a:r>
              <a:rPr lang="en-US" sz="2800" i="1" dirty="0" smtClean="0"/>
              <a:t>state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new</a:t>
            </a:r>
            <a:r>
              <a:rPr lang="en-US" sz="2800" dirty="0" smtClean="0"/>
              <a:t>:  The process is being created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running</a:t>
            </a:r>
            <a:r>
              <a:rPr lang="en-US" sz="2800" dirty="0" smtClean="0"/>
              <a:t>:  Instructions are being executed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waiting</a:t>
            </a:r>
            <a:r>
              <a:rPr lang="en-US" sz="2800" dirty="0" smtClean="0"/>
              <a:t>:  The process is waiting for some event to occur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</a:t>
            </a:r>
            <a:r>
              <a:rPr lang="en-US" sz="2800" dirty="0" smtClean="0"/>
              <a:t>:  The process is waiting to be assigned to a processor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terminated</a:t>
            </a:r>
            <a:r>
              <a:rPr lang="en-US" sz="2800" dirty="0" smtClean="0"/>
              <a:t>:  The process has finished execution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Named Pipes are more powerful than ordinary pipes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Communication is bidirectional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parent-child relationship is necessary between the communicating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processes can use the named pipe for communication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Provided on both UNIX and Windows systems</a:t>
            </a:r>
          </a:p>
          <a:p>
            <a:endParaRPr lang="en-US" smtClean="0"/>
          </a:p>
        </p:txBody>
      </p:sp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388533"/>
            <a:ext cx="6869907" cy="699634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Program counter – location of instruction to next execute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20" y="182034"/>
            <a:ext cx="11279981" cy="7683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58434"/>
            <a:ext cx="4193382" cy="5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000250"/>
            <a:ext cx="11899301" cy="66951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Maximize CPU use, quickly switch processes onto CPU for time sharing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Process scheduler </a:t>
            </a:r>
            <a:r>
              <a:rPr lang="en-US" sz="2800" dirty="0" smtClean="0"/>
              <a:t>selects among available processes for next execution on CPU</a:t>
            </a:r>
          </a:p>
          <a:p>
            <a:endParaRPr lang="en-US" sz="2800" dirty="0" smtClean="0"/>
          </a:p>
          <a:p>
            <a:r>
              <a:rPr lang="en-US" sz="2800" dirty="0" smtClean="0"/>
              <a:t>Maintains </a:t>
            </a:r>
            <a:r>
              <a:rPr lang="en-US" sz="2800" b="1" dirty="0" smtClean="0"/>
              <a:t>scheduling queues </a:t>
            </a:r>
            <a:r>
              <a:rPr lang="en-US" sz="2800" dirty="0" smtClean="0"/>
              <a:t>of processes: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Job queue</a:t>
            </a:r>
            <a:r>
              <a:rPr lang="en-US" sz="2800" dirty="0" smtClean="0"/>
              <a:t> – set of all processes in the system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 queue </a:t>
            </a:r>
            <a:r>
              <a:rPr lang="en-US" sz="2800" dirty="0" smtClean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Device queues </a:t>
            </a:r>
            <a:r>
              <a:rPr lang="en-US" sz="2800" dirty="0" smtClean="0"/>
              <a:t>– set of processes waiting for an I/O device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315384"/>
            <a:ext cx="1197530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619251"/>
            <a:ext cx="8734425" cy="6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6080</TotalTime>
  <Words>1880</Words>
  <Application>Microsoft Office PowerPoint</Application>
  <PresentationFormat>Custom</PresentationFormat>
  <Paragraphs>357</Paragraphs>
  <Slides>50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Processes</vt:lpstr>
      <vt:lpstr>Process Concept [1/2]</vt:lpstr>
      <vt:lpstr>The Process [2/2]</vt:lpstr>
      <vt:lpstr>Process in Memory</vt:lpstr>
      <vt:lpstr>Process State</vt:lpstr>
      <vt:lpstr>Diagram of Process State</vt:lpstr>
      <vt:lpstr>Process Control Block (PCB)</vt:lpstr>
      <vt:lpstr>Process Scheduling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Administrator</cp:lastModifiedBy>
  <cp:revision>215</cp:revision>
  <cp:lastPrinted>2011-01-14T21:21:29Z</cp:lastPrinted>
  <dcterms:created xsi:type="dcterms:W3CDTF">2011-01-14T20:24:54Z</dcterms:created>
  <dcterms:modified xsi:type="dcterms:W3CDTF">2018-02-14T09:41:23Z</dcterms:modified>
</cp:coreProperties>
</file>