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795" r:id="rId2"/>
  </p:sldMasterIdLst>
  <p:notesMasterIdLst>
    <p:notesMasterId r:id="rId67"/>
  </p:notesMasterIdLst>
  <p:sldIdLst>
    <p:sldId id="506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86" r:id="rId41"/>
    <p:sldId id="587" r:id="rId42"/>
    <p:sldId id="588" r:id="rId43"/>
    <p:sldId id="589" r:id="rId44"/>
    <p:sldId id="590" r:id="rId45"/>
    <p:sldId id="591" r:id="rId46"/>
    <p:sldId id="592" r:id="rId47"/>
    <p:sldId id="593" r:id="rId48"/>
    <p:sldId id="594" r:id="rId49"/>
    <p:sldId id="595" r:id="rId50"/>
    <p:sldId id="596" r:id="rId51"/>
    <p:sldId id="597" r:id="rId52"/>
    <p:sldId id="598" r:id="rId53"/>
    <p:sldId id="599" r:id="rId54"/>
    <p:sldId id="600" r:id="rId55"/>
    <p:sldId id="601" r:id="rId56"/>
    <p:sldId id="602" r:id="rId57"/>
    <p:sldId id="603" r:id="rId58"/>
    <p:sldId id="604" r:id="rId59"/>
    <p:sldId id="605" r:id="rId60"/>
    <p:sldId id="606" r:id="rId61"/>
    <p:sldId id="607" r:id="rId62"/>
    <p:sldId id="608" r:id="rId63"/>
    <p:sldId id="609" r:id="rId64"/>
    <p:sldId id="610" r:id="rId65"/>
    <p:sldId id="611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0485" autoAdjust="0"/>
  </p:normalViewPr>
  <p:slideViewPr>
    <p:cSldViewPr>
      <p:cViewPr varScale="1">
        <p:scale>
          <a:sx n="64" d="100"/>
          <a:sy n="64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75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4C4C7-BB9C-412C-8E5B-DF5CF307ABEE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9E732320-8A17-4669-B04C-43D08994D697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25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2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D48FE-2F41-4E12-9EA6-7325826ADAA3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47D08550-3610-457F-A5EA-5F8A83957B78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27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847E9-6EA3-4E24-AAB6-65009B938BC0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E917EF96-21AB-4BED-BD9C-3A7425EACDA3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28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7CB32-5C3D-47C0-81B3-B46BC34333CD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FF9B944E-A38C-48BB-AAE7-518C20B8363F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40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5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D3EDF-1491-45A2-BEBD-6740D307E421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5E922BD8-D639-4B0A-87BC-79AD59CD421C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43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37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F0513-313A-4D7F-893E-868DD275E987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641B752D-4724-49ED-BB7C-5FA2CBE3DA08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44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9953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4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FB7F3-74E8-43D6-B5F2-EDBEACCE4C1F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7E09CB3E-1545-4488-9907-269A5C0E028D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51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9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FC9F6-3DFB-4304-A031-875D2ECA4A15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0CADFE22-4EEE-4B4D-9466-5E58AD2BC82C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52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CF4DD-2EDE-4D08-B819-A83F92231E70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5DD51FDF-EDBB-4C36-B192-F22FF7491AA3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7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7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BB829-5C3A-47A8-A541-EA97517D259C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5C439D5B-790E-4A2F-A656-E3FDE5FC2CE8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55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5339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C3E84-A77F-42EF-B222-D968D49BAE73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CEA2AA14-9641-44A8-9263-C0A8AC2447D2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58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8684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57A3B-D0CA-457E-BE68-21A043C57463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2" rIns="91426" bIns="45712" anchor="b"/>
          <a:lstStyle/>
          <a:p>
            <a:pPr algn="r"/>
            <a:fld id="{DF14D21B-030E-4739-9C36-C1F3679D2ED5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59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 wrap="none" lIns="91426" tIns="45712" rIns="91426" bIns="45712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787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5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98CA9-0219-4D27-8DEC-0E0F394E0C13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B33E910B-57BC-4BF3-A99A-302A53199240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6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AF124-354D-450D-B6AB-B8CFD8F8FD4B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E29C31CF-C7BC-4DE9-B999-A9CDF314E191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9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r>
              <a:rPr lang="en-US" dirty="0" err="1" smtClean="0"/>
              <a:t>Rw_mutex</a:t>
            </a:r>
            <a:r>
              <a:rPr lang="en-US" dirty="0" smtClean="0"/>
              <a:t> is common to both readers and writers; </a:t>
            </a:r>
            <a:r>
              <a:rPr lang="en-US" dirty="0" err="1" smtClean="0"/>
              <a:t>mutex</a:t>
            </a:r>
            <a:r>
              <a:rPr lang="en-US" dirty="0" smtClean="0"/>
              <a:t> ensures mutually exclusive access to </a:t>
            </a:r>
            <a:r>
              <a:rPr lang="en-US" dirty="0" err="1" smtClean="0"/>
              <a:t>read_count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0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BBB7D-309B-474C-B4E2-F5528EEB3C6E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0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54F8E-22BD-4AEC-ACE2-476457E80361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37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956FD591-F1C0-4A61-8FA8-72EA6E05F9DF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12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2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59E06-EDFB-457D-AEB0-A4F50C288551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2" tIns="45712" rIns="91422" bIns="45712" anchor="b"/>
          <a:lstStyle/>
          <a:p>
            <a:pPr algn="r"/>
            <a:fld id="{DF420A09-3A1B-4220-92F0-F075732A84B2}" type="slidenum">
              <a:rPr lang="en-US" sz="1300" b="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13</a:t>
            </a:fld>
            <a:endParaRPr lang="en-US" sz="1300" b="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 wrap="none" lIns="91422" tIns="45712" rIns="91422" bIns="45712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8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F990F-9C13-4FB7-8304-73C710A749B3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5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2018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759AA5">
                    <a:tint val="20000"/>
                  </a:srgbClr>
                </a:solidFill>
              </a:rPr>
              <a:t>FAST-NU Karachi Campus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210AC8-675F-42E5-A4FE-68D4194E1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4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ABE47-3B23-4040-80B6-2DB9C526959D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1"/>
            <a:ext cx="7772400" cy="1066800"/>
          </a:xfrm>
        </p:spPr>
        <p:txBody>
          <a:bodyPr/>
          <a:lstStyle/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Synchronization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1512" y="3505200"/>
            <a:ext cx="5856288" cy="19050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3200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The Critical Section Problem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Synchronization Hardware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rPr>
              <a:t> Classic Problems of 	Synchronization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0BF868-CA54-4946-B7DA-C2F46E3B54DF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305800" cy="4800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Acquiring the lock must specify the mode of the lock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Either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read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write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access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Multiple processes may access the lock in read mode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Only one process may acquire the lock for 	writing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Reader-writer locks are useful in the following situations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applications where it is easy to identify readers and writers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In applications that have more readers than writers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F210A-0023-478C-B9FD-C4DAF270881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715000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Dining-Philosophers Problem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group of five philosophers share a round 	table with five chairs, five plates and five 	chopsticks</a:t>
            </a:r>
          </a:p>
          <a:p>
            <a:pPr eaLnBrk="1" hangingPunct="1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philosopher eats when both chopsticks are available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600" b="1" dirty="0"/>
              <a:t> 		</a:t>
            </a:r>
            <a:r>
              <a:rPr lang="en-US" sz="2600" b="1" dirty="0">
                <a:latin typeface="Comic Sans MS" pitchFamily="66" charset="0"/>
              </a:rPr>
              <a:t>This represents a large class of </a:t>
            </a:r>
            <a:r>
              <a:rPr lang="en-US" sz="2600" b="1" dirty="0" smtClean="0">
                <a:latin typeface="Comic Sans MS" pitchFamily="66" charset="0"/>
              </a:rPr>
              <a:t>	concurrency-control </a:t>
            </a:r>
            <a:r>
              <a:rPr lang="en-US" sz="2600" b="1" dirty="0">
                <a:latin typeface="Comic Sans MS" pitchFamily="66" charset="0"/>
              </a:rPr>
              <a:t>problems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Allocate several resources among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a deadlock-free and starvation-free manner</a:t>
            </a:r>
          </a:p>
          <a:p>
            <a:pPr eaLnBrk="1" hangingPunct="1"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Represent each chopstick with a semaphore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semaphore chopstick[5</a:t>
            </a:r>
            <a:r>
              <a:rPr lang="en-US" sz="2600" b="1" dirty="0" smtClean="0">
                <a:latin typeface="Comic Sans MS" pitchFamily="66" charset="0"/>
              </a:rPr>
              <a:t>];</a:t>
            </a:r>
          </a:p>
          <a:p>
            <a:pPr eaLnBrk="1" hangingPunct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two neighbors are eating simultaneously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The solution could create a deadlock</a:t>
            </a:r>
            <a:endParaRPr lang="en-US" sz="2600" b="1" dirty="0"/>
          </a:p>
        </p:txBody>
      </p:sp>
      <p:sp>
        <p:nvSpPr>
          <p:cNvPr id="460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6CAC2-8623-4FCB-866E-C2FA045673F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CDAEE-A1ED-467A-8393-A7E6ACD17FB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Dining-Philosophers Problem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838200"/>
            <a:ext cx="6828834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8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1ABF6-98DB-4F30-B38D-7677C81B5CA8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Dining-Philosophers Problem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7043917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52600" y="7620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Arial" charset="0"/>
              </a:rPr>
              <a:t>Structure of Philosopher </a:t>
            </a:r>
            <a:r>
              <a:rPr lang="en-US" sz="2400" dirty="0" err="1">
                <a:solidFill>
                  <a:prstClr val="black"/>
                </a:solidFill>
                <a:latin typeface="Arial" charset="0"/>
              </a:rPr>
              <a:t>i</a:t>
            </a:r>
            <a:endParaRPr lang="en-US" sz="2400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6388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Suppose all philosophers pick their right chopstick simultaneously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All would be delayed for ever for their left 	chopstick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Solutions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Allow at most four philosophers to be sitting at the table simultaneously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Allow philosophers to pick up the chopsticks if both are available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Pick up chopsticks in a critical section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Use an asymmetric solution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800" b="1" dirty="0">
                <a:latin typeface="Comic Sans MS" pitchFamily="66" charset="0"/>
              </a:rPr>
              <a:t>An odd numbered philosopher picks up the </a:t>
            </a:r>
            <a:r>
              <a:rPr lang="en-US" sz="2800" b="1" dirty="0" smtClean="0">
                <a:latin typeface="Comic Sans MS" pitchFamily="66" charset="0"/>
              </a:rPr>
              <a:t>	left chopstick </a:t>
            </a:r>
            <a:r>
              <a:rPr lang="en-US" sz="2800" b="1" dirty="0">
                <a:latin typeface="Comic Sans MS" pitchFamily="66" charset="0"/>
              </a:rPr>
              <a:t>first and then the right </a:t>
            </a:r>
            <a:r>
              <a:rPr lang="en-US" sz="2800" b="1" dirty="0" smtClean="0">
                <a:latin typeface="Comic Sans MS" pitchFamily="66" charset="0"/>
              </a:rPr>
              <a:t>	chopstick</a:t>
            </a:r>
            <a:endParaRPr lang="en-US" sz="2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An even numbered philosopher picks up the right chopstick first and then the left chopstick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/>
              <a:t>			</a:t>
            </a:r>
            <a:r>
              <a:rPr lang="en-US" sz="2800" b="1" dirty="0">
                <a:latin typeface="Comic Sans MS" pitchFamily="66" charset="0"/>
              </a:rPr>
              <a:t>Possibility of starvation exists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B81C3C-6DB6-4724-AA8D-8266DD5DB48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3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7772400" cy="1295399"/>
          </a:xfrm>
        </p:spPr>
        <p:txBody>
          <a:bodyPr/>
          <a:lstStyle/>
          <a:p>
            <a:pPr algn="ctr" eaLnBrk="1" hangingPunct="1"/>
            <a:r>
              <a:rPr lang="en-US" b="1" dirty="0">
                <a:solidFill>
                  <a:schemeClr val="tx1"/>
                </a:solidFill>
                <a:effectLst/>
              </a:rPr>
              <a:t>Deadlocks </a:t>
            </a:r>
            <a:r>
              <a:rPr lang="en-US" dirty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971800"/>
            <a:ext cx="5715000" cy="2286000"/>
          </a:xfrm>
        </p:spPr>
        <p:txBody>
          <a:bodyPr>
            <a:normAutofit lnSpcReduction="100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Description of Deadlocks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Methods of Preventing or </a:t>
            </a:r>
          </a:p>
          <a:p>
            <a:pPr algn="l" eaLnBrk="1" hangingPunct="1"/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Avoiding Deadlocks</a:t>
            </a:r>
          </a:p>
          <a:p>
            <a:pPr algn="l">
              <a:buSzPct val="76000"/>
              <a:buFont typeface="Arial" pitchFamily="34" charset="0"/>
              <a:buChar char="■"/>
            </a:pP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Detection and Recovery from 	Deadlocks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2209800" y="6305550"/>
            <a:ext cx="2133600" cy="476250"/>
          </a:xfrm>
          <a:noFill/>
        </p:spPr>
        <p:txBody>
          <a:bodyPr/>
          <a:lstStyle/>
          <a:p>
            <a:r>
              <a:rPr lang="en-US" b="1" smtClean="0">
                <a:solidFill>
                  <a:prstClr val="black"/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343400" y="6416675"/>
            <a:ext cx="2350681" cy="365125"/>
          </a:xfrm>
          <a:noFill/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AA54B-477F-4959-87E8-17BD07136278}" type="slidenum">
              <a:rPr lang="en-US" b="1">
                <a:solidFill>
                  <a:prstClr val="black"/>
                </a:solidFill>
                <a:latin typeface="Arial Black" pitchFamily="34" charset="0"/>
              </a:rPr>
              <a:pPr/>
              <a:t>15</a:t>
            </a:fld>
            <a:endParaRPr lang="en-US" b="1">
              <a:solidFill>
                <a:prstClr val="blac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229600" cy="51816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Why do deadlocks occur?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Methods of dealing with deadlocks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Prevent or avoid deadlocks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Detect and recover from deadlocks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Ignore the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Four necessary conditions for deadlocks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Deadlock prevention and avoidance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Safe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Detection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Recovery methods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Selection of victim process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Rollback and starvation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CDD731-6CD9-44F9-9D30-9BCC75288F3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8450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Several processes compete for a finite number of resources in a multiprogramming environment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process requests resources and it is not 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 goes into a wait state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can be an indefinite wait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Deadlock has occurred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Methods used by OS to deal with deadlocks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Deadlocks may become common due to the current trends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61DB5-817D-459F-BA21-B867E416545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Model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60556"/>
            <a:ext cx="8229600" cy="534499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system consists of a finite number of resources that are distributed among the competing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resources are of different types and may consist of a number of instances of the same type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Memory space		Files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CPU cycles 		I/O devices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a process requests a resource of a type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Any instances of that type can satisfy the 	request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must request a resource before using it and must release the resource after using it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total number of resources requested may not exceed the total number of available resources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562B6-6AC5-4B9B-B7BD-5662D09ECD1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Model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 utilization is done in the following sequence of steps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Request</a:t>
            </a:r>
            <a:r>
              <a:rPr lang="en-US" sz="2600" b="1" dirty="0">
                <a:latin typeface="Comic Sans MS" pitchFamily="66" charset="0"/>
              </a:rPr>
              <a:t>: If the request cannot be granted immediately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       </a:t>
            </a:r>
            <a:r>
              <a:rPr lang="en-US" sz="2600" b="1" dirty="0" smtClean="0"/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must wait until it acquires the    	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Use</a:t>
            </a:r>
            <a:r>
              <a:rPr lang="en-US" sz="2600" b="1" dirty="0"/>
              <a:t>: 	</a:t>
            </a:r>
            <a:r>
              <a:rPr lang="en-US" sz="2600" b="1" dirty="0">
                <a:latin typeface="Comic Sans MS" pitchFamily="66" charset="0"/>
              </a:rPr>
              <a:t>The process can operate on the 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Release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: The process releases the 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Request and release of resources are done through system calls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Request and release of semaphores can be accomplished through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wait()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signal()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operations on semaphores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OS maintains a table of the current allocations of all the resources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776EA-F9E5-4DAA-92E8-629F757759B2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Priority Inversion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scheduling challenge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 higher priority process will have to wait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for a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lower priority process that is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currently accessing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kernel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problem is referred to as priority inversion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May occur in systems with more than two 	priorities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Have only two priorities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Insufficient for most general purpose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Use priority-inheritance protocol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processes that are accessing resources needed by a higher priority process inherit the higher priority until they are finished with the resource</a:t>
            </a: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40246-4BC3-45B7-B0FE-79B8183C103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System Model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5029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A set of processes are in a state of deadlock when every process in the set is waiting for an event that can be caused only by another process in the set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Events are acquisition and release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resources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Resources can be both physical and logical 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Other types of events may also cause deadlock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Deadlock </a:t>
            </a:r>
            <a:r>
              <a:rPr lang="en-US" sz="2600" b="1" dirty="0">
                <a:latin typeface="Comic Sans MS" pitchFamily="66" charset="0"/>
              </a:rPr>
              <a:t>may involve same resource type or different resource types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Multithreaded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programs have a greater chance of a deadlock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of </a:t>
            </a:r>
            <a:r>
              <a:rPr lang="en-US" sz="2600" b="1" dirty="0" err="1">
                <a:latin typeface="Comic Sans MS" pitchFamily="66" charset="0"/>
              </a:rPr>
              <a:t>mutex</a:t>
            </a:r>
            <a:r>
              <a:rPr lang="en-US" sz="2600" b="1" dirty="0">
                <a:latin typeface="Comic Sans MS" pitchFamily="66" charset="0"/>
              </a:rPr>
              <a:t> operation on locks in a 	particular sequence may result in </a:t>
            </a:r>
            <a:r>
              <a:rPr lang="en-US" sz="2600" b="1" dirty="0" smtClean="0">
                <a:latin typeface="Comic Sans MS" pitchFamily="66" charset="0"/>
              </a:rPr>
              <a:t>deadlock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D4563-9756-4CAB-80BF-24E53BB1B55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Characterization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334000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Examine the features that characterize deadlocks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never complete execution and 	resources are occupied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Necessary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deadlock may occur if the following four conditions hold simultaneously in a system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Berlin Sans FB" pitchFamily="34" charset="0"/>
              </a:rPr>
              <a:t>Mutual exclusion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At least one resource must be held in a </a:t>
            </a:r>
            <a:r>
              <a:rPr lang="en-US" sz="2600" b="1" dirty="0" smtClean="0">
                <a:latin typeface="Comic Sans MS" pitchFamily="66" charset="0"/>
              </a:rPr>
              <a:t>	non-sharable </a:t>
            </a:r>
            <a:r>
              <a:rPr lang="en-US" sz="2600" b="1" dirty="0">
                <a:latin typeface="Comic Sans MS" pitchFamily="66" charset="0"/>
              </a:rPr>
              <a:t>mode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2600" b="1" dirty="0">
                <a:latin typeface="Berlin Sans FB" pitchFamily="34" charset="0"/>
              </a:rPr>
              <a:t>Hold and wait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process must be holding at least one 	resource and is waiting for another resource 	that is currently being held by another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process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97BE76-0721-40F6-A5E4-265D084E131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Characterization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562600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en-US" sz="2600" b="1" dirty="0">
                <a:latin typeface="Berlin Sans FB" pitchFamily="34" charset="0"/>
              </a:rPr>
              <a:t>No preemption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Resources cannot be preempted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600" b="1" dirty="0">
                <a:latin typeface="Berlin Sans FB" pitchFamily="34" charset="0"/>
              </a:rPr>
              <a:t>Circular wait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set {P0, P1, …,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} of waiting processes must exist such that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P0 is waiting for a resource held by P1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P1 is waiting for a resource held by </a:t>
            </a:r>
            <a:r>
              <a:rPr lang="en-US" sz="2600" b="1" dirty="0" smtClean="0">
                <a:latin typeface="Comic Sans MS" pitchFamily="66" charset="0"/>
              </a:rPr>
              <a:t>	P2</a:t>
            </a:r>
            <a:r>
              <a:rPr lang="en-US" sz="2600" b="1" dirty="0">
                <a:latin typeface="Comic Sans MS" pitchFamily="66" charset="0"/>
              </a:rPr>
              <a:t>,….., 	and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err="1">
                <a:latin typeface="Comic Sans MS" pitchFamily="66" charset="0"/>
              </a:rPr>
              <a:t>Pn</a:t>
            </a:r>
            <a:r>
              <a:rPr lang="en-US" sz="2600" b="1" dirty="0">
                <a:latin typeface="Comic Sans MS" pitchFamily="66" charset="0"/>
              </a:rPr>
              <a:t> is waiting for a resource held by P0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Circular wait condition implies the hold-and-wait condition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The </a:t>
            </a:r>
            <a:r>
              <a:rPr lang="en-US" sz="2600" b="1" dirty="0">
                <a:latin typeface="Comic Sans MS" pitchFamily="66" charset="0"/>
              </a:rPr>
              <a:t>four conditions are not </a:t>
            </a:r>
            <a:r>
              <a:rPr lang="en-US" sz="2600" b="1" dirty="0" smtClean="0">
                <a:latin typeface="Comic Sans MS" pitchFamily="66" charset="0"/>
              </a:rPr>
              <a:t>			completely </a:t>
            </a:r>
            <a:r>
              <a:rPr lang="en-US" sz="2600" b="1" dirty="0">
                <a:latin typeface="Comic Sans MS" pitchFamily="66" charset="0"/>
              </a:rPr>
              <a:t>independent </a:t>
            </a:r>
          </a:p>
        </p:txBody>
      </p:sp>
      <p:sp>
        <p:nvSpPr>
          <p:cNvPr id="102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C73A1-3421-4119-973D-CF82607D33C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Resource Allocation Graph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Deadlocks can be described in terms of a directed graph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Berlin Sans FB" pitchFamily="34" charset="0"/>
              </a:rPr>
              <a:t>System resource-allocation graph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vertices V is partitioned into two different types of nodes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 = {P1, P2, …,</a:t>
            </a:r>
            <a:r>
              <a:rPr lang="en-US" sz="2600" b="1" dirty="0" err="1">
                <a:latin typeface="Comic Sans MS" pitchFamily="66" charset="0"/>
              </a:rPr>
              <a:t>Pn</a:t>
            </a:r>
            <a:r>
              <a:rPr lang="en-US" sz="2600" b="1" dirty="0">
                <a:latin typeface="Comic Sans MS" pitchFamily="66" charset="0"/>
              </a:rPr>
              <a:t>}</a:t>
            </a:r>
            <a:r>
              <a:rPr lang="en-US" sz="2600" b="1" dirty="0"/>
              <a:t>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set consisting of all the 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active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processes in the system -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circle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 = {R1, R2,…, </a:t>
            </a:r>
            <a:r>
              <a:rPr lang="en-US" sz="2600" b="1" dirty="0" err="1">
                <a:latin typeface="Comic Sans MS" pitchFamily="66" charset="0"/>
              </a:rPr>
              <a:t>Rn</a:t>
            </a:r>
            <a:r>
              <a:rPr lang="en-US" sz="2600" b="1" dirty="0">
                <a:latin typeface="Comic Sans MS" pitchFamily="66" charset="0"/>
              </a:rPr>
              <a:t>}</a:t>
            </a:r>
            <a:r>
              <a:rPr lang="en-US" sz="2600" b="1" dirty="0"/>
              <a:t>  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set of all resource 	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types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in the system –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rectangle with dots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Set of edges 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Request Edge:</a:t>
            </a:r>
            <a:r>
              <a:rPr lang="en-US" sz="2600" b="1" dirty="0">
                <a:latin typeface="Comic Sans MS" pitchFamily="66" charset="0"/>
              </a:rPr>
              <a:t> A directed edge from a process </a:t>
            </a:r>
            <a:r>
              <a:rPr lang="en-US" sz="2600" b="1" dirty="0" smtClean="0">
                <a:latin typeface="Comic Sans MS" pitchFamily="66" charset="0"/>
              </a:rPr>
              <a:t>			Pi to </a:t>
            </a:r>
            <a:r>
              <a:rPr lang="en-US" sz="2600" b="1" dirty="0">
                <a:latin typeface="Comic Sans MS" pitchFamily="66" charset="0"/>
              </a:rPr>
              <a:t>a resource </a:t>
            </a:r>
            <a:r>
              <a:rPr lang="en-US" sz="2600" b="1" dirty="0" err="1">
                <a:latin typeface="Comic Sans MS" pitchFamily="66" charset="0"/>
              </a:rPr>
              <a:t>Rj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It signifies that process Pi has requested an instance of the resource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is currently waiting for the resource</a:t>
            </a:r>
            <a:r>
              <a:rPr lang="en-US" sz="2600" b="1" dirty="0"/>
              <a:t>	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Denoted by Pi → 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 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6BCEA-FC1D-4DDB-BE77-722FBA4B446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Resource-Allocation Graph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Berlin Sans FB" pitchFamily="34" charset="0"/>
              </a:rPr>
              <a:t>Assignment edge:</a:t>
            </a:r>
            <a:r>
              <a:rPr lang="en-US" sz="2600" b="1" dirty="0"/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directed edge from 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resource type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to a process Pi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It signifies that an instance of </a:t>
            </a:r>
            <a:r>
              <a:rPr lang="en-US" sz="2600" b="1" dirty="0" smtClean="0">
                <a:latin typeface="Comic Sans MS" pitchFamily="66" charset="0"/>
              </a:rPr>
              <a:t>resource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	has </a:t>
            </a:r>
            <a:r>
              <a:rPr lang="en-US" sz="2600" b="1" dirty="0">
                <a:latin typeface="Comic Sans MS" pitchFamily="66" charset="0"/>
              </a:rPr>
              <a:t>been allocated to process Pi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Denoted by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→ Pi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Request edge is converted to an assignment edge if a resource becomes available and is allocated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Assignment edge is deleted when a process releases a resource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resource allocation graph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If </a:t>
            </a:r>
            <a:r>
              <a:rPr lang="en-US" sz="2600" b="1" dirty="0">
                <a:latin typeface="Comic Sans MS" pitchFamily="66" charset="0"/>
              </a:rPr>
              <a:t>the graph contains no cycles, no process in the system is deadlocked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Deadlock may exist, if the graph contains 	cycles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23E3E-C8F9-4ADE-B0AC-1CAC5B83920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74A99-06F9-4FD7-A8C1-C53AE2A20AE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52500" y="304800"/>
            <a:ext cx="8267700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a Resource Allocation Graph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066800" y="2362200"/>
            <a:ext cx="2667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prstClr val="black"/>
                </a:solidFill>
                <a:latin typeface="Arial" charset="0"/>
              </a:rPr>
              <a:t>Sets P, R and E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prstClr val="black"/>
                </a:solidFill>
                <a:latin typeface="Arial" charset="0"/>
              </a:rPr>
              <a:t>Resource instances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dirty="0">
                <a:solidFill>
                  <a:prstClr val="black"/>
                </a:solidFill>
                <a:latin typeface="Arial" charset="0"/>
              </a:rPr>
              <a:t>Process states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1112520"/>
            <a:ext cx="4402568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Resource Allocation Graph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229600" cy="5334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If each resource type has exactly one instance, a cycle with such resources implies that a deadlock has occurred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cycle is both a necessary and a sufficient condition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each resource type has several instances, a cycle does not necessarily imply that a deadlock has occurred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resource allocation graphs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If </a:t>
            </a:r>
            <a:r>
              <a:rPr lang="en-US" sz="2600" b="1" dirty="0">
                <a:latin typeface="Comic Sans MS" pitchFamily="66" charset="0"/>
              </a:rPr>
              <a:t>a resource-allocation graph does not have a cycle then the system is not in a deadlocked state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1A426-D1D8-4728-8006-252822D1BA8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9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DEA42-6955-4719-A6DC-6DC2BD1EEC8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9325" y="0"/>
            <a:ext cx="8728075" cy="8382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Resource Allocation Graph With A Deadlock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066800" y="2133600"/>
            <a:ext cx="2438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Arial" charset="0"/>
              </a:rPr>
              <a:t>P3 requests an instance of resource R2 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7534" y="1112520"/>
            <a:ext cx="4553466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9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05781-C910-43D7-BD40-41ECA432601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152400"/>
            <a:ext cx="8226425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Graph With A Cycle But No Deadlock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386" y="838200"/>
            <a:ext cx="47814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Methods for Handling Deadlocks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>
            <a:noAutofit/>
          </a:bodyPr>
          <a:lstStyle/>
          <a:p>
            <a:pPr marL="225425" indent="-225425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Deadlock problem can be handled in one of three ways</a:t>
            </a:r>
          </a:p>
          <a:p>
            <a:pPr marL="457200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Use protocol to prevent or avoid </a:t>
            </a:r>
            <a:r>
              <a:rPr lang="en-US" sz="2600" b="1" dirty="0" smtClean="0">
                <a:latin typeface="Comic Sans MS" pitchFamily="66" charset="0"/>
              </a:rPr>
              <a:t>deadlocks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     The </a:t>
            </a:r>
            <a:r>
              <a:rPr lang="en-US" sz="2600" b="1" dirty="0">
                <a:latin typeface="Comic Sans MS" pitchFamily="66" charset="0"/>
              </a:rPr>
              <a:t>system never enters a deadlocked state</a:t>
            </a:r>
          </a:p>
          <a:p>
            <a:pPr marL="457200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 the system to enter a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deadlocked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state, detect it and recover</a:t>
            </a:r>
          </a:p>
          <a:p>
            <a:pPr marL="457200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Ignore the problem assuming that deadlocks never </a:t>
            </a:r>
            <a:r>
              <a:rPr lang="en-US" sz="2600" b="1" dirty="0" smtClean="0">
                <a:latin typeface="Comic Sans MS" pitchFamily="66" charset="0"/>
              </a:rPr>
              <a:t>occur </a:t>
            </a:r>
            <a:r>
              <a:rPr lang="en-US" sz="2600" b="1" dirty="0">
                <a:latin typeface="Comic Sans MS" pitchFamily="66" charset="0"/>
              </a:rPr>
              <a:t>in the system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None of the basic approaches alone can solve all resource allocation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Requires an optimal approach for each class </a:t>
            </a:r>
            <a:r>
              <a:rPr lang="en-US" sz="2600" b="1" dirty="0" smtClean="0">
                <a:latin typeface="Comic Sans MS" pitchFamily="66" charset="0"/>
              </a:rPr>
              <a:t>	of resources </a:t>
            </a:r>
            <a:r>
              <a:rPr lang="en-US" sz="2600" b="1" dirty="0">
                <a:latin typeface="Comic Sans MS" pitchFamily="66" charset="0"/>
              </a:rPr>
              <a:t>in a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Deadlock prevention provides a set of methods to ensure that at least one of the necessary conditions cannot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hold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D04E9-DC6E-4A70-9F9B-17398665257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Priority Inversion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153400" cy="5105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Three processes L, M and H where L &lt; M &lt; H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H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requires access to 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being used by 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M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becomes runnable and it preempts 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Problem: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affected by M although M is of lower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priority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Priority-inheritance protocol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L will inherit the priority of H till it is finished 	with 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Relinquishes its priority at the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		release of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H would use R next</a:t>
            </a:r>
            <a:r>
              <a:rPr lang="en-US" sz="2600" b="1" dirty="0">
                <a:latin typeface="Comic Sans MS" pitchFamily="66" charset="0"/>
              </a:rPr>
              <a:t>	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40246-4BC3-45B7-B0FE-79B8183C103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Methods for Handling Deadlocks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334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Deadlock avoidance requires processes to give advance information about their resource needs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</a:rPr>
              <a:t>Every request is evaluated by </a:t>
            </a:r>
            <a:r>
              <a:rPr lang="en-US" sz="2600" b="1" dirty="0" smtClean="0">
                <a:latin typeface="Comic Sans MS" pitchFamily="66" charset="0"/>
              </a:rPr>
              <a:t>OS before 	allocation </a:t>
            </a:r>
            <a:r>
              <a:rPr lang="en-US" sz="2600" b="1" dirty="0">
                <a:latin typeface="Comic Sans MS" pitchFamily="66" charset="0"/>
              </a:rPr>
              <a:t>to avoid deadlock in future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the system uses neither prevention nor avoidance algorithms, it may enter into deadlock condition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deadlock detection algorithm is needed to 	detect deadlocks if any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addition, a recovery algorithm is required to recover from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When none of the above is used in a system, it may enter deadlock and cause a system to stop functioning –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manual restart is required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 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the most commonly used method in O</a:t>
            </a:r>
            <a:r>
              <a:rPr lang="en-US" sz="2600" b="1" dirty="0"/>
              <a:t>S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6F1DF-769E-4A84-BA90-64CD8F50D8B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Ensure that at least one of the necessary conditions does not hold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Mutual Exclusion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Mutual exclusion is desired for all resources that 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not sharable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Deadlock cannot be prevented by denying the mutual-exclusion 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Some resources are intrinsically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nonsharable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/>
              <a:t>Hold and Wait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To deny this condition, following is the requirement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Whenever a process requests a resource, it 	must be guaranteed that it does not hold </a:t>
            </a:r>
            <a:r>
              <a:rPr lang="en-US" sz="2600" b="1" dirty="0" smtClean="0">
                <a:latin typeface="Comic Sans MS" pitchFamily="66" charset="0"/>
              </a:rPr>
              <a:t>	any other </a:t>
            </a:r>
            <a:r>
              <a:rPr lang="en-US" sz="2600" b="1" dirty="0">
                <a:latin typeface="Comic Sans MS" pitchFamily="66" charset="0"/>
              </a:rPr>
              <a:t>resources 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F3004-1BB9-4128-A78D-4DB15C32B77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257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acquires all its resources before it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begins execution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Place all the system calls for resources in the beginning of the program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Alternative is </a:t>
            </a:r>
            <a:r>
              <a:rPr lang="en-US" sz="2600" b="1" smtClean="0">
                <a:latin typeface="Arial" pitchFamily="34" charset="0"/>
                <a:cs typeface="Arial" pitchFamily="34" charset="0"/>
              </a:rPr>
              <a:t>to allow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process to request a resource only if it has none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process must release all the resources that it is currently allocated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can be restarted only when all the 	required resources become available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Disadvantages of the above protocols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Resource utilization may be low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Starvation is possible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36697-7F76-478E-A591-B5508EF63E5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911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No Preemption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To deny this condition, one of the following may be used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a process is holding some resources and it requests more </a:t>
            </a:r>
            <a:r>
              <a:rPr lang="en-US" sz="2600" b="1" dirty="0" smtClean="0">
                <a:latin typeface="Comic Sans MS" pitchFamily="66" charset="0"/>
              </a:rPr>
              <a:t>resources that </a:t>
            </a:r>
            <a:r>
              <a:rPr lang="en-US" sz="2600" b="1" dirty="0">
                <a:latin typeface="Comic Sans MS" pitchFamily="66" charset="0"/>
              </a:rPr>
              <a:t>cannot be immediately granted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 resources that the process is currently 	holding is preempted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Process is restarted only when all </a:t>
            </a:r>
            <a:r>
              <a:rPr lang="en-US" sz="2600" b="1" dirty="0" smtClean="0">
                <a:latin typeface="Comic Sans MS" pitchFamily="66" charset="0"/>
              </a:rPr>
              <a:t>the</a:t>
            </a:r>
            <a:r>
              <a:rPr lang="en-US" sz="2600" b="1" dirty="0">
                <a:latin typeface="Comic Sans MS" pitchFamily="66" charset="0"/>
              </a:rPr>
              <a:t>		resources become available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alternative: If the resource is not available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Check if any of the waiting processes are 	holding the resource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this is not true, the requesting process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waits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Its resources can be taken away if </a:t>
            </a:r>
            <a:r>
              <a:rPr lang="en-US" sz="2600" b="1" dirty="0" smtClean="0">
                <a:latin typeface="Comic Sans MS" pitchFamily="66" charset="0"/>
              </a:rPr>
              <a:t>	requested by </a:t>
            </a:r>
            <a:r>
              <a:rPr lang="en-US" sz="2600" b="1" dirty="0">
                <a:latin typeface="Comic Sans MS" pitchFamily="66" charset="0"/>
              </a:rPr>
              <a:t>another process</a:t>
            </a: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01E478-06B4-4D61-9AA3-2C962864741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can be applied to resources that can be saved and restored later</a:t>
            </a:r>
          </a:p>
          <a:p>
            <a:pPr>
              <a:lnSpc>
                <a:spcPct val="80000"/>
              </a:lnSpc>
              <a:buNone/>
            </a:pPr>
            <a:endParaRPr lang="en-US" sz="15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Circular Wait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 smtClean="0"/>
              <a:t>    </a:t>
            </a:r>
            <a:r>
              <a:rPr lang="en-US" sz="2600" b="1" dirty="0" smtClean="0">
                <a:latin typeface="Comic Sans MS" pitchFamily="66" charset="0"/>
              </a:rPr>
              <a:t>Impose </a:t>
            </a:r>
            <a:r>
              <a:rPr lang="en-US" sz="2600" b="1" dirty="0">
                <a:latin typeface="Comic Sans MS" pitchFamily="66" charset="0"/>
              </a:rPr>
              <a:t>a total ordering of all resource types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requests resources in an increasing order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enumeration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{R1, R2, …,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Rm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}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set of resource types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Assign each resource type a unique integer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Define a one-to-one function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F: R→ 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where N is the set of natural numbers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Protocol to prevent deadlocks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Each process can request resources only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an increasing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order of enumeration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BF54D-573D-4CCB-B75A-66A366DD8CF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Avoidance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Deadlock prevention algorithms result in low device utilization and reduced system throughput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Avoid deadlock by requiring additional information about how resources are to be requested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For every request made, system can decide 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whether or not a process should wait in order to avoid a possible future deadlock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request, 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considers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resources currently available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resources currently allocated to each </a:t>
            </a:r>
            <a:r>
              <a:rPr lang="en-US" sz="2600" b="1" dirty="0" smtClean="0">
                <a:latin typeface="Comic Sans MS" pitchFamily="66" charset="0"/>
              </a:rPr>
              <a:t>process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future requests and releases of each </a:t>
            </a:r>
            <a:r>
              <a:rPr lang="en-US" sz="2600" b="1" dirty="0" smtClean="0">
                <a:latin typeface="Comic Sans MS" pitchFamily="66" charset="0"/>
              </a:rPr>
              <a:t>process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EEDF74-6C65-455E-8B7A-7981C8CF01E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Prevention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683250"/>
          </a:xfrm>
          <a:noFill/>
        </p:spPr>
        <p:txBody>
          <a:bodyPr>
            <a:noAutofit/>
          </a:bodyPr>
          <a:lstStyle/>
          <a:p>
            <a:pPr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process can request instance of resource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    </a:t>
            </a:r>
            <a:r>
              <a:rPr lang="en-US" sz="2600" b="1" dirty="0" err="1">
                <a:latin typeface="Comic Sans MS" pitchFamily="66" charset="0"/>
              </a:rPr>
              <a:t>iff</a:t>
            </a:r>
            <a:r>
              <a:rPr lang="en-US" sz="2600" b="1" dirty="0">
                <a:latin typeface="Comic Sans MS" pitchFamily="66" charset="0"/>
              </a:rPr>
              <a:t> 	    F(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) &gt; F(</a:t>
            </a:r>
            <a:r>
              <a:rPr lang="en-US" sz="2600" b="1" dirty="0" err="1">
                <a:latin typeface="Comic Sans MS" pitchFamily="66" charset="0"/>
              </a:rPr>
              <a:t>Ri</a:t>
            </a:r>
            <a:r>
              <a:rPr lang="en-US" sz="2600" b="1" dirty="0">
                <a:latin typeface="Comic Sans MS" pitchFamily="66" charset="0"/>
              </a:rPr>
              <a:t>)</a:t>
            </a:r>
            <a:endParaRPr lang="en-US" sz="2600" dirty="0">
              <a:latin typeface="Comic Sans MS" pitchFamily="66" charset="0"/>
            </a:endParaRPr>
          </a:p>
          <a:p>
            <a:pPr eaLnBrk="1" hangingPunct="1"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An alternative: Whenever </a:t>
            </a:r>
            <a:r>
              <a:rPr lang="en-US" sz="2600" b="1" dirty="0">
                <a:latin typeface="Comic Sans MS" pitchFamily="66" charset="0"/>
              </a:rPr>
              <a:t>a process requires an instance of resource 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, it has released any resource </a:t>
            </a:r>
            <a:r>
              <a:rPr lang="en-US" sz="2600" b="1" dirty="0" err="1">
                <a:latin typeface="Comic Sans MS" pitchFamily="66" charset="0"/>
              </a:rPr>
              <a:t>Ri</a:t>
            </a:r>
            <a:r>
              <a:rPr lang="en-US" sz="2600" b="1" dirty="0">
                <a:latin typeface="Comic Sans MS" pitchFamily="66" charset="0"/>
              </a:rPr>
              <a:t> such </a:t>
            </a:r>
            <a:r>
              <a:rPr lang="en-US" sz="2600" b="1" dirty="0" smtClean="0">
                <a:latin typeface="Comic Sans MS" pitchFamily="66" charset="0"/>
              </a:rPr>
              <a:t>that, </a:t>
            </a: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itchFamily="66" charset="0"/>
              </a:rPr>
              <a:t>	F(</a:t>
            </a:r>
            <a:r>
              <a:rPr lang="en-US" sz="2600" b="1" dirty="0" err="1" smtClean="0">
                <a:latin typeface="Comic Sans MS" pitchFamily="66" charset="0"/>
              </a:rPr>
              <a:t>Ri</a:t>
            </a:r>
            <a:r>
              <a:rPr lang="en-US" sz="2600" b="1" dirty="0">
                <a:latin typeface="Comic Sans MS" pitchFamily="66" charset="0"/>
              </a:rPr>
              <a:t>) ≥ F(</a:t>
            </a:r>
            <a:r>
              <a:rPr lang="en-US" sz="2600" b="1" dirty="0" err="1">
                <a:latin typeface="Comic Sans MS" pitchFamily="66" charset="0"/>
              </a:rPr>
              <a:t>Rj</a:t>
            </a:r>
            <a:r>
              <a:rPr lang="en-US" sz="2600" b="1" dirty="0">
                <a:latin typeface="Comic Sans MS" pitchFamily="66" charset="0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Accomplish this in an application program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Develop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ordering among all synchronization objects in the sys</a:t>
            </a:r>
            <a:r>
              <a:rPr lang="en-US" sz="2600" b="1" dirty="0"/>
              <a:t>tem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All requests to synchronization objects must be made in increasing order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Application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developers must follow the ordering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Function F should be defined according to </a:t>
            </a:r>
            <a:r>
              <a:rPr lang="en-US" sz="2600" b="1" dirty="0" smtClean="0">
                <a:latin typeface="Comic Sans MS" pitchFamily="66" charset="0"/>
              </a:rPr>
              <a:t>	the 	normal </a:t>
            </a:r>
            <a:r>
              <a:rPr lang="en-US" sz="2600" b="1" dirty="0">
                <a:latin typeface="Comic Sans MS" pitchFamily="66" charset="0"/>
              </a:rPr>
              <a:t>order of usage of the </a:t>
            </a:r>
            <a:r>
              <a:rPr lang="en-US" sz="2600" b="1" dirty="0" smtClean="0">
                <a:latin typeface="Comic Sans MS" pitchFamily="66" charset="0"/>
              </a:rPr>
              <a:t>	resources in a system 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1C48A-9173-46B1-8A74-99E90A0ED3C8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Avoidance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Deadlock prevention algorithms result in low device utilization and reduced system throughput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Avoid deadlock by requiring additional information about how resources are to be requested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For every request made, system can decide </a:t>
            </a: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whether or not a process should wait in order to avoid a possible future deadlock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request, the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 considers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resources currently available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resources currently allocated to each </a:t>
            </a:r>
            <a:r>
              <a:rPr lang="en-US" sz="2600" b="1" dirty="0" smtClean="0">
                <a:latin typeface="Comic Sans MS" pitchFamily="66" charset="0"/>
              </a:rPr>
              <a:t>process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future requests and releases of each </a:t>
            </a:r>
            <a:r>
              <a:rPr lang="en-US" sz="2600" b="1" dirty="0" smtClean="0">
                <a:latin typeface="Comic Sans MS" pitchFamily="66" charset="0"/>
              </a:rPr>
              <a:t>process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EEDF74-6C65-455E-8B7A-7981C8CF01E6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Avoidance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562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Simplest model requirement</a:t>
            </a: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Each </a:t>
            </a:r>
            <a:r>
              <a:rPr lang="en-US" sz="2600" b="1" dirty="0">
                <a:latin typeface="Comic Sans MS" pitchFamily="66" charset="0"/>
              </a:rPr>
              <a:t>process declare the maximum number of resources of each type that it may need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deadlock avoidance algorithm dynamically examines the resource-allocation state to ensure that a circular wait state can never exist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Resource allocation state is defined by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number of allocated and available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 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maximum demands of the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Safe State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system is in a safe state only if there exists a safe sequence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 sequence of processes </a:t>
            </a:r>
            <a:r>
              <a:rPr lang="en-US" sz="2600" b="1" i="1" dirty="0">
                <a:latin typeface="Comic Sans MS" pitchFamily="66" charset="0"/>
              </a:rPr>
              <a:t>&lt;P1, P2, …, </a:t>
            </a:r>
            <a:r>
              <a:rPr lang="en-US" sz="2600" b="1" i="1" dirty="0" err="1">
                <a:latin typeface="Comic Sans MS" pitchFamily="66" charset="0"/>
              </a:rPr>
              <a:t>Pn</a:t>
            </a:r>
            <a:r>
              <a:rPr lang="en-US" sz="2600" b="1" i="1" dirty="0">
                <a:latin typeface="Comic Sans MS" pitchFamily="66" charset="0"/>
              </a:rPr>
              <a:t>&gt;</a:t>
            </a:r>
            <a:r>
              <a:rPr lang="en-US" sz="2600" b="1" dirty="0">
                <a:latin typeface="Comic Sans MS" pitchFamily="66" charset="0"/>
              </a:rPr>
              <a:t> is a safe sequence for the current allocation </a:t>
            </a:r>
            <a:r>
              <a:rPr lang="en-US" sz="2600" b="1" dirty="0" smtClean="0">
                <a:latin typeface="Comic Sans MS" pitchFamily="66" charset="0"/>
              </a:rPr>
              <a:t>state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56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528674-773A-4C58-BF22-D149D5D68CF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Deadlock Avoidance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If for </a:t>
            </a:r>
            <a:r>
              <a:rPr lang="en-US" sz="2600" b="1" dirty="0">
                <a:latin typeface="Comic Sans MS" pitchFamily="66" charset="0"/>
              </a:rPr>
              <a:t>each Pi, the resource requests that </a:t>
            </a:r>
            <a:r>
              <a:rPr lang="en-US" sz="2600" b="1" dirty="0" smtClean="0">
                <a:latin typeface="Comic Sans MS" pitchFamily="66" charset="0"/>
              </a:rPr>
              <a:t>	Pi </a:t>
            </a:r>
            <a:r>
              <a:rPr lang="en-US" sz="2600" b="1" dirty="0">
                <a:latin typeface="Comic Sans MS" pitchFamily="66" charset="0"/>
              </a:rPr>
              <a:t>can make can be satisfied by the </a:t>
            </a:r>
            <a:r>
              <a:rPr lang="en-US" sz="2600" b="1" dirty="0" smtClean="0">
                <a:latin typeface="Comic Sans MS" pitchFamily="66" charset="0"/>
              </a:rPr>
              <a:t>	currently </a:t>
            </a:r>
            <a:r>
              <a:rPr lang="en-US" sz="2600" b="1" dirty="0">
                <a:latin typeface="Comic Sans MS" pitchFamily="66" charset="0"/>
              </a:rPr>
              <a:t>available resources and resources </a:t>
            </a:r>
            <a:r>
              <a:rPr lang="en-US" sz="2600" b="1" dirty="0" smtClean="0">
                <a:latin typeface="Comic Sans MS" pitchFamily="66" charset="0"/>
              </a:rPr>
              <a:t>	held </a:t>
            </a:r>
            <a:r>
              <a:rPr lang="en-US" sz="2600" b="1" dirty="0">
                <a:latin typeface="Comic Sans MS" pitchFamily="66" charset="0"/>
              </a:rPr>
              <a:t>by all </a:t>
            </a:r>
            <a:r>
              <a:rPr lang="en-US" sz="2600" b="1" dirty="0" err="1">
                <a:latin typeface="Comic Sans MS" pitchFamily="66" charset="0"/>
              </a:rPr>
              <a:t>Pj</a:t>
            </a:r>
            <a:r>
              <a:rPr lang="en-US" sz="2600" b="1" dirty="0">
                <a:latin typeface="Comic Sans MS" pitchFamily="66" charset="0"/>
              </a:rPr>
              <a:t> with j&lt;</a:t>
            </a:r>
            <a:r>
              <a:rPr lang="en-US" sz="2600" b="1" dirty="0" err="1">
                <a:latin typeface="Comic Sans MS" pitchFamily="66" charset="0"/>
              </a:rPr>
              <a:t>i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no safe sequence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exists, system is unsafe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 safe state is not a deadlocked state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unsafe state may lead to a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behavior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controls unsafe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An example with three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Safe and unsafe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states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An avoidance algorithm can be developed to allocate resources only if it leaves the system in a safe state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a process requests a resource that is 	currently available, it may still have to wait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8919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FA114-2BA8-4F1A-A4AB-92CA5A8A5B2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4953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Examples of a large class of concurrency-control problems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Problems used for testing any newly </a:t>
            </a:r>
            <a:r>
              <a:rPr lang="en-US" sz="2600" b="1" dirty="0" smtClean="0">
                <a:latin typeface="Comic Sans MS" pitchFamily="66" charset="0"/>
              </a:rPr>
              <a:t>	proposed synchronization </a:t>
            </a:r>
            <a:r>
              <a:rPr lang="en-US" sz="2600" b="1" dirty="0">
                <a:latin typeface="Comic Sans MS" pitchFamily="66" charset="0"/>
              </a:rPr>
              <a:t>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Bounded-Buffer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Commonly used problem to illustrate the </a:t>
            </a:r>
            <a:r>
              <a:rPr lang="en-US" sz="2600" b="1" dirty="0" smtClean="0">
                <a:latin typeface="Comic Sans MS" pitchFamily="66" charset="0"/>
              </a:rPr>
              <a:t>	power of </a:t>
            </a:r>
            <a:r>
              <a:rPr lang="en-US" sz="2600" b="1" dirty="0">
                <a:latin typeface="Comic Sans MS" pitchFamily="66" charset="0"/>
              </a:rPr>
              <a:t>synchronization primitives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general structure of the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Assume that the pool consists of </a:t>
            </a:r>
            <a:r>
              <a:rPr lang="en-US" sz="2600" b="1" i="1" dirty="0">
                <a:latin typeface="Comic Sans MS" pitchFamily="66" charset="0"/>
              </a:rPr>
              <a:t>n</a:t>
            </a:r>
            <a:r>
              <a:rPr lang="en-US" sz="2600" b="1" dirty="0">
                <a:latin typeface="Comic Sans MS" pitchFamily="66" charset="0"/>
              </a:rPr>
              <a:t> buffers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mutex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semaphore provides mutually 	exclusive access to the buffer pool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codes for producer and consumer </a:t>
            </a:r>
            <a:r>
              <a:rPr lang="en-US" sz="2600" b="1" dirty="0" smtClean="0">
                <a:latin typeface="Comic Sans MS" pitchFamily="66" charset="0"/>
              </a:rPr>
              <a:t>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Symmetry exists between the two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240246-4BC3-45B7-B0FE-79B8183C103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5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230B9F-1482-449F-B481-C887F3992B9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Safe, Unsafe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and Deadlocked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State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4734" y="1295400"/>
            <a:ext cx="545146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An Example System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82296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2600" b="1" u="sng" dirty="0">
                <a:latin typeface="Arial" pitchFamily="34" charset="0"/>
                <a:cs typeface="Arial" pitchFamily="34" charset="0"/>
              </a:rPr>
              <a:t>Maximum needs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u="sng" dirty="0">
                <a:latin typeface="Arial" pitchFamily="34" charset="0"/>
                <a:cs typeface="Arial" pitchFamily="34" charset="0"/>
              </a:rPr>
              <a:t>Current needs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P0		10				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P1		  4				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P2		  9				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has 12 drives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is currently safe and the sequence is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&lt;P1, P0, P2&gt;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At time t1, P2 requests a drive and is allocated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The system goes into an unsafe state</a:t>
            </a: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F0D5E-21E6-4D7D-A6A8-7BCDB1CA1D4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638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Comic Sans MS" pitchFamily="66" charset="0"/>
              </a:rPr>
              <a:t>If there is only one instance of each resource in a system, a variant of resource-allocation graph can be used for deadlock avoidance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Claim edge is added to this graph in addition to request and assignment edge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 claim edge Pi →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indicates that process Pi may request resource </a:t>
            </a:r>
            <a:r>
              <a:rPr lang="en-US" sz="2600" b="1" dirty="0" err="1" smtClean="0">
                <a:latin typeface="Comic Sans MS" pitchFamily="66" charset="0"/>
              </a:rPr>
              <a:t>Rj</a:t>
            </a:r>
            <a:r>
              <a:rPr lang="en-US" sz="2600" b="1" dirty="0" smtClean="0">
                <a:latin typeface="Comic Sans MS" pitchFamily="66" charset="0"/>
              </a:rPr>
              <a:t> at some time in future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Represented in the graph by a dashed line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When the resource is requested, claim edge is converted into request edge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Resources must be claimed a priori</a:t>
            </a:r>
          </a:p>
          <a:p>
            <a:pPr eaLnBrk="1" hangingPunct="1">
              <a:lnSpc>
                <a:spcPct val="97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requested resource is granted to a process only if by converting the request edge to an assignment edge does not result in formation of a cycle in the resource-allocation-graph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08CFA-7DE8-4F81-B91D-6588614C73D8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Resource-Allocation-Graph Algorithm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3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931115-73CF-4BEE-87B4-2EF9A110FAE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7763" y="304800"/>
            <a:ext cx="8224837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Resource-Allocation Graph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828800"/>
            <a:ext cx="3920191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338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802719" y="6400800"/>
            <a:ext cx="2350681" cy="365125"/>
          </a:xfrm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023698-A75E-4830-B523-6EA7BB8949C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381000"/>
            <a:ext cx="8243887" cy="9906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Unsafe State In Resource-Allocation Graph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905000"/>
            <a:ext cx="4454432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33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algorithms overcomes the limitation of graph-allocation algorithm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Applicable to systems having any number of instances of various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new process entering the system declares it total resource needs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When a request is made, the system ensures that the allocation would not leave the system in an unsafe state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it does, the process is made to wait until 	some other process releases its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Several data structures need to be maintained to implement the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number of processes in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system and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the number of resource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types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AF987-E119-43D1-B9B8-B225CA81DB83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Available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 vector of length m that indicates the number of available resources of each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Max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n x m matrix that defines the maximum demand of each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An n x m matrix that defines the maximum number of resources of each type currently allocated to each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Need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n x m matrix that indicates the remaining resource need of each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data structures vary over time in both size and value</a:t>
            </a:r>
          </a:p>
        </p:txBody>
      </p:sp>
      <p:sp>
        <p:nvSpPr>
          <p:cNvPr id="337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D07EB-DF4A-4324-B9E8-CAB5EF4643A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562600"/>
          </a:xfrm>
          <a:noFill/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row in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matrices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Need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are treated as vectors referred to as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i="1" baseline="-25000" dirty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Some notations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X and Y are vectors of length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n,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then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     </a:t>
            </a:r>
            <a:r>
              <a:rPr lang="en-US" sz="2600" b="1" dirty="0" smtClean="0">
                <a:latin typeface="Comic Sans MS" pitchFamily="66" charset="0"/>
              </a:rPr>
              <a:t>X </a:t>
            </a:r>
            <a:r>
              <a:rPr lang="en-US" sz="2600" b="1" dirty="0">
                <a:latin typeface="Comic Sans MS" pitchFamily="66" charset="0"/>
              </a:rPr>
              <a:t>≤ Y, </a:t>
            </a:r>
            <a:r>
              <a:rPr lang="en-US" sz="2600" b="1" dirty="0" err="1">
                <a:latin typeface="Comic Sans MS" pitchFamily="66" charset="0"/>
              </a:rPr>
              <a:t>iff</a:t>
            </a:r>
            <a:r>
              <a:rPr lang="en-US" sz="2600" b="1" dirty="0">
                <a:latin typeface="Comic Sans MS" pitchFamily="66" charset="0"/>
              </a:rPr>
              <a:t> X[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] ≤ Y[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] for all 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= 1,2,…,n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Also, </a:t>
            </a:r>
            <a:r>
              <a:rPr lang="en-US" sz="2600" b="1" dirty="0" smtClean="0">
                <a:latin typeface="Comic Sans MS" pitchFamily="66" charset="0"/>
              </a:rPr>
              <a:t>   Y </a:t>
            </a:r>
            <a:r>
              <a:rPr lang="en-US" sz="2600" b="1" dirty="0">
                <a:latin typeface="Comic Sans MS" pitchFamily="66" charset="0"/>
              </a:rPr>
              <a:t>&lt; X </a:t>
            </a:r>
            <a:r>
              <a:rPr lang="en-US" sz="2600" b="1" dirty="0" smtClean="0">
                <a:latin typeface="Comic Sans MS" pitchFamily="66" charset="0"/>
              </a:rPr>
              <a:t> if </a:t>
            </a:r>
            <a:r>
              <a:rPr lang="en-US" sz="2600" b="1" dirty="0">
                <a:latin typeface="Comic Sans MS" pitchFamily="66" charset="0"/>
              </a:rPr>
              <a:t>Y ≤ X and </a:t>
            </a:r>
            <a:r>
              <a:rPr lang="en-US" sz="2600" b="1" dirty="0" smtClean="0">
                <a:latin typeface="Comic Sans MS" pitchFamily="66" charset="0"/>
              </a:rPr>
              <a:t> Y </a:t>
            </a:r>
            <a:r>
              <a:rPr lang="en-US" sz="2600" b="1" dirty="0">
                <a:latin typeface="Comic Sans MS" pitchFamily="66" charset="0"/>
              </a:rPr>
              <a:t>≠ 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Safety Algorithm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The safety algorithm is described as follows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Work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Finish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vectors of length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respectively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Initialize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Work = Available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 false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for  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= 0,1,2,…,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n-1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129A8-F5EA-4FDA-B825-26D693FC70D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256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8153400" cy="4267200"/>
          </a:xfrm>
          <a:noFill/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 smtClean="0">
                <a:latin typeface="Comic Sans MS" pitchFamily="66" charset="0"/>
              </a:rPr>
              <a:t>Find </a:t>
            </a:r>
            <a:r>
              <a:rPr lang="en-US" sz="2600" b="1" dirty="0">
                <a:latin typeface="Comic Sans MS" pitchFamily="66" charset="0"/>
              </a:rPr>
              <a:t>an index </a:t>
            </a:r>
            <a:r>
              <a:rPr lang="en-US" sz="2600" b="1" dirty="0" err="1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such that both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==  false      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      ≤   Work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endParaRPr lang="en-US" sz="2600" b="1" i="1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If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no such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exists,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go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Step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4</a:t>
            </a:r>
          </a:p>
          <a:p>
            <a:pPr marL="609600" indent="-609600">
              <a:lnSpc>
                <a:spcPct val="90000"/>
              </a:lnSpc>
              <a:buFont typeface="+mj-lt"/>
              <a:buAutoNum type="arabicPeriod" startAt="3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Work = Work + Allocation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Finish 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 true 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Go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step 2</a:t>
            </a:r>
          </a:p>
          <a:p>
            <a:pPr marL="609600" indent="-609600">
              <a:buFont typeface="Wingdings" pitchFamily="2" charset="2"/>
              <a:buAutoNum type="arabicPeriod" startAt="4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Finish [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] == true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for all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The system is in a safe state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4129A8-F5EA-4FDA-B825-26D693FC70D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/>
              <a:t>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153400" cy="5562600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Resource-Request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Algorithm</a:t>
            </a:r>
          </a:p>
          <a:p>
            <a:pPr marL="628650" indent="-62865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Determine whether requests can be safely granted</a:t>
            </a:r>
          </a:p>
          <a:p>
            <a:pPr marL="628650" indent="-628650" eaLnBrk="1" hangingPunct="1"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the request vector for process Pi</a:t>
            </a:r>
          </a:p>
          <a:p>
            <a:pPr marL="609600" indent="-6096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[j] == k,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then Pi wants k instances of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Rj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On a request by Pi</a:t>
            </a:r>
          </a:p>
          <a:p>
            <a:pPr marL="609600" indent="-609600" eaLnBrk="1" hangingPunct="1">
              <a:spcBef>
                <a:spcPts val="0"/>
              </a:spcBef>
              <a:buFont typeface="Wingdings" pitchFamily="2" charset="2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≤ 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go to step 2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else raise an error condition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≤  Available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go to step 3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else Pi must wait as resources are not 	available</a:t>
            </a:r>
          </a:p>
        </p:txBody>
      </p:sp>
      <p:sp>
        <p:nvSpPr>
          <p:cNvPr id="358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8E773-4A6A-4C8C-AFB4-75A98D38BD5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0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FF9EAD-5189-4076-B2CA-E1D1A57BBE1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144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effectLst/>
              </a:rPr>
              <a:t>Bounded Buffer Problem –Producer Process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00200"/>
            <a:ext cx="7848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200" b="1" dirty="0">
                <a:solidFill>
                  <a:srgbClr val="0000FF"/>
                </a:solidFill>
              </a:rPr>
              <a:t>	</a:t>
            </a:r>
            <a:r>
              <a:rPr lang="en-US" sz="2800" b="1" dirty="0">
                <a:solidFill>
                  <a:srgbClr val="0000FF"/>
                </a:solidFill>
              </a:rPr>
              <a:t>do  {</a:t>
            </a:r>
            <a:br>
              <a:rPr lang="en-US" sz="2800" b="1" dirty="0">
                <a:solidFill>
                  <a:srgbClr val="0000FF"/>
                </a:solidFill>
              </a:rPr>
            </a:br>
            <a:r>
              <a:rPr lang="en-US" sz="2800" b="1" dirty="0">
                <a:solidFill>
                  <a:srgbClr val="0000FF"/>
                </a:solidFill>
              </a:rPr>
              <a:t>	. . . . . 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/*  produce an item in </a:t>
            </a:r>
            <a:r>
              <a:rPr lang="en-US" sz="2800" b="1" dirty="0" err="1">
                <a:solidFill>
                  <a:srgbClr val="0000FF"/>
                </a:solidFill>
              </a:rPr>
              <a:t>next_produced</a:t>
            </a:r>
            <a:r>
              <a:rPr lang="en-US" sz="2800" b="1" dirty="0">
                <a:solidFill>
                  <a:srgbClr val="0000FF"/>
                </a:solidFill>
              </a:rPr>
              <a:t> 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. . . . . 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wait (empty);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wait (</a:t>
            </a:r>
            <a:r>
              <a:rPr lang="en-US" sz="2800" b="1" dirty="0" err="1">
                <a:solidFill>
                  <a:srgbClr val="0000FF"/>
                </a:solidFill>
              </a:rPr>
              <a:t>mutex</a:t>
            </a:r>
            <a:r>
              <a:rPr lang="en-US" sz="2800" b="1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. . . . . 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/* add </a:t>
            </a:r>
            <a:r>
              <a:rPr lang="en-US" sz="2800" b="1" dirty="0" err="1">
                <a:solidFill>
                  <a:srgbClr val="0000FF"/>
                </a:solidFill>
              </a:rPr>
              <a:t>next_produced</a:t>
            </a:r>
            <a:r>
              <a:rPr lang="en-US" sz="2800" b="1" dirty="0">
                <a:solidFill>
                  <a:srgbClr val="0000FF"/>
                </a:solidFill>
              </a:rPr>
              <a:t>  to the  buffer 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. . . . . 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 signal (</a:t>
            </a:r>
            <a:r>
              <a:rPr lang="en-US" sz="2800" b="1" dirty="0" err="1">
                <a:solidFill>
                  <a:srgbClr val="0000FF"/>
                </a:solidFill>
              </a:rPr>
              <a:t>mutex</a:t>
            </a:r>
            <a:r>
              <a:rPr lang="en-US" sz="2800" b="1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 signal (full);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} while (true</a:t>
            </a:r>
            <a:r>
              <a:rPr lang="en-US" sz="2400" b="1" dirty="0">
                <a:solidFill>
                  <a:srgbClr val="0000FF"/>
                </a:solidFill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1738" y="838200"/>
            <a:ext cx="3743662" cy="1463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37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Banker’s Algorithm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52512"/>
            <a:ext cx="8153400" cy="5424488"/>
          </a:xfrm>
          <a:noFill/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Available = Available -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resulting resource-allocation state is safe, transaction is completed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Pi is allocated resources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If the new state is unsafe, Pi must wait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Berlin Sans FB" pitchFamily="34" charset="0"/>
              </a:rPr>
              <a:t>Example </a:t>
            </a:r>
            <a:r>
              <a:rPr lang="en-US" sz="2600" b="1" i="1" dirty="0"/>
              <a:t>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Max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Available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A B C	         A B C 	       A B C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0 1 0	         7 5 3 	       3 3 2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1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2 0 0 	         3 2 2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3 0 2 	         9 0 2	           Snapshot at</a:t>
            </a:r>
            <a:endParaRPr lang="en-US" sz="2600" b="1" baseline="-25000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2 1 1 	         2 2 2		 time T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0 0 2	         4 3 3</a:t>
            </a: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25ACE-6715-4AD7-8683-27AEF890C68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F05A96-E16B-48F3-8CA6-2A2B8470FC9C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 of Banker’s Algorithm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304925"/>
            <a:ext cx="8153400" cy="48672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/>
              <a:t>				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Need</a:t>
            </a:r>
            <a:endParaRPr lang="en-US" sz="2600" b="1" u="sng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A B C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7 4 3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1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1 2 2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6 0 0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0 1 1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	4 3 1 </a:t>
            </a:r>
            <a:br>
              <a:rPr lang="en-US" sz="2600" b="1" dirty="0">
                <a:latin typeface="Arial" pitchFamily="34" charset="0"/>
                <a:cs typeface="Arial" pitchFamily="34" charset="0"/>
              </a:rPr>
            </a:b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system is in a safe state since the sequence </a:t>
            </a:r>
          </a:p>
          <a:p>
            <a:pPr eaLnBrk="1" hangingPunct="1">
              <a:buFont typeface="Wingding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&lt;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&gt; satisfies safety criteria</a:t>
            </a:r>
            <a:endParaRPr lang="en-US" sz="2600" b="1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9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A24B38-59DD-465B-9E45-642EB4A6820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7620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Example:  </a:t>
            </a:r>
            <a:r>
              <a:rPr lang="en-US" sz="3200" b="1" i="1" dirty="0">
                <a:solidFill>
                  <a:schemeClr val="tx1"/>
                </a:solidFill>
                <a:effectLst/>
              </a:rPr>
              <a:t>P</a:t>
            </a:r>
            <a:r>
              <a:rPr lang="en-US" sz="3200" b="1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Request (1,0,2)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914400"/>
            <a:ext cx="822960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Check that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Request </a:t>
            </a:r>
            <a:r>
              <a:rPr lang="en-US" sz="2600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 Available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Symbol" pitchFamily="18" charset="2"/>
              </a:rPr>
              <a:t>  - </a:t>
            </a:r>
            <a:endParaRPr lang="en-US" sz="2600" b="1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	that </a:t>
            </a:r>
            <a:r>
              <a:rPr lang="en-US" sz="2600" b="1" dirty="0">
                <a:latin typeface="Arial" pitchFamily="34" charset="0"/>
                <a:cs typeface="Arial" pitchFamily="34" charset="0"/>
                <a:sym typeface="Symbol" pitchFamily="18" charset="2"/>
              </a:rPr>
              <a:t>is, (1,0,2)  (3,3,2) </a:t>
            </a:r>
            <a:endParaRPr lang="en-US" sz="2600" b="1" i="1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Need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>
                <a:latin typeface="Arial" pitchFamily="34" charset="0"/>
                <a:cs typeface="Arial" pitchFamily="34" charset="0"/>
              </a:rPr>
              <a:t>Available</a:t>
            </a:r>
            <a:endParaRPr lang="en-US" sz="2600" b="1" i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		      A B C	       A B C	         A B C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0 1 0 	       7 4 3 	         2 3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  3 0 2        0 2 0 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3 0 1 	       6 0 0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2 1 1 	       0 1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	       0 0 2 	       4 3 1 </a:t>
            </a:r>
          </a:p>
          <a:p>
            <a:pPr eaLnBrk="1" hangingPunct="1">
              <a:lnSpc>
                <a:spcPct val="90000"/>
              </a:lnSpc>
              <a:buFontTx/>
              <a:buChar char="o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Executing safety algorithm shows that sequence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   &lt;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&gt; satisfies safety requirement</a:t>
            </a:r>
          </a:p>
          <a:p>
            <a:pPr eaLnBrk="1" hangingPunct="1">
              <a:lnSpc>
                <a:spcPct val="90000"/>
              </a:lnSpc>
              <a:buFontTx/>
              <a:buChar char="o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Can request for (3,3,0) by P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granted?</a:t>
            </a:r>
          </a:p>
          <a:p>
            <a:pPr eaLnBrk="1" hangingPunct="1">
              <a:lnSpc>
                <a:spcPct val="90000"/>
              </a:lnSpc>
              <a:buFontTx/>
              <a:buChar char="o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Request by P0 of (0,2,0)?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8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89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If prevention and avoidance algorithms are not used, deadlock may occur in a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 algorithm is required to examine the state of the system to determine deadlock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Algorithm is required to recover from 	deadlock if it has occurred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Both requirements should be fulfilled for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Systems with single instance of each resource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Systems with several instances of each resource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Overhead is involved in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Maintaining the information about the current state of the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Potential losses incurred while recovering from deadlock</a:t>
            </a: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7D6C11-0035-477D-84C7-895F68135D1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1"/>
            <a:ext cx="8229600" cy="5181599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Single Instance of Each Resource Type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mic Sans MS" pitchFamily="66" charset="0"/>
              </a:rPr>
              <a:t>		Use a </a:t>
            </a:r>
            <a:r>
              <a:rPr lang="en-US" sz="2600" b="1" dirty="0" smtClean="0">
                <a:latin typeface="Berlin Sans FB" pitchFamily="34" charset="0"/>
              </a:rPr>
              <a:t>wait-for</a:t>
            </a:r>
            <a:r>
              <a:rPr lang="en-US" sz="2600" b="1" dirty="0" smtClean="0">
                <a:latin typeface="Comic Sans MS" pitchFamily="66" charset="0"/>
              </a:rPr>
              <a:t> graph to detect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Obtained from the resource allocation graph by removing the resource nodes and collapsing the appropriate edges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Deadlock exists in the system </a:t>
            </a:r>
            <a:r>
              <a:rPr lang="en-US" sz="2600" b="1" dirty="0" err="1" smtClean="0">
                <a:latin typeface="Comic Sans MS" pitchFamily="66" charset="0"/>
              </a:rPr>
              <a:t>iff</a:t>
            </a:r>
            <a:r>
              <a:rPr lang="en-US" sz="2600" b="1" dirty="0" smtClean="0">
                <a:latin typeface="Comic Sans MS" pitchFamily="66" charset="0"/>
              </a:rPr>
              <a:t> the wait-for graph contains a cycle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System needs to maintain the wait-for graph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Invoke an algorithm periodically that 	searches for a cycle in the graph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Several Instances of a Resource Type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An algorithm to detect deadlocks requires the following time varying data structures</a:t>
            </a:r>
          </a:p>
        </p:txBody>
      </p:sp>
      <p:sp>
        <p:nvSpPr>
          <p:cNvPr id="409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B49ACF-1EA7-4E48-B074-9EF805DE9C9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1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7EB31-DCCE-4A42-86CF-12A41EA2F04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55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200"/>
            <a:ext cx="8534400" cy="685800"/>
          </a:xfrm>
        </p:spPr>
        <p:txBody>
          <a:bodyPr anchor="b">
            <a:noAutofit/>
          </a:bodyPr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effectLst/>
              </a:rPr>
              <a:t>Resource-Allocation Graph and Wait-for Graph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388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Resource-Allocation Graph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953000" y="5881688"/>
            <a:ext cx="417454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Corresponding wait-for graph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066800"/>
            <a:ext cx="8928000" cy="48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8153400" cy="5653088"/>
          </a:xfrm>
          <a:noFill/>
        </p:spPr>
        <p:txBody>
          <a:bodyPr>
            <a:noAutofit/>
          </a:bodyPr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Berlin Sans FB" pitchFamily="34" charset="0"/>
              </a:rPr>
              <a:t>Available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vector of length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that indicates the number of instances of each resource type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Berlin Sans FB" pitchFamily="34" charset="0"/>
                <a:cs typeface="Arial" pitchFamily="34" charset="0"/>
              </a:rPr>
              <a:t>Allocation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</a:rPr>
              <a:t>An n x m matrix that defines the number of resources of each type currently allocated to each process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Berlin Sans FB" pitchFamily="34" charset="0"/>
              </a:rPr>
              <a:t>Request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 n x m matrix that indicates the current request of each process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The detection algorithm investigates every possible allocation sequence for the processes that remain to be completed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1.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be vectors of length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and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respectively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Initialize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Work = Available</a:t>
            </a:r>
            <a:endParaRPr lang="en-US" sz="2600" b="1" i="1" dirty="0" smtClean="0"/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E73F9-F12C-4714-8624-FE5599E3B1B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33450"/>
            <a:ext cx="8153400" cy="5372100"/>
          </a:xfrm>
          <a:noFill/>
        </p:spPr>
        <p:txBody>
          <a:bodyPr>
            <a:normAutofit fontScale="92500" lnSpcReduction="20000"/>
          </a:bodyPr>
          <a:lstStyle/>
          <a:p>
            <a:pPr marL="381000" indent="-381000">
              <a:lnSpc>
                <a:spcPct val="9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= 0, 1, …, n-1, 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if 	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800" b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≠ 0, then 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 false</a:t>
            </a:r>
          </a:p>
          <a:p>
            <a:pPr marL="381000" indent="-381000">
              <a:lnSpc>
                <a:spcPct val="90000"/>
              </a:lnSpc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else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 true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Find an index 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such that both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== false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n-US" sz="2800" b="1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≤ Work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/>
              <a:t>			</a:t>
            </a:r>
            <a:r>
              <a:rPr lang="en-US" sz="2800" b="1" dirty="0" smtClean="0">
                <a:latin typeface="Comic Sans MS" pitchFamily="66" charset="0"/>
              </a:rPr>
              <a:t>If no such </a:t>
            </a:r>
            <a:r>
              <a:rPr lang="en-US" sz="2800" b="1" dirty="0" err="1" smtClean="0">
                <a:latin typeface="Comic Sans MS" pitchFamily="66" charset="0"/>
              </a:rPr>
              <a:t>i</a:t>
            </a:r>
            <a:r>
              <a:rPr lang="en-US" sz="2800" b="1" dirty="0" smtClean="0">
                <a:latin typeface="Comic Sans MS" pitchFamily="66" charset="0"/>
              </a:rPr>
              <a:t> exists, go to step 4</a:t>
            </a: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3"/>
            </a:pP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Work = Work + Allocation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	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 true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/>
              <a:t>			</a:t>
            </a:r>
            <a:r>
              <a:rPr lang="en-US" sz="2800" b="1" dirty="0" smtClean="0">
                <a:latin typeface="Comic Sans MS" pitchFamily="66" charset="0"/>
              </a:rPr>
              <a:t>Go to step 2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== false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for some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0 ≤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&lt; n then the system is in a deadlocked state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	If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Finish[</a:t>
            </a:r>
            <a:r>
              <a:rPr lang="en-US" sz="28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] == false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Pi is deadlocked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Illustration of the algorithm with an example</a:t>
            </a:r>
            <a:endParaRPr lang="en-US" sz="2800" b="1" dirty="0" smtClean="0"/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C6287-FF98-4E01-8146-8596B05FF331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5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69C628-F2DE-4212-B174-B54F9FBD0F5D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Example of Detection Algorithm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57312"/>
            <a:ext cx="8229600" cy="489108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/>
              <a:t>			 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Allocation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Available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A B C 	             A B C 	          A B C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      0 1 0                 0 0 0 	            0 0 0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2 0 0 	                2 0 2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3 0 3                 0 0 0 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2 1 1 	                1 0 0 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0 0 2 	                0 0 2</a:t>
            </a:r>
          </a:p>
          <a:p>
            <a:pPr eaLnBrk="1" hangingPunct="1">
              <a:buFont typeface="Wingding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Sequence &lt;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&gt; will result in 	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Finish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] = true for all </a:t>
            </a:r>
            <a:r>
              <a:rPr lang="en-US" sz="2600" b="1" i="1" dirty="0" err="1" smtClean="0">
                <a:latin typeface="Arial" pitchFamily="34" charset="0"/>
                <a:cs typeface="Arial" pitchFamily="34" charset="0"/>
              </a:rPr>
              <a:t>i</a:t>
            </a:r>
            <a:endParaRPr lang="en-US" sz="26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System is not deadlocked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5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0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50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3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865D1-1395-4102-9A88-5967293660A5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Example of Detection Algorithm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71600"/>
            <a:ext cx="8229600" cy="5029200"/>
          </a:xfrm>
        </p:spPr>
        <p:txBody>
          <a:bodyPr>
            <a:noAutofit/>
          </a:bodyPr>
          <a:lstStyle/>
          <a:p>
            <a:pPr eaLnBrk="1" hangingPunct="1">
              <a:tabLst>
                <a:tab pos="2800350" algn="l"/>
                <a:tab pos="3708400" algn="ctr"/>
              </a:tabLst>
            </a:pP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requests an additional instance of type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 C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i="1" u="sng" dirty="0" smtClean="0">
                <a:latin typeface="Arial" pitchFamily="34" charset="0"/>
                <a:cs typeface="Arial" pitchFamily="34" charset="0"/>
              </a:rPr>
              <a:t>Request</a:t>
            </a:r>
            <a:endParaRPr lang="en-US" sz="2600" b="1" i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			A B C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0 0 0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2 0 1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0 0 1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          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1 0 0 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0 0 2</a:t>
            </a: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Deadlock exists, consisting of processes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6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60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60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90F7D-171F-4A67-BAD7-260FD3748AF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6200"/>
            <a:ext cx="8839200" cy="7620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Bounded Buffer Problem – Consumer process</a:t>
            </a:r>
            <a:r>
              <a:rPr lang="en-US" sz="3200" b="1" dirty="0"/>
              <a:t> 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25537"/>
            <a:ext cx="8305800" cy="48926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rgbClr val="0000FF"/>
                </a:solidFill>
              </a:rPr>
              <a:t>           </a:t>
            </a:r>
            <a:r>
              <a:rPr lang="en-US" sz="2800" b="1" dirty="0">
                <a:solidFill>
                  <a:srgbClr val="0000FF"/>
                </a:solidFill>
              </a:rPr>
              <a:t>do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 wait (full);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 wait (</a:t>
            </a:r>
            <a:r>
              <a:rPr lang="en-US" sz="2800" b="1" dirty="0" err="1">
                <a:solidFill>
                  <a:srgbClr val="0000FF"/>
                </a:solidFill>
              </a:rPr>
              <a:t>mutex</a:t>
            </a:r>
            <a:r>
              <a:rPr lang="en-US" sz="2800" b="1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. . . . 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/* remove an item from  buffer to </a:t>
            </a:r>
            <a:r>
              <a:rPr lang="en-US" sz="2800" b="1" dirty="0" err="1">
                <a:solidFill>
                  <a:srgbClr val="0000FF"/>
                </a:solidFill>
              </a:rPr>
              <a:t>next_consumed</a:t>
            </a:r>
            <a:r>
              <a:rPr lang="en-US" sz="2800" b="1" dirty="0">
                <a:solidFill>
                  <a:srgbClr val="0000FF"/>
                </a:solidFill>
              </a:rPr>
              <a:t>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. . . . 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 signal (</a:t>
            </a:r>
            <a:r>
              <a:rPr lang="en-US" sz="2800" b="1" dirty="0" err="1">
                <a:solidFill>
                  <a:srgbClr val="0000FF"/>
                </a:solidFill>
              </a:rPr>
              <a:t>mutex</a:t>
            </a:r>
            <a:r>
              <a:rPr lang="en-US" sz="2800" b="1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         signal (empty);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. . . . .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/* consume the item in </a:t>
            </a:r>
            <a:r>
              <a:rPr lang="en-US" sz="2800" b="1" dirty="0" err="1">
                <a:solidFill>
                  <a:srgbClr val="0000FF"/>
                </a:solidFill>
              </a:rPr>
              <a:t>next_consumed</a:t>
            </a:r>
            <a:r>
              <a:rPr lang="en-US" sz="2800" b="1" dirty="0">
                <a:solidFill>
                  <a:srgbClr val="0000FF"/>
                </a:solidFill>
              </a:rPr>
              <a:t> 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			. . . . 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           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31546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0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0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09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09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715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Detection Algorithm Usage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Two factors decide when to invoke detection algorithm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How often deadlock is likely to occur?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How many processes will be affected by it when it happens?</a:t>
            </a:r>
            <a:endParaRPr lang="en-US" sz="8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If deadlock occurs frequently, algorithm should be invoked frequently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 extreme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Algorithm is invoked every time a request for allocation cannot be granted immediately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Incurs a considerable overhead in 	computation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Invoke at less frequent intervals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Invoke when the CPU utilization drops below a certain level</a:t>
            </a:r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0B4F25-FE38-4BE4-A095-2DA417939B1B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60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Deadlock Detection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715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Options to be followed when the detection algorithm detects a deadlock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Abort one or more processes to break the circular wait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Preempt some resources from one or more of the deadlocked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 Termination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One of two methods is used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Abort all deadlocked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An expensive method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Abort one process at a time until the deadlock cycle is eliminated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method incurs a considerable overhead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Comic Sans MS" pitchFamily="66" charset="0"/>
              </a:rPr>
              <a:t>Aborting a process may leave certain resources in an inconsistent state</a:t>
            </a:r>
          </a:p>
        </p:txBody>
      </p:sp>
      <p:sp>
        <p:nvSpPr>
          <p:cNvPr id="481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D6F15-0083-4983-8A92-3B0443B72F84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61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4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46150"/>
            <a:ext cx="8229600" cy="5530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For partial termination, selection of the process is required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		</a:t>
            </a:r>
            <a:r>
              <a:rPr lang="en-US" sz="2600" b="1" dirty="0" smtClean="0">
                <a:latin typeface="Comic Sans MS" pitchFamily="66" charset="0"/>
              </a:rPr>
              <a:t>This is a policy decision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Terminate those processes that incur minimum cost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Factors that may affect choice of a process </a:t>
            </a:r>
            <a:r>
              <a:rPr lang="en-US" sz="2600" b="1" dirty="0" smtClean="0"/>
              <a:t>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What is the priority of the process?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How long the process has computed?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How many and what types of resources the process has used?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How many more resources the process needs to complete?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How many processes will need to be terminated?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Whether the process is interactive or batch?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5FAF62-0F7D-446F-8E08-4341A4D315D9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62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Resource Preemption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Successively preempt some resources from processes and give these to other processes until the deadlock cycle is broken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Three issues need to be addressed</a:t>
            </a:r>
          </a:p>
          <a:p>
            <a:pPr marL="404813" indent="-295275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Selecting a victim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mic Sans MS" pitchFamily="66" charset="0"/>
              </a:rPr>
              <a:t>		Which resources and which processes are 	to be preempted?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      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Minimize cost while preempting 			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Cost factors include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Number of resources a deadlocked process 	is holding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Amount of time the process has completed 	its execution</a:t>
            </a:r>
          </a:p>
        </p:txBody>
      </p:sp>
      <p:sp>
        <p:nvSpPr>
          <p:cNvPr id="501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DA887-CD86-4989-B6FC-7244D763AEA7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63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rmAutofit lnSpcReduction="10000"/>
          </a:bodyPr>
          <a:lstStyle/>
          <a:p>
            <a:pPr marL="465138" indent="-35560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Rollback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</a:rPr>
              <a:t>What should be done with the process which has its resources preempted?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Rollback the process to some safe state and 	restart from there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Simplest solution is total rollback:</a:t>
            </a:r>
            <a:r>
              <a:rPr lang="en-US" sz="2600" b="1" dirty="0" smtClean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	Abort the process</a:t>
            </a:r>
          </a:p>
          <a:p>
            <a:pPr marL="465138" indent="-355600" eaLnBrk="1" hangingPunct="1">
              <a:lnSpc>
                <a:spcPct val="8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Starvation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mic Sans MS" pitchFamily="66" charset="0"/>
              </a:rPr>
              <a:t>		How can we guarantee that resources will 	not always be preempted from the same 	process?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Cost factor may select the same process every time deadlock is to be broken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		</a:t>
            </a:r>
            <a:r>
              <a:rPr lang="en-US" sz="2600" b="1" dirty="0" smtClean="0">
                <a:latin typeface="Comic Sans MS" pitchFamily="66" charset="0"/>
              </a:rPr>
              <a:t>A process should be selected to abort only 	for a finite number of times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Include the number of rollbacks in the cost factor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BF117B-72B1-4299-867A-9F51AD2AFF0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64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Recovery From Deadlock</a:t>
            </a:r>
            <a:endParaRPr lang="en-US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Readers-Writers Problem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Shared data are read and written by various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Processes which only read are called </a:t>
            </a:r>
            <a:r>
              <a:rPr lang="en-US" sz="2600" b="1" dirty="0">
                <a:latin typeface="Berlin Sans FB" pitchFamily="34" charset="0"/>
              </a:rPr>
              <a:t>readers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which perform both read and write operations are referred to as writers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writer and another process should not 	access the data simultaneously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Readers-writers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Several variations exist, involving priorities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First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readers-writers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No reader will be kept waiting unless a writer has already obtained permission to use the shared object</a:t>
            </a:r>
          </a:p>
        </p:txBody>
      </p:sp>
      <p:sp>
        <p:nvSpPr>
          <p:cNvPr id="419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EE21CC-CA43-4C85-808C-8E700DC12940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Classic Problems of Synchronization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81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Second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readers-writers problem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Once a writer is ready, it performs its write as soon as possible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If a writer is waiting, no new readers may 	start reading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 to either problem results in starvation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Writers may starve in the first case and 	readers may starve in the second 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 to the first readers-writers problem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Reader processes share some data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structures initialized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to the indicated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	values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Code for a writer and a reader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This problem has been generalized to provide reader-writer locks on some systems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F210A-0023-478C-B9FD-C4DAF270881F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C3A32-535D-4BC2-855B-CC28F94D578A}" type="slidenum">
              <a:rPr lang="en-US" b="1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 b="1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7620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Readers-Writers Problem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9026" y="762000"/>
            <a:ext cx="3574974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1" y="1143000"/>
            <a:ext cx="4708210" cy="28956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2103120"/>
            <a:ext cx="4660721" cy="475488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66800" y="4114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Arial" charset="0"/>
              </a:rPr>
              <a:t>Writer 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3295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Arial" charset="0"/>
              </a:rPr>
              <a:t>Reader process</a:t>
            </a:r>
          </a:p>
        </p:txBody>
      </p:sp>
    </p:spTree>
    <p:extLst>
      <p:ext uri="{BB962C8B-B14F-4D97-AF65-F5344CB8AC3E}">
        <p14:creationId xmlns:p14="http://schemas.microsoft.com/office/powerpoint/2010/main" val="41416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7851</TotalTime>
  <Words>1830</Words>
  <Application>Microsoft Office PowerPoint</Application>
  <PresentationFormat>On-screen Show (4:3)</PresentationFormat>
  <Paragraphs>807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Symbol</vt:lpstr>
      <vt:lpstr>Times</vt:lpstr>
      <vt:lpstr>Times New Roman</vt:lpstr>
      <vt:lpstr>Verdana</vt:lpstr>
      <vt:lpstr>Wingdings</vt:lpstr>
      <vt:lpstr>Wingdings 2</vt:lpstr>
      <vt:lpstr>1_Theme1</vt:lpstr>
      <vt:lpstr>Theme1</vt:lpstr>
      <vt:lpstr>Synchronization </vt:lpstr>
      <vt:lpstr>Priority Inversion</vt:lpstr>
      <vt:lpstr>Priority Inversion</vt:lpstr>
      <vt:lpstr>Classic problems of Synchronization</vt:lpstr>
      <vt:lpstr>Bounded Buffer Problem –Producer Process </vt:lpstr>
      <vt:lpstr>Bounded Buffer Problem – Consumer process </vt:lpstr>
      <vt:lpstr>Classic problems of Synchronization</vt:lpstr>
      <vt:lpstr>Classic Problems of Synchronization</vt:lpstr>
      <vt:lpstr>Readers-Writers Problem</vt:lpstr>
      <vt:lpstr>Classic Problems of Synchronization</vt:lpstr>
      <vt:lpstr>Classic Problems of Synchronization</vt:lpstr>
      <vt:lpstr>Dining-Philosophers Problem</vt:lpstr>
      <vt:lpstr>Dining-Philosophers Problem </vt:lpstr>
      <vt:lpstr>Classic Problems of Synchronization</vt:lpstr>
      <vt:lpstr>Deadlocks  </vt:lpstr>
      <vt:lpstr>Overview </vt:lpstr>
      <vt:lpstr>Introduction  </vt:lpstr>
      <vt:lpstr>System Model </vt:lpstr>
      <vt:lpstr>System Model </vt:lpstr>
      <vt:lpstr>System Model</vt:lpstr>
      <vt:lpstr>Deadlock Characterization</vt:lpstr>
      <vt:lpstr>Deadlock Characterization</vt:lpstr>
      <vt:lpstr>Resource Allocation Graph</vt:lpstr>
      <vt:lpstr>Resource-Allocation Graph </vt:lpstr>
      <vt:lpstr>Example of a Resource Allocation Graph</vt:lpstr>
      <vt:lpstr>Resource Allocation Graph</vt:lpstr>
      <vt:lpstr>Resource Allocation Graph With A Deadlock</vt:lpstr>
      <vt:lpstr>Graph With A Cycle But No Deadlock</vt:lpstr>
      <vt:lpstr>Methods for Handling Deadlocks </vt:lpstr>
      <vt:lpstr>Methods for Handling Deadlocks </vt:lpstr>
      <vt:lpstr>Deadlock Prevention </vt:lpstr>
      <vt:lpstr>Deadlock Prevention </vt:lpstr>
      <vt:lpstr>Deadlock Prevention </vt:lpstr>
      <vt:lpstr>Deadlock Prevention </vt:lpstr>
      <vt:lpstr>Deadlock Avoidance</vt:lpstr>
      <vt:lpstr>Deadlock Prevention </vt:lpstr>
      <vt:lpstr>Deadlock Avoidance</vt:lpstr>
      <vt:lpstr>Deadlock Avoidance </vt:lpstr>
      <vt:lpstr>Deadlock Avoidance </vt:lpstr>
      <vt:lpstr>Safe, Unsafe and Deadlocked State </vt:lpstr>
      <vt:lpstr>An Example System</vt:lpstr>
      <vt:lpstr>Resource-Allocation-Graph Algorithm </vt:lpstr>
      <vt:lpstr>Resource-Allocation Graph</vt:lpstr>
      <vt:lpstr>Unsafe State In Resource-Allocation Graph</vt:lpstr>
      <vt:lpstr>Banker’s Algorithm </vt:lpstr>
      <vt:lpstr>Banker’s Algorithm </vt:lpstr>
      <vt:lpstr>Banker’s Algorithm </vt:lpstr>
      <vt:lpstr>Banker’s Algorithm </vt:lpstr>
      <vt:lpstr>Banker’s Algorithm </vt:lpstr>
      <vt:lpstr>Banker’s Algorithm </vt:lpstr>
      <vt:lpstr>Example of Banker’s Algorithm</vt:lpstr>
      <vt:lpstr>Example:  P1 Request (1,0,2)</vt:lpstr>
      <vt:lpstr>Deadlock Detection</vt:lpstr>
      <vt:lpstr>Deadlock Detection</vt:lpstr>
      <vt:lpstr>Resource-Allocation Graph and Wait-for Graph</vt:lpstr>
      <vt:lpstr>Deadlock Detection</vt:lpstr>
      <vt:lpstr>Deadlock Detection</vt:lpstr>
      <vt:lpstr>Example of Detection Algorithm</vt:lpstr>
      <vt:lpstr>Example of Detection Algorithm</vt:lpstr>
      <vt:lpstr>Deadlock Detection</vt:lpstr>
      <vt:lpstr>Recovery From Deadlock</vt:lpstr>
      <vt:lpstr>Recovery From Deadlock</vt:lpstr>
      <vt:lpstr>Recovery From Deadlock</vt:lpstr>
      <vt:lpstr>Recovery From Deadlock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303</cp:revision>
  <dcterms:created xsi:type="dcterms:W3CDTF">2008-12-31T02:25:45Z</dcterms:created>
  <dcterms:modified xsi:type="dcterms:W3CDTF">2018-04-27T23:50:18Z</dcterms:modified>
</cp:coreProperties>
</file>