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5" r:id="rId12"/>
    <p:sldId id="266" r:id="rId13"/>
    <p:sldId id="267" r:id="rId14"/>
    <p:sldId id="269" r:id="rId15"/>
    <p:sldId id="274" r:id="rId16"/>
    <p:sldId id="270" r:id="rId17"/>
    <p:sldId id="271" r:id="rId18"/>
    <p:sldId id="275" r:id="rId19"/>
    <p:sldId id="272" r:id="rId20"/>
    <p:sldId id="276" r:id="rId21"/>
    <p:sldId id="277" r:id="rId22"/>
    <p:sldId id="278" r:id="rId23"/>
    <p:sldId id="282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161B29-1458-489E-B480-CFABEEF9D22B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9D25A-0544-486D-B323-CF1421F07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of Hypothesis</a:t>
            </a:r>
            <a:br>
              <a:rPr lang="en-US" dirty="0" smtClean="0"/>
            </a:br>
            <a:r>
              <a:rPr lang="en-US" dirty="0" smtClean="0"/>
              <a:t>(t-test for a mean)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162800" cy="1752600"/>
          </a:xfrm>
        </p:spPr>
        <p:txBody>
          <a:bodyPr/>
          <a:lstStyle/>
          <a:p>
            <a:r>
              <a:rPr lang="en-US" dirty="0" smtClean="0"/>
              <a:t>Osama Bin </a:t>
            </a:r>
            <a:r>
              <a:rPr lang="en-US" dirty="0" err="1" smtClean="0"/>
              <a:t>Ajaz</a:t>
            </a:r>
            <a:endParaRPr lang="en-US" dirty="0" smtClean="0"/>
          </a:p>
          <a:p>
            <a:r>
              <a:rPr lang="en-US" dirty="0" smtClean="0"/>
              <a:t>Lecturer at FAST-NUCES, Main Campus, Karachi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2438400"/>
            <a:ext cx="78295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educator claims that the average salary of substitute teachers in school districts in</a:t>
            </a:r>
            <a:br>
              <a:rPr lang="en-US" dirty="0" smtClean="0"/>
            </a:br>
            <a:r>
              <a:rPr lang="en-US" dirty="0" smtClean="0"/>
              <a:t>Allegheny County, Pennsylvania, is less than $60 per day. A random sample of 8 school</a:t>
            </a:r>
            <a:br>
              <a:rPr lang="en-US" dirty="0" smtClean="0"/>
            </a:br>
            <a:r>
              <a:rPr lang="en-US" dirty="0" smtClean="0"/>
              <a:t>districts is selected, and the daily salaries are shown. Is there enough evidence to support the educator’s claim at α 0.10?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95800"/>
            <a:ext cx="7981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A new laboratory technician read a report that the number of students using the computer laboratory per hour was 16. To test this hypothesis, he selected a day at random and kept track of the number of students who used the lab over an eight-hour period. The results were as follows: </a:t>
            </a:r>
          </a:p>
          <a:p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At α=0.05, test the claim that the average is actually 16.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657600"/>
            <a:ext cx="425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86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Difference b/w two Means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500" dirty="0" smtClean="0"/>
              <a:t>The average size of a farm in Indiana County, Pennsylvania, is 191 acres. The average size</a:t>
            </a:r>
            <a:br>
              <a:rPr lang="en-US" sz="2500" dirty="0" smtClean="0"/>
            </a:br>
            <a:r>
              <a:rPr lang="en-US" sz="2500" dirty="0" smtClean="0"/>
              <a:t>of a farm in Greene County, Pennsylvania, is 199 acres. Assume the data were obtained</a:t>
            </a:r>
            <a:br>
              <a:rPr lang="en-US" sz="2500" dirty="0" smtClean="0"/>
            </a:br>
            <a:r>
              <a:rPr lang="en-US" sz="2500" dirty="0" smtClean="0"/>
              <a:t>from two samples with standard deviations of 38 acres and 12 acres, respectively, and sample sizes of 8 and 10, respectively. Can it be concluded at α= 0.05 that the average size of</a:t>
            </a:r>
            <a:br>
              <a:rPr lang="en-US" sz="2500" dirty="0" smtClean="0"/>
            </a:br>
            <a:r>
              <a:rPr lang="en-US" sz="2500" dirty="0" smtClean="0"/>
              <a:t>the farms in the two counties is different? Assume the populations are normally distributed and variance are unequal.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Example # 04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10600" cy="5071872"/>
          </a:xfrm>
        </p:spPr>
        <p:txBody>
          <a:bodyPr/>
          <a:lstStyle/>
          <a:p>
            <a:r>
              <a:rPr lang="en-US" dirty="0" smtClean="0"/>
              <a:t>Testing equality of population variances.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Critical value for F-test is 4.20 </a:t>
            </a:r>
          </a:p>
          <a:p>
            <a:r>
              <a:rPr lang="en-US" dirty="0" smtClean="0"/>
              <a:t>Reject the null hypothesis since 10.03 falls in the critical region.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04 (contd.)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5124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514600"/>
            <a:ext cx="2657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800600"/>
            <a:ext cx="30861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2133600"/>
            <a:ext cx="990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04 (Solution)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001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A researcher wishes to determine whether the salaries of professional nurses employed by private hospitals are higher than those of nurses employed by government-owned hospitals. She selects a sample of nurses from each type of hospital and calculates the means and standard deviations of their salaries. At α= 0.01, can she conclude that the private hospitals pay more than the government hospitals? Assume that the populations are approximately normally distributed and variance are equal.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05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4800600"/>
            <a:ext cx="457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equality:</a:t>
            </a:r>
          </a:p>
          <a:p>
            <a:endParaRPr lang="en-US" dirty="0" smtClean="0"/>
          </a:p>
          <a:p>
            <a:r>
              <a:rPr lang="en-US" dirty="0" smtClean="0"/>
              <a:t>Decision: Do not reject Ho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05 (contd.)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447800"/>
            <a:ext cx="304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06 (Solution)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85888"/>
            <a:ext cx="8305799" cy="462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/>
          <a:lstStyle/>
          <a:p>
            <a:r>
              <a:rPr lang="en-US" dirty="0" smtClean="0"/>
              <a:t>When σ is unknown and n &lt; 30, then z-test is inappropriate for testing of hypotheses involving means. Then t-test is used.</a:t>
            </a:r>
          </a:p>
          <a:p>
            <a:endParaRPr lang="en-US" dirty="0" smtClean="0"/>
          </a:p>
          <a:p>
            <a:r>
              <a:rPr lang="en-US" dirty="0" smtClean="0"/>
              <a:t>t-test is used when σ is unknown, n &lt; 30, population is normally or approximately normally distributed.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for Means (μ)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 In the previous </a:t>
            </a:r>
            <a:r>
              <a:rPr lang="en-US" sz="2400" dirty="0" smtClean="0"/>
              <a:t>slides, </a:t>
            </a:r>
            <a:r>
              <a:rPr lang="en-US" sz="2400" dirty="0"/>
              <a:t>the t test was used to compare two sample means when the </a:t>
            </a:r>
            <a:r>
              <a:rPr lang="en-US" sz="2400" dirty="0" smtClean="0"/>
              <a:t>samples were </a:t>
            </a:r>
            <a:r>
              <a:rPr lang="en-US" sz="2400" dirty="0"/>
              <a:t>independent.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we used t-test for dependent/paired samples. </a:t>
            </a:r>
          </a:p>
          <a:p>
            <a:endParaRPr lang="en-US" sz="2400" dirty="0"/>
          </a:p>
          <a:p>
            <a:r>
              <a:rPr lang="en-US" sz="2400" dirty="0" smtClean="0"/>
              <a:t>Samples </a:t>
            </a:r>
            <a:r>
              <a:rPr lang="en-US" sz="2400" dirty="0"/>
              <a:t>are considered to be </a:t>
            </a:r>
            <a:r>
              <a:rPr lang="en-US" sz="2400" b="1" dirty="0" smtClean="0"/>
              <a:t>dependent Samples </a:t>
            </a:r>
            <a:r>
              <a:rPr lang="en-US" sz="2400" dirty="0" smtClean="0"/>
              <a:t>when </a:t>
            </a:r>
            <a:r>
              <a:rPr lang="en-US" sz="2400" dirty="0"/>
              <a:t>the subjects are paired or matched in some way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Paired samples, Related samples and dependent samples are synonyms to each other.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5909"/>
          </a:xfrm>
        </p:spPr>
        <p:txBody>
          <a:bodyPr>
            <a:normAutofit/>
          </a:bodyPr>
          <a:lstStyle/>
          <a:p>
            <a:r>
              <a:rPr lang="en-US" dirty="0" smtClean="0"/>
              <a:t>t-test for paired observations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599"/>
            <a:ext cx="8458200" cy="5492381"/>
          </a:xfrm>
        </p:spPr>
        <p:txBody>
          <a:bodyPr>
            <a:normAutofit/>
          </a:bodyPr>
          <a:lstStyle/>
          <a:p>
            <a:r>
              <a:rPr lang="en-US" sz="2000" dirty="0"/>
              <a:t> A </a:t>
            </a:r>
            <a:r>
              <a:rPr lang="en-US" sz="2000" dirty="0" smtClean="0"/>
              <a:t>medical specialist </a:t>
            </a:r>
            <a:r>
              <a:rPr lang="en-US" sz="2000" dirty="0"/>
              <a:t>may want to see whether a new counseling program will help subjects </a:t>
            </a:r>
            <a:r>
              <a:rPr lang="en-US" sz="2000" dirty="0" smtClean="0"/>
              <a:t>lose weight. Therefore, the pre-weights </a:t>
            </a:r>
            <a:r>
              <a:rPr lang="en-US" sz="2000" dirty="0"/>
              <a:t>of the subjects will be compared with the </a:t>
            </a:r>
            <a:r>
              <a:rPr lang="en-US" sz="2000" dirty="0" smtClean="0"/>
              <a:t>post-weights.</a:t>
            </a:r>
          </a:p>
          <a:p>
            <a:endParaRPr lang="en-US" sz="2000" dirty="0" smtClean="0"/>
          </a:p>
          <a:p>
            <a:r>
              <a:rPr lang="en-US" sz="2000" dirty="0"/>
              <a:t> A researcher may want to </a:t>
            </a:r>
            <a:r>
              <a:rPr lang="en-US" sz="2000" dirty="0" smtClean="0"/>
              <a:t>design a SAT preparation </a:t>
            </a:r>
            <a:r>
              <a:rPr lang="en-US" sz="2000" dirty="0"/>
              <a:t>course to help students raise their test scores the second time </a:t>
            </a:r>
            <a:r>
              <a:rPr lang="en-US" sz="2000" dirty="0" smtClean="0"/>
              <a:t>they take </a:t>
            </a:r>
            <a:r>
              <a:rPr lang="en-US" sz="2000" dirty="0"/>
              <a:t>the SAT exam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Blood pressure before and after computer programming.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dependent samples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5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subjects are matched </a:t>
            </a:r>
            <a:r>
              <a:rPr lang="en-US" dirty="0" smtClean="0"/>
              <a:t>according to </a:t>
            </a:r>
            <a:r>
              <a:rPr lang="en-US" dirty="0"/>
              <a:t>one variable, the matching process does </a:t>
            </a:r>
            <a:r>
              <a:rPr lang="en-US" dirty="0" smtClean="0"/>
              <a:t>not eliminate </a:t>
            </a:r>
            <a:r>
              <a:rPr lang="en-US" dirty="0"/>
              <a:t>the influence of </a:t>
            </a:r>
            <a:r>
              <a:rPr lang="en-US" dirty="0" smtClean="0"/>
              <a:t>other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Note of caution using paired t-test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99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788091"/>
          </a:xfrm>
        </p:spPr>
        <p:txBody>
          <a:bodyPr/>
          <a:lstStyle/>
          <a:p>
            <a:r>
              <a:rPr lang="en-US" sz="2400" dirty="0"/>
              <a:t>When the samples are dependent, a special </a:t>
            </a:r>
            <a:r>
              <a:rPr lang="en-US" sz="2400" i="1" dirty="0"/>
              <a:t>t test for dependent means is used. </a:t>
            </a:r>
            <a:r>
              <a:rPr lang="en-US" sz="2400" i="1" dirty="0" smtClean="0"/>
              <a:t>This </a:t>
            </a:r>
            <a:r>
              <a:rPr lang="en-US" sz="2400" dirty="0" smtClean="0"/>
              <a:t>test </a:t>
            </a:r>
            <a:r>
              <a:rPr lang="en-US" sz="2400" dirty="0"/>
              <a:t>employs the difference in values of </a:t>
            </a:r>
            <a:r>
              <a:rPr lang="en-US" sz="2400" dirty="0" smtClean="0"/>
              <a:t>the matched </a:t>
            </a:r>
            <a:r>
              <a:rPr lang="en-US" sz="2400" dirty="0"/>
              <a:t>pairs. The hypotheses are </a:t>
            </a:r>
            <a:r>
              <a:rPr lang="en-US" sz="2400" dirty="0" smtClean="0"/>
              <a:t>as follows: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Calculate the differences of the values of the paired data. </a:t>
            </a:r>
          </a:p>
          <a:p>
            <a:r>
              <a:rPr lang="en-US" sz="2400" dirty="0" smtClean="0"/>
              <a:t>Calculate t-statistics using formula: 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involving paired t-test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5638800" cy="1285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408511"/>
            <a:ext cx="15049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23" y="5207190"/>
            <a:ext cx="3971925" cy="965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5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physical education director claims by taking a special vitamin, a weight lifter can </a:t>
            </a:r>
            <a:r>
              <a:rPr lang="en-US" sz="2000" dirty="0" smtClean="0"/>
              <a:t>increase his </a:t>
            </a:r>
            <a:r>
              <a:rPr lang="en-US" sz="2000" dirty="0"/>
              <a:t>strength. Eight athletes are selected and given a test </a:t>
            </a:r>
            <a:r>
              <a:rPr lang="en-US" sz="2000" dirty="0" smtClean="0"/>
              <a:t>of strength</a:t>
            </a:r>
            <a:r>
              <a:rPr lang="en-US" sz="2000" dirty="0"/>
              <a:t>, using the </a:t>
            </a:r>
            <a:r>
              <a:rPr lang="en-US" sz="2000" dirty="0" smtClean="0"/>
              <a:t>standard bench </a:t>
            </a:r>
            <a:r>
              <a:rPr lang="en-US" sz="2000" dirty="0"/>
              <a:t>press. </a:t>
            </a:r>
            <a:r>
              <a:rPr lang="en-US" sz="2000" dirty="0" smtClean="0"/>
              <a:t>After two </a:t>
            </a:r>
            <a:r>
              <a:rPr lang="en-US" sz="2000" dirty="0"/>
              <a:t>weeks of regular training, supplemented with the vitamin</a:t>
            </a:r>
            <a:r>
              <a:rPr lang="en-US" sz="2000" dirty="0" smtClean="0"/>
              <a:t>, </a:t>
            </a:r>
            <a:r>
              <a:rPr lang="en-US" sz="2000" dirty="0"/>
              <a:t>they are tested again. Test the effectiveness of the vitamin regimen at  </a:t>
            </a:r>
            <a:r>
              <a:rPr lang="el-GR" sz="2000" dirty="0" smtClean="0">
                <a:latin typeface="Calibri" panose="020F0502020204030204" pitchFamily="34" charset="0"/>
              </a:rPr>
              <a:t>ἀ</a:t>
            </a:r>
            <a:r>
              <a:rPr lang="en-US" sz="2000" dirty="0" smtClean="0">
                <a:latin typeface="Calibri" panose="020F0502020204030204" pitchFamily="34" charset="0"/>
              </a:rPr>
              <a:t> = </a:t>
            </a:r>
            <a:r>
              <a:rPr lang="en-US" sz="2000" dirty="0" smtClean="0"/>
              <a:t>0.05</a:t>
            </a:r>
            <a:r>
              <a:rPr lang="en-US" sz="2000" dirty="0"/>
              <a:t>. </a:t>
            </a:r>
            <a:r>
              <a:rPr lang="en-US" sz="2000" dirty="0" smtClean="0"/>
              <a:t>Each value </a:t>
            </a:r>
            <a:r>
              <a:rPr lang="en-US" sz="2000" dirty="0"/>
              <a:t>in the data that follow represents the maximum number of pounds the athlete </a:t>
            </a:r>
            <a:r>
              <a:rPr lang="en-US" sz="2000" dirty="0" smtClean="0"/>
              <a:t>can bench </a:t>
            </a:r>
            <a:r>
              <a:rPr lang="en-US" sz="2000" dirty="0"/>
              <a:t>press. Assume that the variable is approximately normally distributed.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07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4495800"/>
            <a:ext cx="8305801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6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6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(Example 07)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1328"/>
            <a:ext cx="497205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2526"/>
            <a:ext cx="7019925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469" y="1578726"/>
            <a:ext cx="10763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68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decision is not to reject the null hypothesis , since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07, contd.)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5194" y="648298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 for </a:t>
            </a:r>
            <a:r>
              <a:rPr lang="en-US" dirty="0" smtClean="0"/>
              <a:t>paired observations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328"/>
            <a:ext cx="4724400" cy="1109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367278"/>
            <a:ext cx="1981200" cy="377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036036"/>
            <a:ext cx="4856044" cy="203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15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dietitian wishes to see if a person’s cholesterol level will change if the diet is </a:t>
            </a:r>
            <a:r>
              <a:rPr lang="en-US" sz="2400" dirty="0" smtClean="0"/>
              <a:t>supplemented by a certain mineral. Six subjects were pretested and then took the mineral supplement for a six-week period. The results are shown in the table. (Cholesterol level is Measured in milligrams per deciliter.) Can it be concluded that the cholesterol level has been changed at alpha = 0.10? Assume the variable is approximately normally distributed.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08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953000"/>
            <a:ext cx="6629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4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6630"/>
            <a:ext cx="8229600" cy="533797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100" dirty="0" smtClean="0"/>
          </a:p>
          <a:p>
            <a:r>
              <a:rPr lang="en-US" sz="2100" dirty="0" smtClean="0"/>
              <a:t>There </a:t>
            </a:r>
            <a:r>
              <a:rPr lang="en-US" sz="2100" dirty="0"/>
              <a:t>is not enough evidence to support the </a:t>
            </a:r>
            <a:r>
              <a:rPr lang="en-US" sz="2100" dirty="0" smtClean="0"/>
              <a:t>claim that </a:t>
            </a:r>
            <a:r>
              <a:rPr lang="en-US" sz="2100" dirty="0"/>
              <a:t>the mineral changes a person’s cholesterol level.</a:t>
            </a:r>
            <a:endParaRPr lang="en-US" sz="21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4468"/>
            <a:ext cx="8229600" cy="792162"/>
          </a:xfrm>
        </p:spPr>
        <p:txBody>
          <a:bodyPr/>
          <a:lstStyle/>
          <a:p>
            <a:r>
              <a:rPr lang="en-US" dirty="0" smtClean="0"/>
              <a:t>Solution (example 08)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1" y="1084370"/>
            <a:ext cx="4724400" cy="421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68" y="1041198"/>
            <a:ext cx="925445" cy="440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13" y="1570992"/>
            <a:ext cx="5486400" cy="2381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271" y="4047444"/>
            <a:ext cx="33528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3952243"/>
            <a:ext cx="2821879" cy="14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Q1) A </a:t>
            </a:r>
            <a:r>
              <a:rPr lang="en-US" dirty="0"/>
              <a:t>composition teacher wishes to see whether a </a:t>
            </a:r>
            <a:r>
              <a:rPr lang="en-US" dirty="0" smtClean="0"/>
              <a:t>new grammar </a:t>
            </a:r>
            <a:r>
              <a:rPr lang="en-US" dirty="0"/>
              <a:t>program will reduce the number of </a:t>
            </a:r>
            <a:r>
              <a:rPr lang="en-US" dirty="0" smtClean="0"/>
              <a:t>grammatical errors </a:t>
            </a:r>
            <a:r>
              <a:rPr lang="en-US" dirty="0"/>
              <a:t>her students make when writing a two-page </a:t>
            </a:r>
            <a:r>
              <a:rPr lang="en-US" dirty="0" smtClean="0"/>
              <a:t>essay. The </a:t>
            </a:r>
            <a:r>
              <a:rPr lang="en-US" dirty="0"/>
              <a:t>data are shown here. At  </a:t>
            </a:r>
            <a:r>
              <a:rPr lang="en-US" dirty="0" smtClean="0"/>
              <a:t>alpha = </a:t>
            </a:r>
            <a:r>
              <a:rPr lang="en-US" dirty="0"/>
              <a:t>0.025, can it be </a:t>
            </a:r>
            <a:r>
              <a:rPr lang="en-US" dirty="0" smtClean="0"/>
              <a:t>concluded that </a:t>
            </a:r>
            <a:r>
              <a:rPr lang="en-US" dirty="0"/>
              <a:t>the number of errors has been reduced?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0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formula for t-statistic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with degrees of freedom d. f. = n – 1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86000"/>
            <a:ext cx="228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 smtClean="0"/>
              <a:t>Q2)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Q3)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0" y="228600"/>
            <a:ext cx="5715000" cy="609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838200"/>
            <a:ext cx="5600700" cy="838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14500" y="1905000"/>
            <a:ext cx="6134100" cy="12954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1714500" y="3200400"/>
            <a:ext cx="58674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15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smtClean="0"/>
              <a:t>Q4)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Q5) 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77504"/>
            <a:ext cx="6705600" cy="246569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02558" y="2971800"/>
            <a:ext cx="622224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bell-shaped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is symmetrical about mean.</a:t>
            </a:r>
          </a:p>
          <a:p>
            <a:endParaRPr lang="en-US" dirty="0" smtClean="0"/>
          </a:p>
          <a:p>
            <a:r>
              <a:rPr lang="en-US" dirty="0" smtClean="0"/>
              <a:t>Mean = Median = Mode = 0</a:t>
            </a:r>
          </a:p>
          <a:p>
            <a:endParaRPr lang="en-US" dirty="0" smtClean="0"/>
          </a:p>
          <a:p>
            <a:r>
              <a:rPr lang="en-US" dirty="0" smtClean="0"/>
              <a:t>The curve never touches x-axis.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944562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Similarity B/w t &amp; Std. Normal Distribution  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variance is greater than 1.  [</a:t>
            </a:r>
            <a:r>
              <a:rPr lang="en-US" sz="2800" dirty="0" err="1" smtClean="0"/>
              <a:t>var</a:t>
            </a:r>
            <a:r>
              <a:rPr lang="en-US" sz="2800" dirty="0" smtClean="0"/>
              <a:t> = υ/(υ-1); υ ≥ 3] </a:t>
            </a:r>
          </a:p>
          <a:p>
            <a:endParaRPr lang="en-US" sz="2800" dirty="0" smtClean="0"/>
          </a:p>
          <a:p>
            <a:r>
              <a:rPr lang="en-US" sz="2800" dirty="0" smtClean="0"/>
              <a:t>The t-distribution is less peaked than normal distribution. </a:t>
            </a:r>
          </a:p>
          <a:p>
            <a:endParaRPr lang="en-US" sz="2800" dirty="0"/>
          </a:p>
          <a:p>
            <a:pPr algn="just"/>
            <a:r>
              <a:rPr lang="en-US" sz="2800" dirty="0" smtClean="0"/>
              <a:t>The t-distribution has greater dispersion than normal distribution with heavier tails. </a:t>
            </a:r>
          </a:p>
          <a:p>
            <a:endParaRPr lang="en-US" sz="2800" dirty="0" smtClean="0"/>
          </a:p>
          <a:p>
            <a:pPr algn="just"/>
            <a:r>
              <a:rPr lang="en-US" sz="2800" dirty="0"/>
              <a:t>The </a:t>
            </a:r>
            <a:r>
              <a:rPr lang="en-US" sz="2800" i="1" dirty="0"/>
              <a:t>t </a:t>
            </a:r>
            <a:r>
              <a:rPr lang="en-US" sz="2800" dirty="0"/>
              <a:t>distribution is a family of curves based on the </a:t>
            </a:r>
            <a:r>
              <a:rPr lang="en-US" sz="2800" i="1" dirty="0"/>
              <a:t>degrees of freedom, </a:t>
            </a:r>
            <a:r>
              <a:rPr lang="en-US" sz="2800" dirty="0"/>
              <a:t>which is </a:t>
            </a:r>
            <a:r>
              <a:rPr lang="en-US" sz="2800" dirty="0" smtClean="0"/>
              <a:t>a number </a:t>
            </a:r>
            <a:r>
              <a:rPr lang="en-US" sz="2800" dirty="0"/>
              <a:t>related to sample size.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/>
              <a:t>As the sample size increases, the </a:t>
            </a:r>
            <a:r>
              <a:rPr lang="en-US" sz="2800" i="1" dirty="0"/>
              <a:t>t </a:t>
            </a:r>
            <a:r>
              <a:rPr lang="en-US" sz="2800" dirty="0"/>
              <a:t>distribution approaches the normal distribution.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66800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Difference B/w t-distribution &amp; Std. Normal distribution 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of t-Distribution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45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job placement director claims that the average starting salary for nurses is $24,000. A sample of 10 nurses has a mean of $23,450 and a standard deviation of $400. Is there enough evidence to reject the director’s claim at α 0.05?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57150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The critical values are +2.262 and -2.262 for α = 0.05 and υ = 9. (See Figure – I on next slide). </a:t>
            </a:r>
          </a:p>
          <a:p>
            <a:endParaRPr lang="en-US" dirty="0" smtClean="0"/>
          </a:p>
          <a:p>
            <a:r>
              <a:rPr lang="en-US" dirty="0" smtClean="0"/>
              <a:t>Reject the null hypothesis, since -4.35 &lt; -2.262 </a:t>
            </a:r>
          </a:p>
          <a:p>
            <a:endParaRPr lang="en-US" dirty="0" smtClean="0"/>
          </a:p>
          <a:p>
            <a:r>
              <a:rPr lang="en-US" sz="2600" dirty="0" smtClean="0"/>
              <a:t>There is enough evidence to reject the claim that the starting salary of nurses is $24,000.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01 (Solution)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38200"/>
            <a:ext cx="6477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299</TotalTime>
  <Words>1089</Words>
  <Application>Microsoft Office PowerPoint</Application>
  <PresentationFormat>On-screen Show (4:3)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Lucida Sans Unicode</vt:lpstr>
      <vt:lpstr>Verdana</vt:lpstr>
      <vt:lpstr>Wingdings 2</vt:lpstr>
      <vt:lpstr>Wingdings 3</vt:lpstr>
      <vt:lpstr>Concourse</vt:lpstr>
      <vt:lpstr>Testing of Hypothesis (t-test for a mean)</vt:lpstr>
      <vt:lpstr>T-test for Means (μ)</vt:lpstr>
      <vt:lpstr>PowerPoint Presentation</vt:lpstr>
      <vt:lpstr>Similarity B/w t &amp; Std. Normal Distribution  </vt:lpstr>
      <vt:lpstr>Difference B/w t-distribution &amp; Std. Normal distribution </vt:lpstr>
      <vt:lpstr>PDF of t-Distribution </vt:lpstr>
      <vt:lpstr>Example # 01 </vt:lpstr>
      <vt:lpstr>Example # 01 (Solution) </vt:lpstr>
      <vt:lpstr>PowerPoint Presentation</vt:lpstr>
      <vt:lpstr>PowerPoint Presentation</vt:lpstr>
      <vt:lpstr>Example # 02</vt:lpstr>
      <vt:lpstr>Example # 03</vt:lpstr>
      <vt:lpstr>Testing Difference b/w two Means </vt:lpstr>
      <vt:lpstr>Example # 04 </vt:lpstr>
      <vt:lpstr>Example 04 (contd.) </vt:lpstr>
      <vt:lpstr>Example # 04 (Solution) </vt:lpstr>
      <vt:lpstr>Example # 05</vt:lpstr>
      <vt:lpstr>Example 05 (contd.) </vt:lpstr>
      <vt:lpstr>Example # 06 (Solution) </vt:lpstr>
      <vt:lpstr>t-test for paired observations</vt:lpstr>
      <vt:lpstr>Examples of dependent samples</vt:lpstr>
      <vt:lpstr>Note of caution using paired t-test</vt:lpstr>
      <vt:lpstr>Steps involving paired t-test</vt:lpstr>
      <vt:lpstr>Example # 07  </vt:lpstr>
      <vt:lpstr>Solution (Example 07) </vt:lpstr>
      <vt:lpstr>Solution (Example 07, contd.) </vt:lpstr>
      <vt:lpstr>Example # 08 </vt:lpstr>
      <vt:lpstr>Solution (example 08) </vt:lpstr>
      <vt:lpstr>Practice Questions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OSAMA BIN AJAZ</dc:creator>
  <cp:lastModifiedBy>Osama Bin Ajaz</cp:lastModifiedBy>
  <cp:revision>163</cp:revision>
  <dcterms:created xsi:type="dcterms:W3CDTF">2018-04-18T15:24:00Z</dcterms:created>
  <dcterms:modified xsi:type="dcterms:W3CDTF">2018-04-24T06:06:35Z</dcterms:modified>
</cp:coreProperties>
</file>