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3"/>
  </p:notesMasterIdLst>
  <p:sldIdLst>
    <p:sldId id="334" r:id="rId2"/>
    <p:sldId id="348" r:id="rId3"/>
    <p:sldId id="349" r:id="rId4"/>
    <p:sldId id="347" r:id="rId5"/>
    <p:sldId id="350" r:id="rId6"/>
    <p:sldId id="335" r:id="rId7"/>
    <p:sldId id="336" r:id="rId8"/>
    <p:sldId id="337" r:id="rId9"/>
    <p:sldId id="338" r:id="rId10"/>
    <p:sldId id="354" r:id="rId11"/>
    <p:sldId id="355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CC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434" autoAdjust="0"/>
  </p:normalViewPr>
  <p:slideViewPr>
    <p:cSldViewPr>
      <p:cViewPr varScale="1">
        <p:scale>
          <a:sx n="67" d="100"/>
          <a:sy n="67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Relationship Id="rId77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30T04:46:15.312" idx="1">
    <p:pos x="10" y="10"/>
    <p:text>I/O devices have varying features</p:text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7DF990F-9C13-4FB7-8304-73C710A74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7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I/O devices:</a:t>
            </a:r>
            <a:r>
              <a:rPr lang="en-US" baseline="0" dirty="0" smtClean="0"/>
              <a:t> Varying characteristics. OS provides the simplest interface to a wide range of devices to applications and programmers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48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SSTF:</a:t>
            </a:r>
            <a:r>
              <a:rPr lang="en-US" baseline="0" dirty="0" smtClean="0"/>
              <a:t> starvation may </a:t>
            </a:r>
            <a:r>
              <a:rPr lang="en-US" baseline="0" smtClean="0"/>
              <a:t>take place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2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Concept, Access methods, directory</a:t>
            </a:r>
            <a:r>
              <a:rPr lang="en-US" baseline="0" dirty="0" smtClean="0"/>
              <a:t> and disk structure, Mounting, sharing and protecting, locking of files,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4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Disk</a:t>
            </a:r>
            <a:r>
              <a:rPr lang="en-US" baseline="0" dirty="0" smtClean="0"/>
              <a:t> formatting; Swap space; Management of boot blocks, Structure and operation of RAID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66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Platter (1.8” to 3.5”), read/write head, disk arm, tracks, sectors, cylinder, RPM</a:t>
            </a:r>
            <a:r>
              <a:rPr lang="en-US" baseline="0" dirty="0" smtClean="0"/>
              <a:t> is the rotational speed(60 to 25 times/sec), disk speed: transfer rate+ positioning time(seek </a:t>
            </a:r>
            <a:r>
              <a:rPr lang="en-US" baseline="0" dirty="0" err="1" smtClean="0"/>
              <a:t>time+rotational</a:t>
            </a:r>
            <a:r>
              <a:rPr lang="en-US" baseline="0" dirty="0" smtClean="0"/>
              <a:t> latency)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75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Platter (1.8” to 3.5”), read/write head, disk arm, tracks, sectors, cylinder, RPM</a:t>
            </a:r>
            <a:r>
              <a:rPr lang="en-US" baseline="0" dirty="0" smtClean="0"/>
              <a:t> is the rotational speed(60 to 250 times/sec), disk speed: transfer rate+ positioning time(seek </a:t>
            </a:r>
            <a:r>
              <a:rPr lang="en-US" baseline="0" dirty="0" err="1" smtClean="0"/>
              <a:t>time+rotational</a:t>
            </a:r>
            <a:r>
              <a:rPr lang="en-US" baseline="0" dirty="0" smtClean="0"/>
              <a:t> latency)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8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Seek time</a:t>
            </a:r>
            <a:r>
              <a:rPr lang="en-US" baseline="0" dirty="0" smtClean="0"/>
              <a:t> and rotational latency is of a few msec.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Wild movement from</a:t>
            </a:r>
            <a:r>
              <a:rPr lang="en-US" baseline="0" dirty="0" smtClean="0"/>
              <a:t> 37 to 122, then to 14 and back to 124 is the real problem with this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18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SSTF:</a:t>
            </a:r>
            <a:r>
              <a:rPr lang="en-US" baseline="0" dirty="0" smtClean="0"/>
              <a:t> starvation may </a:t>
            </a:r>
            <a:r>
              <a:rPr lang="en-US" baseline="0" smtClean="0"/>
              <a:t>take place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10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SSTF:</a:t>
            </a:r>
            <a:r>
              <a:rPr lang="en-US" baseline="0" dirty="0" smtClean="0"/>
              <a:t> starvation may </a:t>
            </a:r>
            <a:r>
              <a:rPr lang="en-US" baseline="0" smtClean="0"/>
              <a:t>take place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3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9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7210AC8-675F-42E5-A4FE-68D4194E10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4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pPr>
                <a:defRPr/>
              </a:pPr>
              <a:t>‹#›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34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6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4600" y="838200"/>
            <a:ext cx="5943600" cy="1829761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Storage Management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324600"/>
            <a:ext cx="2398872" cy="450056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OS Spring 2018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416675"/>
            <a:ext cx="2350681" cy="365125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39563-8EFE-4C23-9F4C-01FE8F5DD855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6600" y="4069140"/>
            <a:ext cx="5370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/>
              <a:t>File System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/>
              <a:t>Mass Storage Structure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/>
              <a:t>I/O Systems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8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788194"/>
            <a:ext cx="8229600" cy="5765006"/>
          </a:xfrm>
          <a:noFill/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This is also called the elevator algorithm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H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ead position is 53 and is moving towards 0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 total of 173 head movement</a:t>
            </a:r>
          </a:p>
          <a:p>
            <a:pPr marL="82550" indent="0">
              <a:buNone/>
            </a:pPr>
            <a:endParaRPr lang="en-US" sz="10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C-SCAN (Circular SCAN) Scheduling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Provides a more uniform wait time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The head moves from 0 to Max, while servicing the requests 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It immediately returns to the beginning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		183 total head movement  </a:t>
            </a:r>
          </a:p>
          <a:p>
            <a:pPr marL="82550" indent="0">
              <a:lnSpc>
                <a:spcPct val="80000"/>
              </a:lnSpc>
              <a:buNone/>
            </a:pPr>
            <a:endParaRPr lang="en-US" sz="1000" b="1" dirty="0">
              <a:latin typeface="Comic Sans MS" panose="030F0702030302020204" pitchFamily="66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LOOK Scheduling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Disk arm does not move across the full width 	of the disk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Arm goes to as far as the final request in each direction </a:t>
            </a: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31744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407944"/>
            <a:ext cx="2350681" cy="36512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9D1699-8EC9-4E38-8AF8-92BF3DADE04E}" type="slidenum">
              <a:rPr lang="en-US" b="1">
                <a:latin typeface="Arial Black" pitchFamily="34" charset="0"/>
              </a:rPr>
              <a:pPr/>
              <a:t>10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533400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tx1"/>
                </a:solidFill>
              </a:rPr>
              <a:t>Disk Scheduling</a:t>
            </a:r>
          </a:p>
        </p:txBody>
      </p:sp>
    </p:spTree>
    <p:extLst>
      <p:ext uri="{BB962C8B-B14F-4D97-AF65-F5344CB8AC3E}">
        <p14:creationId xmlns:p14="http://schemas.microsoft.com/office/powerpoint/2010/main" val="19119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8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92994"/>
            <a:ext cx="8229600" cy="4774406"/>
          </a:xfrm>
          <a:noFill/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total of 153 head movements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Another variant is the C-LOOK scheduling algorithm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Choice of a disk scheduling algorithm is dependent on a number of factors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File allocation method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Location of directories and index blocks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Behavior of applications for generating disk requests</a:t>
            </a: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31744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407944"/>
            <a:ext cx="2350681" cy="36512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9D1699-8EC9-4E38-8AF8-92BF3DADE04E}" type="slidenum">
              <a:rPr lang="en-US" b="1">
                <a:latin typeface="Arial Black" pitchFamily="34" charset="0"/>
              </a:rPr>
              <a:pPr/>
              <a:t>11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533400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tx1"/>
                </a:solidFill>
              </a:rPr>
              <a:t>Disk Scheduling</a:t>
            </a:r>
          </a:p>
        </p:txBody>
      </p:sp>
    </p:spTree>
    <p:extLst>
      <p:ext uri="{BB962C8B-B14F-4D97-AF65-F5344CB8AC3E}">
        <p14:creationId xmlns:p14="http://schemas.microsoft.com/office/powerpoint/2010/main" val="26576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6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30555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86800" y="6305550"/>
            <a:ext cx="4572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93D7607-B854-4CAE-887D-523509DE0017}" type="slidenum">
              <a:rPr lang="en-US">
                <a:latin typeface="Arial Black" panose="020B0A04020102020204" pitchFamily="34" charset="0"/>
              </a:rPr>
              <a:pPr/>
              <a:t>2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9220" name="Date Placeholder 5"/>
          <p:cNvSpPr>
            <a:spLocks noGrp="1"/>
          </p:cNvSpPr>
          <p:nvPr>
            <p:ph type="dt" sz="quarter" idx="12"/>
          </p:nvPr>
        </p:nvSpPr>
        <p:spPr>
          <a:xfrm>
            <a:off x="3654425" y="6305550"/>
            <a:ext cx="2898775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smtClean="0"/>
              <a:t>OS Spring 2018</a:t>
            </a:r>
            <a:endParaRPr lang="en-US" dirty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/>
              <a:t>Storage Management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8229600" cy="51498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latin typeface="Comic Sans MS" panose="030F0702030302020204" pitchFamily="66" charset="0"/>
              </a:rPr>
              <a:t>Secondary storage of the computer provides backup to the main memory for all programs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 smtClean="0"/>
              <a:t>All data and programs are stored permanently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Comic Sans MS" panose="030F0702030302020204" pitchFamily="66" charset="0"/>
              </a:rPr>
              <a:t>Disks are used as the primary on-line 	storage medium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 smtClean="0"/>
              <a:t>File-system provides mechanism for on-line storage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Comic Sans MS" panose="030F0702030302020204" pitchFamily="66" charset="0"/>
              </a:rPr>
              <a:t>A file is a collection of related information 	defined by its creator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dirty="0" smtClean="0"/>
              <a:t>			OS maps the files onto physical devices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latin typeface="Comic Sans MS" panose="030F0702030302020204" pitchFamily="66" charset="0"/>
              </a:rPr>
              <a:t>Files are organized into directories for ease of use</a:t>
            </a:r>
            <a:endParaRPr lang="en-US" sz="26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b="1" dirty="0" smtClean="0"/>
              <a:t>File-system is the most visible aspect of an OS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42567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7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FAST-NU Karachi Campus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346683"/>
            <a:ext cx="609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42A1FBB-BEF3-4E28-88E3-A80A40C5A2A2}" type="slidenum">
              <a:rPr lang="en-US">
                <a:latin typeface="Arial Black" panose="020B0A04020102020204" pitchFamily="34" charset="0"/>
              </a:rPr>
              <a:pPr/>
              <a:t>3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0244" name="Date Placeholder 5"/>
          <p:cNvSpPr>
            <a:spLocks noGrp="1"/>
          </p:cNvSpPr>
          <p:nvPr>
            <p:ph type="dt" sz="quarter" idx="12"/>
          </p:nvPr>
        </p:nvSpPr>
        <p:spPr>
          <a:xfrm>
            <a:off x="5788025" y="6305550"/>
            <a:ext cx="2746375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smtClean="0"/>
              <a:t>OS Spring 2018</a:t>
            </a:r>
            <a:endParaRPr lang="en-US" dirty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/>
              <a:t>File System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5883"/>
            <a:ext cx="8229600" cy="510871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Comic Sans MS" panose="030F0702030302020204" pitchFamily="66" charset="0"/>
              </a:rPr>
              <a:t>A file is an abstract data type defined and implemented by the OS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600" b="1" dirty="0" smtClean="0"/>
              <a:t>		It consists of a sequence of logical records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/>
              <a:t>File-system consists of two distinct parts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Comic Sans MS" panose="030F0702030302020204" pitchFamily="66" charset="0"/>
              </a:rPr>
              <a:t>A collection of files that store related 	data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600" b="1" dirty="0" smtClean="0">
                <a:latin typeface="Comic Sans MS" panose="030F0702030302020204" pitchFamily="66" charset="0"/>
              </a:rPr>
              <a:t>		A directory structure that organizes and 	provides information about all the files in 	the system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/>
              <a:t>Various aspects of files and the major directory structures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Comic Sans MS" panose="030F0702030302020204" pitchFamily="66" charset="0"/>
              </a:rPr>
              <a:t>Semantics of sharing files among multiple processes, users and computers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600" b="1" dirty="0" smtClean="0"/>
              <a:t>		Ways to handle file protection</a:t>
            </a:r>
          </a:p>
        </p:txBody>
      </p:sp>
    </p:spTree>
    <p:extLst>
      <p:ext uri="{BB962C8B-B14F-4D97-AF65-F5344CB8AC3E}">
        <p14:creationId xmlns:p14="http://schemas.microsoft.com/office/powerpoint/2010/main" val="21186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7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1829761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Mass Storage Structure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324600"/>
            <a:ext cx="2398872" cy="450056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OS Spring 2018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416675"/>
            <a:ext cx="2350681" cy="365125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39563-8EFE-4C23-9F4C-01FE8F5DD855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4</a:t>
            </a:fld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8462" y="3657600"/>
            <a:ext cx="464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b="1" dirty="0" smtClean="0"/>
              <a:t>Disk Structure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b="1" dirty="0" smtClean="0"/>
              <a:t>Disk Scheduling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6861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8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943600" y="630555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FAST-NU Karachi Campus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05550"/>
            <a:ext cx="4572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C0B45A3-74DE-4AD0-9C02-6F4CE7811DBC}" type="slidenum">
              <a:rPr lang="en-US">
                <a:latin typeface="Arial Black" panose="020B0A04020102020204" pitchFamily="34" charset="0"/>
              </a:rPr>
              <a:pPr/>
              <a:t>5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1268" name="Date Placeholder 5"/>
          <p:cNvSpPr>
            <a:spLocks noGrp="1"/>
          </p:cNvSpPr>
          <p:nvPr>
            <p:ph type="dt" sz="quarter" idx="12"/>
          </p:nvPr>
        </p:nvSpPr>
        <p:spPr>
          <a:xfrm>
            <a:off x="3502025" y="6292850"/>
            <a:ext cx="2136775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smtClean="0"/>
              <a:t>OS Spring 2018</a:t>
            </a:r>
            <a:endParaRPr lang="en-US" dirty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/>
              <a:t>Secondary (Mass) Storage Structure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8153400" cy="51498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anose="030F0702030302020204" pitchFamily="66" charset="0"/>
              </a:rPr>
              <a:t>Disk drives are the major secondary storage I/O devices on most computers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/>
              <a:t>These are structured as a large one-dimensional array of logical disk blocks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anose="030F0702030302020204" pitchFamily="66" charset="0"/>
              </a:rPr>
              <a:t>Request for disk I/O is generated by the file system and virtual memory system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/>
              <a:t>Disk scheduling algorithms are used to improve the disk bandwidth, average response time and the variance in response time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Comic Sans MS" panose="030F0702030302020204" pitchFamily="66" charset="0"/>
              </a:rPr>
              <a:t>FCFS, SSTF, SCAN, C-SCAN and C-LOOK 	are the disk scheduling algorithms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/>
              <a:t>Swap space provides an efficient interface to paging systems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Comic Sans MS" panose="030F0702030302020204" pitchFamily="66" charset="0"/>
              </a:rPr>
              <a:t>Disks can suffer from external fragmentation</a:t>
            </a:r>
            <a:endParaRPr lang="en-US" sz="2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13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24600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407944"/>
            <a:ext cx="2350681" cy="36512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E311FC-A73B-436B-93A4-70DE8ED8624E}" type="slidenum">
              <a:rPr lang="en-US" b="1">
                <a:latin typeface="Arial Black" pitchFamily="34" charset="0"/>
              </a:rPr>
              <a:pPr/>
              <a:t>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  <a:effectLst/>
              </a:rPr>
              <a:t>Moving-head disk mechanism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609600"/>
            <a:ext cx="9072000" cy="63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6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334000"/>
          </a:xfrm>
          <a:noFill/>
        </p:spPr>
        <p:txBody>
          <a:bodyPr>
            <a:normAutofit lnSpcReduction="10000"/>
          </a:bodyPr>
          <a:lstStyle/>
          <a:p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Access time components</a:t>
            </a:r>
          </a:p>
          <a:p>
            <a:pPr>
              <a:buNone/>
            </a:pPr>
            <a:r>
              <a:rPr lang="en-US" sz="2600" b="1" dirty="0" smtClean="0">
                <a:latin typeface="Comic Sans MS" pitchFamily="66" charset="0"/>
              </a:rPr>
              <a:t>		Seek time and rotational latency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Seek time is the time for the disk arm to move the heads to the cylinder containing the desired sector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600" b="1" dirty="0" smtClean="0">
                <a:latin typeface="Comic Sans MS" pitchFamily="66" charset="0"/>
              </a:rPr>
              <a:t>Rotational latency is the additional time for the disk to rotate the desired sector to the disk head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Bandwidth is the total number of bytes transferred divided by the total time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Both access time and bandwidth can be improved by managing the order in which disk I/O requests are serv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iced</a:t>
            </a: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31744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407944"/>
            <a:ext cx="2350681" cy="36512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9D1699-8EC9-4E38-8AF8-92BF3DADE04E}" type="slidenum">
              <a:rPr lang="en-US" b="1">
                <a:latin typeface="Arial Black" pitchFamily="34" charset="0"/>
              </a:rPr>
              <a:pPr/>
              <a:t>7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533400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tx1"/>
                </a:solidFill>
              </a:rPr>
              <a:t>Disk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7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781050"/>
            <a:ext cx="8229600" cy="569595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sz="3100" b="1" dirty="0" smtClean="0">
                <a:latin typeface="Arial" pitchFamily="34" charset="0"/>
                <a:cs typeface="Arial" pitchFamily="34" charset="0"/>
              </a:rPr>
              <a:t>Disk queue may have several pending requests at any point in time</a:t>
            </a:r>
          </a:p>
          <a:p>
            <a:pPr>
              <a:buNone/>
            </a:pPr>
            <a:r>
              <a:rPr lang="en-US" sz="31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3100" b="1" dirty="0" smtClean="0">
                <a:latin typeface="Comic Sans MS" pitchFamily="66" charset="0"/>
                <a:cs typeface="Arial" pitchFamily="34" charset="0"/>
              </a:rPr>
              <a:t>Any one of the several disk scheduling 	algorithms can be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b="1" dirty="0" smtClean="0">
                <a:latin typeface="Comic Sans MS" pitchFamily="66" charset="0"/>
                <a:cs typeface="Arial" pitchFamily="34" charset="0"/>
              </a:rPr>
              <a:t>Access time and bandwidth can be improved by managing the order of disk I/O requests</a:t>
            </a:r>
          </a:p>
          <a:p>
            <a:pPr>
              <a:buNone/>
            </a:pPr>
            <a:endParaRPr lang="en-US" sz="10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100" b="1" dirty="0" smtClean="0">
                <a:latin typeface="Arial" pitchFamily="34" charset="0"/>
                <a:cs typeface="Arial" pitchFamily="34" charset="0"/>
              </a:rPr>
              <a:t>FCFS Scheduling</a:t>
            </a:r>
          </a:p>
          <a:p>
            <a:pPr>
              <a:buNone/>
            </a:pPr>
            <a:r>
              <a:rPr lang="en-US" sz="3100" b="1" dirty="0" smtClean="0">
                <a:latin typeface="Comic Sans MS" pitchFamily="66" charset="0"/>
              </a:rPr>
              <a:t>		Fair algorithm but does not provide fastest 	service</a:t>
            </a:r>
          </a:p>
          <a:p>
            <a:pPr>
              <a:buFont typeface="Wingdings" pitchFamily="2" charset="2"/>
              <a:buChar char="Ø"/>
            </a:pPr>
            <a:r>
              <a:rPr lang="en-US" sz="3100" b="1" dirty="0" smtClean="0">
                <a:latin typeface="Arial" pitchFamily="34" charset="0"/>
                <a:cs typeface="Arial" pitchFamily="34" charset="0"/>
              </a:rPr>
              <a:t>I/O requests to blocks on cylinders – initial head position is 53</a:t>
            </a:r>
          </a:p>
          <a:p>
            <a:pPr>
              <a:buNone/>
            </a:pPr>
            <a:r>
              <a:rPr lang="en-US" sz="3100" b="1" dirty="0" smtClean="0">
                <a:latin typeface="Comic Sans MS" pitchFamily="66" charset="0"/>
              </a:rPr>
              <a:t>		98, 183, 37, 122, 14, 124, 65, 67</a:t>
            </a:r>
          </a:p>
          <a:p>
            <a:r>
              <a:rPr lang="en-US" sz="3100" b="1" dirty="0" smtClean="0">
                <a:latin typeface="Arial" pitchFamily="34" charset="0"/>
                <a:cs typeface="Arial" pitchFamily="34" charset="0"/>
              </a:rPr>
              <a:t>Total head movement is 640 cylinders</a:t>
            </a:r>
          </a:p>
          <a:p>
            <a:pPr>
              <a:buNone/>
            </a:pPr>
            <a:r>
              <a:rPr lang="en-US" sz="3100" b="1" dirty="0" smtClean="0">
                <a:latin typeface="Comic Sans MS" pitchFamily="66" charset="0"/>
              </a:rPr>
              <a:t>		</a:t>
            </a:r>
            <a:r>
              <a:rPr lang="en-US" sz="3100" b="1" dirty="0" smtClean="0">
                <a:latin typeface="Arial" pitchFamily="34" charset="0"/>
                <a:cs typeface="Arial" pitchFamily="34" charset="0"/>
              </a:rPr>
              <a:t>Total head movement can be decreased 	substantially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31744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407944"/>
            <a:ext cx="2350681" cy="36512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9D1699-8EC9-4E38-8AF8-92BF3DADE04E}" type="slidenum">
              <a:rPr lang="en-US" b="1">
                <a:latin typeface="Arial Black" pitchFamily="34" charset="0"/>
              </a:rPr>
              <a:pPr/>
              <a:t>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533400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tx1"/>
                </a:solidFill>
              </a:rPr>
              <a:t>Disk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7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762000"/>
            <a:ext cx="8229600" cy="5638800"/>
          </a:xfrm>
          <a:noFill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SSTF Scheduling</a:t>
            </a:r>
          </a:p>
          <a:p>
            <a:pPr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Service all requests close to the current head 	position before moving the head to service 	other requests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Shortest Seek Time First algorithm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Total head movement is 236 cylinders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Not an optimal algorithm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Starvation may take place</a:t>
            </a:r>
          </a:p>
          <a:p>
            <a:pPr>
              <a:buNone/>
            </a:pPr>
            <a:endParaRPr lang="en-US" sz="10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SCAN Scheduling</a:t>
            </a:r>
          </a:p>
          <a:p>
            <a:pPr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The disk arm starts at one end and moves 	towards the other end, servicing requests 	as it reaches each cylinder</a:t>
            </a: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Direction of head movement reverses after reaching the other end</a:t>
            </a:r>
          </a:p>
          <a:p>
            <a:pPr>
              <a:buNone/>
            </a:pPr>
            <a:endParaRPr lang="en-US" sz="2600" b="1" dirty="0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31744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407944"/>
            <a:ext cx="2350681" cy="36512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9D1699-8EC9-4E38-8AF8-92BF3DADE04E}" type="slidenum">
              <a:rPr lang="en-US" b="1">
                <a:latin typeface="Arial Black" pitchFamily="34" charset="0"/>
              </a:rPr>
              <a:pPr/>
              <a:t>9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533400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tx1"/>
                </a:solidFill>
              </a:rPr>
              <a:t>Disk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7029</TotalTime>
  <Words>481</Words>
  <Application>Microsoft Office PowerPoint</Application>
  <PresentationFormat>On-screen Show (4:3)</PresentationFormat>
  <Paragraphs>138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Comic Sans MS</vt:lpstr>
      <vt:lpstr>Courier New</vt:lpstr>
      <vt:lpstr>Gill Sans MT</vt:lpstr>
      <vt:lpstr>Times</vt:lpstr>
      <vt:lpstr>Verdana</vt:lpstr>
      <vt:lpstr>Wingdings</vt:lpstr>
      <vt:lpstr>Wingdings 2</vt:lpstr>
      <vt:lpstr>Theme1</vt:lpstr>
      <vt:lpstr>Storage Management</vt:lpstr>
      <vt:lpstr>Storage Management</vt:lpstr>
      <vt:lpstr>File System</vt:lpstr>
      <vt:lpstr>Mass Storage Structure</vt:lpstr>
      <vt:lpstr>Secondary (Mass) Storage Structure</vt:lpstr>
      <vt:lpstr>Moving-head disk mechanism</vt:lpstr>
      <vt:lpstr>Disk Scheduling</vt:lpstr>
      <vt:lpstr>Disk Scheduling</vt:lpstr>
      <vt:lpstr>Disk Scheduling</vt:lpstr>
      <vt:lpstr>Disk Scheduling</vt:lpstr>
      <vt:lpstr>Disk Scheduling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294</cp:revision>
  <dcterms:created xsi:type="dcterms:W3CDTF">2008-12-31T02:25:45Z</dcterms:created>
  <dcterms:modified xsi:type="dcterms:W3CDTF">2018-05-04T04:14:28Z</dcterms:modified>
</cp:coreProperties>
</file>