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44"/>
  </p:notesMasterIdLst>
  <p:sldIdLst>
    <p:sldId id="34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000" autoAdjust="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BAFD6-6985-4CA1-BA0A-4402D7FB961B}" type="slidenum">
              <a:rPr lang="en-US"/>
              <a:pPr/>
              <a:t>26</a:t>
            </a:fld>
            <a:endParaRPr lang="en-US"/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4B20062-FA1A-415E-9BA2-3AB2D7F3F8C3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26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4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 PDP=11 has 8 registers to</a:t>
            </a:r>
            <a:r>
              <a:rPr lang="en-US" baseline="0" dirty="0" smtClean="0"/>
              <a:t> hold the page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50843-1873-4F1D-8A43-36C7AEDEC3B7}" type="slidenum">
              <a:rPr lang="en-US"/>
              <a:pPr/>
              <a:t>31</a:t>
            </a:fld>
            <a:endParaRPr lang="en-US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1CA7B1EB-BB55-4851-A101-4A0EACA3E5E0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31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800" dirty="0" smtClean="0"/>
              <a:t>Effective memory access time 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128entry L1 </a:t>
            </a:r>
            <a:r>
              <a:rPr lang="en-US" dirty="0" err="1" smtClean="0"/>
              <a:t>insruction</a:t>
            </a:r>
            <a:r>
              <a:rPr lang="en-US" dirty="0" smtClean="0"/>
              <a:t> and a 64 entry</a:t>
            </a:r>
            <a:r>
              <a:rPr lang="en-US" baseline="0" dirty="0" smtClean="0"/>
              <a:t> L1data TLB -</a:t>
            </a:r>
            <a:r>
              <a:rPr lang="en-US" baseline="0" smtClean="0"/>
              <a:t>1</a:t>
            </a:r>
            <a:r>
              <a:rPr lang="en-US" baseline="30000" smtClean="0"/>
              <a:t>st</a:t>
            </a:r>
            <a:r>
              <a:rPr lang="en-US" baseline="0" smtClean="0"/>
              <a:t> leve</a:t>
            </a:r>
            <a:r>
              <a:rPr lang="en-US" baseline="0" dirty="0" smtClean="0"/>
              <a:t>l</a:t>
            </a:r>
          </a:p>
          <a:p>
            <a:r>
              <a:rPr lang="en-US" baseline="0" dirty="0" smtClean="0"/>
              <a:t>512 entry L2TLB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5FE76-0B89-4A89-BCDE-BB866F8FCB74}" type="slidenum">
              <a:rPr lang="en-US"/>
              <a:pPr/>
              <a:t>35</a:t>
            </a:fld>
            <a:endParaRPr lang="en-US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8CFF4B5-0FA3-4836-A300-7DA126F8D3A5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35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52A71-AC1D-4A41-9FA4-987E1757FCD5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DF554EF1-8744-462C-BAEC-9FC6B68FD306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37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7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>
                <a:latin typeface="Arial" pitchFamily="34" charset="0"/>
                <a:cs typeface="Arial" pitchFamily="34" charset="0"/>
              </a:rPr>
              <a:t>VAX supports a variant of two-level paging scheme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D8076-8864-4802-A511-B431F93073F0}" type="slidenum">
              <a:rPr lang="en-US"/>
              <a:pPr/>
              <a:t>39</a:t>
            </a:fld>
            <a:endParaRPr lang="en-US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A9541AB5-9B0F-4219-9D81-B45677CDEB36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39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29744-5AF6-47C6-8F9E-812E541D9C10}" type="slidenum">
              <a:rPr lang="en-US"/>
              <a:pPr/>
              <a:t>7</a:t>
            </a:fld>
            <a:endParaRPr lang="en-US"/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5988BBA4-DB42-4106-B04D-AC4D16F483A0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7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8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632E0-AE1D-4515-B99A-E7845EE23A3E}" type="slidenum">
              <a:rPr lang="en-US"/>
              <a:pPr/>
              <a:t>40</a:t>
            </a:fld>
            <a:endParaRPr lang="en-US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36076DAF-2FF0-4A44-BC6B-72253BB84071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40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FE014-1F3E-4D1F-9AE6-0480AB220742}" type="slidenum">
              <a:rPr lang="en-US"/>
              <a:pPr/>
              <a:t>42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A882B599-D0F4-4545-81B1-7A55E1E680E8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42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Multiprogramming with a fixed number of tasks and multiprogramming with a variable number of tasks  MFT and MVT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D6076-2D84-48F7-91EB-FADA0206F0BC}" type="slidenum">
              <a:rPr lang="en-US"/>
              <a:pPr/>
              <a:t>15</a:t>
            </a:fld>
            <a:endParaRPr lang="en-US"/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547818B-C726-4102-8133-DEFDEC57112D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15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ECF5C-29D4-416E-81A0-EEAE870B427C}" type="slidenum">
              <a:rPr lang="en-US"/>
              <a:pPr/>
              <a:t>17</a:t>
            </a:fld>
            <a:endParaRPr lang="en-US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CADEE5D9-7824-40B8-B7B8-F0D75DF454C8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17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20E5D-37C1-47E9-ABDC-A6E44903C838}" type="slidenum">
              <a:rPr lang="en-US"/>
              <a:pPr/>
              <a:t>18</a:t>
            </a:fld>
            <a:endParaRPr lang="en-US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9E320124-7BD9-4A68-B188-5CEFE0ECB1BC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18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ACFCE-3595-4E5E-ACEF-ADF073BB40A3}" type="slidenum">
              <a:rPr lang="en-US"/>
              <a:pPr/>
              <a:t>21</a:t>
            </a:fld>
            <a:endParaRPr lang="en-US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D0FCFACB-0384-4957-97F3-F640DA489978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21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BF5C6-3DD7-4C67-B17F-D477BBC915A2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0E49FF1F-92D2-4EC0-A034-D09CA9FC93CA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22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0D744-40B5-43ED-BB82-B78606576E07}" type="slidenum">
              <a:rPr lang="en-US"/>
              <a:pPr/>
              <a:t>24</a:t>
            </a:fld>
            <a:endParaRPr lang="en-US"/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432EA366-04AD-4EC7-BD0B-DDAC5B43EE68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24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r>
              <a:rPr lang="en-US" dirty="0" smtClean="0"/>
              <a:t>128 byes</a:t>
            </a:r>
            <a:r>
              <a:rPr lang="en-US" baseline="0" dirty="0" smtClean="0"/>
              <a:t> memory and 8 byte pages</a:t>
            </a:r>
          </a:p>
          <a:p>
            <a:pPr eaLnBrk="1" hangingPunct="1"/>
            <a:r>
              <a:rPr lang="en-US" baseline="0" dirty="0" smtClean="0"/>
              <a:t>4GBytes </a:t>
            </a:r>
            <a:r>
              <a:rPr lang="en-US" baseline="0" smtClean="0"/>
              <a:t>memory with4KB pages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8E8A7-F006-458A-908E-46D0A45F204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94958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Best fit</a:t>
            </a:r>
            <a:r>
              <a:rPr lang="en-US" sz="2800" b="1" dirty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smallest hole that is big 	enough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Search the entire list unless sorted by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Produces the smallest leftover hole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Worst fit: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Allocate the largest hole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Produces the largest leftover hole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Search the entire list unless it is sorted by 	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Simulation results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First and best fit are better than worst fit 	in terms of decreasing time and storage 	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First fit is generally faster than best fit</a:t>
            </a:r>
            <a:endParaRPr lang="en-US" sz="20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7195-1272-4BBA-BA66-D8C04EF0889C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1635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first bit and best fit strategies suffer from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Free memory space is broken into small 	pieces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fragmentation exists when there is enough total memory space to satisfy a request but the available spaces are not contiguous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Storage is fragmented into a large number 	of small holes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Depending on the total memory space and the average process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External fragmentation may be a minor or 	major problem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First fit has shown to suffer from the		property of 50 percent rule</a:t>
            </a:r>
          </a:p>
        </p:txBody>
      </p:sp>
      <p:sp>
        <p:nvSpPr>
          <p:cNvPr id="307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D7793F-D10B-4F26-B468-35B62E3382BB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391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16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Char char="o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50-percent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>
                <a:latin typeface="Comic Sans MS" pitchFamily="66" charset="0"/>
              </a:rPr>
              <a:t>		Given N allocated blocks, 0.5 N blocks are 	lost to fragmentation</a:t>
            </a:r>
            <a:r>
              <a:rPr lang="en-US" sz="3400" b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400" b="1" dirty="0"/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One-third of the memory may be 			unusable</a:t>
            </a:r>
          </a:p>
          <a:p>
            <a:pPr eaLnBrk="1" hangingPunct="1">
              <a:buFontTx/>
              <a:buChar char="o"/>
            </a:pPr>
            <a:r>
              <a:rPr lang="en-US" sz="3400" b="1" dirty="0">
                <a:latin typeface="Comic Sans MS" pitchFamily="66" charset="0"/>
                <a:cs typeface="Calibri" pitchFamily="34" charset="0"/>
              </a:rPr>
              <a:t>Memory fragmentation can be internal or external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3400" b="1" dirty="0">
                <a:latin typeface="Arial" pitchFamily="34" charset="0"/>
                <a:cs typeface="Arial" pitchFamily="34" charset="0"/>
              </a:rPr>
              <a:t>Internal fragmentation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100" b="1" dirty="0">
                <a:latin typeface="Comic Sans MS" pitchFamily="66" charset="0"/>
              </a:rPr>
              <a:t>		</a:t>
            </a:r>
            <a:r>
              <a:rPr lang="en-US" sz="3400" b="1" dirty="0">
                <a:latin typeface="Comic Sans MS" pitchFamily="66" charset="0"/>
              </a:rPr>
              <a:t>Memory is generally divided into fixed size 	blocks and allocated to processes in 	multiples of fixed size	blocks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100" b="1" dirty="0"/>
              <a:t>			</a:t>
            </a:r>
            <a:r>
              <a:rPr lang="en-US" sz="3400" b="1" dirty="0">
                <a:latin typeface="Arial" pitchFamily="34" charset="0"/>
                <a:cs typeface="Arial" pitchFamily="34" charset="0"/>
              </a:rPr>
              <a:t>Allocated memory may be larger than 		the requested size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3400" b="1" dirty="0">
                <a:latin typeface="Comic Sans MS" pitchFamily="66" charset="0"/>
              </a:rPr>
              <a:t>Difference results in unused memory lost to internal fragmentation</a:t>
            </a:r>
            <a:endParaRPr lang="en-US" sz="3400" b="1" dirty="0"/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E5033F-04D2-417A-BB4F-F50AA98997F9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655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Compaction is a solution to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Shuffle free memory spaces to form one 	large contiguous block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Possible only if relocation is dynamic and is done at run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Compaction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solution to external fragmentation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Permit the physical address space of the 	processes to be noncontiguous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techniques are used to achieve this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Segmentation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The two techniques can also be combined</a:t>
            </a: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256FC-DA13-433E-9171-992400B0F419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25704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7620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programmer’s view of memory is a collection of variable sized segments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segment has a name and a length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Each address is specified by the </a:t>
            </a:r>
            <a:r>
              <a:rPr lang="en-US" sz="2600" b="1" dirty="0" smtClean="0">
                <a:latin typeface="Comic Sans MS" pitchFamily="66" charset="0"/>
              </a:rPr>
              <a:t>programmer </a:t>
            </a:r>
            <a:r>
              <a:rPr lang="en-US" sz="2600" b="1" dirty="0">
                <a:latin typeface="Comic Sans MS" pitchFamily="66" charset="0"/>
              </a:rPr>
              <a:t>in two parts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segment and an offset within the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simplified scheme may use segment 	numbers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logical address: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segment number, offset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C compiler creates separate segments for: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code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Global variables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A heap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A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The standard C library</a:t>
            </a:r>
          </a:p>
        </p:txBody>
      </p:sp>
      <p:sp>
        <p:nvSpPr>
          <p:cNvPr id="645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88D6D-01B1-43BD-B1BD-B2CDDDDB3D2F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Segmentation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1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6553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49813-7AA8-48EF-ABB9-03C03C84A2CC}" type="slidenum">
              <a:rPr lang="en-US"/>
              <a:pPr/>
              <a:t>15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Programmer’s View of a Program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838200"/>
            <a:ext cx="57607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17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Two dimensional logical address needs to be mapped to a one-dimensional physical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mapping is performed through a 	segment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Segment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entry has a segment base and a 	segment limit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Segment base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Starting physical address of the segment in 	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   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Limit specifies the length of the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Segment number s is used to index to the table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Offset d is between 0 and the segment limit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An example segmentation having a number of segment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65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48C0E-9059-4C04-AC25-CD10F76FF006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Segmentation Hardware</a:t>
            </a:r>
          </a:p>
        </p:txBody>
      </p:sp>
    </p:spTree>
    <p:extLst>
      <p:ext uri="{BB962C8B-B14F-4D97-AF65-F5344CB8AC3E}">
        <p14:creationId xmlns:p14="http://schemas.microsoft.com/office/powerpoint/2010/main" val="28824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675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EB2EF-CC66-4FC8-9D9C-C89CD5EB2954}" type="slidenum">
              <a:rPr lang="en-US"/>
              <a:pPr/>
              <a:t>17</a:t>
            </a:fld>
            <a:endParaRPr lang="en-US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76200"/>
            <a:ext cx="8229600" cy="6096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Segmentation Hardware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021080"/>
            <a:ext cx="868680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49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6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686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81313-12BD-405A-94A8-48A57DF44F84}" type="slidenum">
              <a:rPr lang="en-US"/>
              <a:pPr/>
              <a:t>18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Segmentation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" y="822960"/>
            <a:ext cx="841248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9436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number of example addresses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87460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3:100, 1:900, 4:2000, 2:399</a:t>
            </a:r>
          </a:p>
        </p:txBody>
      </p:sp>
    </p:spTree>
    <p:extLst>
      <p:ext uri="{BB962C8B-B14F-4D97-AF65-F5344CB8AC3E}">
        <p14:creationId xmlns:p14="http://schemas.microsoft.com/office/powerpoint/2010/main" val="40912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Another memory management scheme that permits the physical address space of a process to be noncontiguous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Avoids external fragmentation and 	compaction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Most operating systems use paging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Basic Method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Physical memory is partitioned into fixed-	sized blocks – </a:t>
            </a:r>
            <a:r>
              <a:rPr lang="en-US" sz="2600" b="1" dirty="0">
                <a:latin typeface="Berlin Sans FB" pitchFamily="34" charset="0"/>
              </a:rPr>
              <a:t>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memory is also partitioned into the same fixed-sized blocks </a:t>
            </a:r>
            <a:r>
              <a:rPr lang="en-US" sz="2600" b="1" dirty="0"/>
              <a:t>– </a:t>
            </a:r>
            <a:r>
              <a:rPr lang="en-US" sz="2600" b="1" dirty="0">
                <a:latin typeface="Berlin Sans FB" pitchFamily="34" charset="0"/>
              </a:rPr>
              <a:t>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is to be executed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Pages are loaded from the backing store	into the available memory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Backing store is also partitioned into fixed-sized blocks of the same size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47072-8198-47FC-A838-2BA42411713E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Paging </a:t>
            </a:r>
          </a:p>
        </p:txBody>
      </p:sp>
    </p:spTree>
    <p:extLst>
      <p:ext uri="{BB962C8B-B14F-4D97-AF65-F5344CB8AC3E}">
        <p14:creationId xmlns:p14="http://schemas.microsoft.com/office/powerpoint/2010/main" val="31710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maintains a ready queue of all processes whose memory images are either in memory or backing store and are ready to run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Dispatcher checks the presence of the next 	process in memory and acts accordingly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Swap in and swap out results in a high context-switch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Major part of the swap time is the 	transfer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Total transfer time is proportional to the amount of memory swapped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Swap only that part of the memory which 	is being used by the process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must keep the system informed of any changes in the memory requirements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5A44B-749C-437B-9AFA-F8B63446FB7E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266124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Hardware support for paging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Comic Sans MS" pitchFamily="66" charset="0"/>
              </a:rPr>
              <a:t>Every address is divided into two parts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number is used as an index into the 	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table contains the base address of each page in 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paging model of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 is defined by the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Typically a power of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Varies between 512 bytes to 1GBbytes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size of logical address space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i="1" baseline="300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page size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i="1" baseline="30000" dirty="0">
                <a:latin typeface="Arial" pitchFamily="34" charset="0"/>
                <a:cs typeface="Arial" pitchFamily="34" charset="0"/>
              </a:rPr>
              <a:t>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higher order </a:t>
            </a:r>
            <a:r>
              <a:rPr lang="en-US" sz="2600" b="1" dirty="0">
                <a:latin typeface="Berlin Sans FB" pitchFamily="34" charset="0"/>
              </a:rPr>
              <a:t>(m – n)</a:t>
            </a:r>
            <a:r>
              <a:rPr lang="en-US" sz="2600" b="1" dirty="0">
                <a:latin typeface="Comic Sans MS" pitchFamily="66" charset="0"/>
              </a:rPr>
              <a:t> bits designate 	the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lower n bits designate the page offset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D4F1C-41B2-4015-8E94-3A2EBC3C3A2E}" type="slidenum">
              <a:rPr lang="en-US" b="1">
                <a:latin typeface="Arial Black" pitchFamily="34" charset="0"/>
              </a:rPr>
              <a:pPr/>
              <a:t>20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1060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4CD38-9481-4962-B1CD-7CAD7462AA61}" type="slidenum">
              <a:rPr lang="en-US"/>
              <a:pPr/>
              <a:t>21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Paging Hardwar</a:t>
            </a:r>
            <a:r>
              <a:rPr lang="en-US" sz="3200" b="1" dirty="0"/>
              <a:t>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28725"/>
            <a:ext cx="896112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91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68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597A7-FEF8-4DDF-BA86-9155A1676033}" type="slidenum">
              <a:rPr lang="en-US"/>
              <a:pPr/>
              <a:t>22</a:t>
            </a:fld>
            <a:endParaRPr lang="en-US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731838"/>
          </a:xfrm>
        </p:spPr>
        <p:txBody>
          <a:bodyPr anchor="b"/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Paging Model of Logical and Physical Memory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680" y="990600"/>
            <a:ext cx="75895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371600" y="54102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733800" y="5638800"/>
            <a:ext cx="4572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548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– 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3243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4999"/>
            <a:ext cx="8229598" cy="457200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the index to the page table 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the displacement within the page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Paging is a form of dynamic relocation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is no external fragmentation in paging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     There may be internal fragmentation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Last allocated frame may not be completely full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Average internal fragmentation is half page per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Small page sizes are desirable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Overhead of page table increases with small page sizes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Disk I/O is more efficient with large page sizes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AA74A-C69A-4008-857B-BE98FA8C77EE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2592388" y="114300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643188" y="7620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page number</a:t>
            </a: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4464050" y="776287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Helvetica" pitchFamily="34" charset="0"/>
              </a:rPr>
              <a:t>page offset</a:t>
            </a:r>
          </a:p>
        </p:txBody>
      </p:sp>
      <p:sp>
        <p:nvSpPr>
          <p:cNvPr id="37898" name="Text Box 7"/>
          <p:cNvSpPr txBox="1">
            <a:spLocks noChangeArrowheads="1"/>
          </p:cNvSpPr>
          <p:nvPr/>
        </p:nvSpPr>
        <p:spPr bwMode="auto">
          <a:xfrm>
            <a:off x="3394075" y="1143000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>
                <a:latin typeface="Helvetica" pitchFamily="34" charset="0"/>
              </a:rPr>
              <a:t>p</a:t>
            </a:r>
            <a:endParaRPr lang="en-US" b="1">
              <a:latin typeface="Helvetica" pitchFamily="34" charset="0"/>
            </a:endParaRPr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4843463" y="1143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>
                <a:latin typeface="Helvetica" pitchFamily="34" charset="0"/>
              </a:rPr>
              <a:t>d</a:t>
            </a:r>
            <a:endParaRPr lang="en-US" b="1">
              <a:latin typeface="Helvetica" pitchFamily="34" charset="0"/>
            </a:endParaRPr>
          </a:p>
        </p:txBody>
      </p:sp>
      <p:sp>
        <p:nvSpPr>
          <p:cNvPr id="37900" name="Text Box 9"/>
          <p:cNvSpPr txBox="1">
            <a:spLocks noChangeArrowheads="1"/>
          </p:cNvSpPr>
          <p:nvPr/>
        </p:nvSpPr>
        <p:spPr bwMode="auto">
          <a:xfrm>
            <a:off x="3206750" y="1524000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 dirty="0">
                <a:latin typeface="Helvetica" pitchFamily="34" charset="0"/>
              </a:rPr>
              <a:t>m - n</a:t>
            </a:r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4803775" y="1524000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i="1">
                <a:latin typeface="Helvetica" pitchFamily="34" charset="0"/>
              </a:rPr>
              <a:t>n</a:t>
            </a:r>
          </a:p>
        </p:txBody>
      </p:sp>
      <p:sp>
        <p:nvSpPr>
          <p:cNvPr id="37902" name="Line 11"/>
          <p:cNvSpPr>
            <a:spLocks noChangeShapeType="1"/>
          </p:cNvSpPr>
          <p:nvPr/>
        </p:nvSpPr>
        <p:spPr bwMode="auto">
          <a:xfrm>
            <a:off x="4479925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49ED5-AB84-4F35-8B75-1DBD6C87D882}" type="slidenum">
              <a:rPr lang="en-US"/>
              <a:pPr/>
              <a:t>24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2362200" cy="1295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/>
              <a:t>Paging Example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027113" y="3733800"/>
            <a:ext cx="23256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>
                <a:latin typeface="Helvetica" pitchFamily="34" charset="0"/>
                <a:ea typeface="ＭＳ Ｐゴシック" charset="-128"/>
              </a:rPr>
              <a:t>32-byte memory and </a:t>
            </a:r>
            <a:r>
              <a:rPr lang="en-US" sz="2200" b="1" dirty="0" smtClean="0">
                <a:latin typeface="Helvetica" pitchFamily="34" charset="0"/>
                <a:ea typeface="ＭＳ Ｐゴシック" charset="-128"/>
              </a:rPr>
              <a:t>4 byte </a:t>
            </a:r>
            <a:r>
              <a:rPr lang="en-US" sz="2200" b="1" dirty="0">
                <a:latin typeface="Helvetica" pitchFamily="34" charset="0"/>
                <a:ea typeface="ＭＳ Ｐゴシック" charset="-128"/>
              </a:rPr>
              <a:t>pages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0"/>
            <a:ext cx="594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5153561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Logical addresses</a:t>
            </a:r>
          </a:p>
          <a:p>
            <a:r>
              <a:rPr lang="en-US" sz="2000" b="1" dirty="0"/>
              <a:t>	0</a:t>
            </a:r>
          </a:p>
          <a:p>
            <a:r>
              <a:rPr lang="en-US" sz="2000" b="1" dirty="0"/>
              <a:t>	3</a:t>
            </a:r>
          </a:p>
          <a:p>
            <a:r>
              <a:rPr lang="en-US" sz="2000" b="1" dirty="0"/>
              <a:t>             	4</a:t>
            </a:r>
          </a:p>
        </p:txBody>
      </p:sp>
    </p:spTree>
    <p:extLst>
      <p:ext uri="{BB962C8B-B14F-4D97-AF65-F5344CB8AC3E}">
        <p14:creationId xmlns:p14="http://schemas.microsoft.com/office/powerpoint/2010/main" val="6242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sizes have increased with the increase in processor performance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4KB and 8 KB sized pages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CPUs and kernels support multiple page sizes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Solaris uses 8 KB and 4 MB pages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page table entry is 4 bytes long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Frames are allocated to processes as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is a clear separation between user’s view of memory and the actual 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 difference between the two is 	reconciled by the address-translation 	hardware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addresses are translated into physical addresses</a:t>
            </a: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525FD-9B58-497F-9492-EA0B262323A6}" type="slidenum">
              <a:rPr lang="en-US" b="1">
                <a:latin typeface="Arial Black" pitchFamily="34" charset="0"/>
              </a:rPr>
              <a:pPr/>
              <a:t>25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2842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61FD9-DBF4-4F2B-97A4-0ACEACACE6FF}" type="slidenum">
              <a:rPr lang="en-US"/>
              <a:pPr/>
              <a:t>26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-152400"/>
            <a:ext cx="7391400" cy="709186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Free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Frames before and after allocation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057400" y="609600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Helvetica" pitchFamily="34" charset="0"/>
                <a:ea typeface="ＭＳ Ｐゴシック" charset="-128"/>
              </a:rPr>
              <a:t>Before allocation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6311900" y="838200"/>
            <a:ext cx="184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latin typeface="Helvetica" pitchFamily="34" charset="0"/>
                <a:ea typeface="ＭＳ Ｐゴシック" charset="-128"/>
              </a:rPr>
              <a:t>After allocation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390" y="1295400"/>
            <a:ext cx="809341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9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808037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Mapping is hidden from the user and is controlled by the OS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OS maintains a frame table of all frames that has one entry for each physical page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Both allocated and unallocated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It also maintains a copy of the page table for each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is used by the dispatcher to define the hardware page table when a process is to be allocated to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Paging increases the context-switching time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31B92-8CDB-4B8E-BCC1-A011AF1EBA3D}" type="slidenum">
              <a:rPr lang="en-US" b="1">
                <a:latin typeface="Arial Black" pitchFamily="34" charset="0"/>
              </a:rPr>
              <a:pPr/>
              <a:t>27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Method of Paging</a:t>
            </a:r>
          </a:p>
        </p:txBody>
      </p:sp>
    </p:spTree>
    <p:extLst>
      <p:ext uri="{BB962C8B-B14F-4D97-AF65-F5344CB8AC3E}">
        <p14:creationId xmlns:p14="http://schemas.microsoft.com/office/powerpoint/2010/main" val="25493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Most OS allocate a page table to 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Pointer to the page table is stored in the 	process control block of that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Hardware implementation of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Simplest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Page table is implemented as a set of dedicated 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registers should be built with high speed 	logic circuits to achieve fast address 	translation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These registers are reloaded by the dispatcher as a part of context-switch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Feasible if the page table is reasonably small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Current generation computers support very large page table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A8C08-062E-4F81-B756-380A78567AA4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5269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table is kept in main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PTBR (Page Table Base Register) points to 	the page table of the process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Changing page table requires changing only the content of PTBR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Context switch time is reduced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Time required to access a memory location increases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Two memory accesses are required for every 	desired access to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a special, small, fast lookup hardware 	cache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Translation look-aside buffer (TLB)</a:t>
            </a:r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679CB7-2F54-4D5F-A2C0-97B9A3ABD1AD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5742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 process selected for swapping should be completely idle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process waiting on I/O can not be swapped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 	</a:t>
            </a:r>
            <a:r>
              <a:rPr lang="en-US" sz="2600" b="1" dirty="0">
                <a:latin typeface="Comic Sans MS" pitchFamily="66" charset="0"/>
              </a:rPr>
              <a:t>I/O is accessing user buffers 			asynchronously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Never swap a process with pending I/O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Execute I/O operations only into OS buffers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Standard swapping is not used in modern OS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Modified versions of swapping are found in 	many systems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Used in many versions of UNIX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Swapping is enabled when the available free memory falls below a threshold</a:t>
            </a: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860BC-A035-41BF-A836-1F943FDE9E6A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128680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An associative, high-speed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Each entry of TLB consists of two parts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A key (or tag) and a value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search process in the TLB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  	</a:t>
            </a:r>
            <a:r>
              <a:rPr lang="en-US" sz="2800" b="1" dirty="0">
                <a:latin typeface="Comic Sans MS" pitchFamily="66" charset="0"/>
              </a:rPr>
              <a:t>This is a fast operation but the hardware </a:t>
            </a:r>
            <a:r>
              <a:rPr lang="en-US" sz="2800" b="1" dirty="0" smtClean="0">
                <a:latin typeface="Comic Sans MS" pitchFamily="66" charset="0"/>
              </a:rPr>
              <a:t>	is expensive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     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Number of entries in the TLB is 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	   </a:t>
            </a:r>
            <a:r>
              <a:rPr lang="en-US" sz="2800" b="1" dirty="0">
                <a:latin typeface="Comic Sans MS" pitchFamily="66" charset="0"/>
              </a:rPr>
              <a:t>Typically between 64 and 1024 </a:t>
            </a:r>
            <a:r>
              <a:rPr lang="en-US" sz="2800" b="1" dirty="0" smtClean="0">
                <a:latin typeface="Comic Sans MS" pitchFamily="66" charset="0"/>
              </a:rPr>
              <a:t>			  entries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Working of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TLB miss and TLB hit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 case of TLB miss, page table should be accessed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164F-C3E9-4212-9229-8D83CFA200FD}" type="slidenum">
              <a:rPr lang="en-US" b="1">
                <a:latin typeface="Arial Black" pitchFamily="34" charset="0"/>
              </a:rPr>
              <a:pPr/>
              <a:t>30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1375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0A311-56CC-4D82-8BDA-BA48B1F2657C}" type="slidenum">
              <a:rPr lang="en-US"/>
              <a:pPr/>
              <a:t>31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Paging Hardware With TLB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50392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55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TLB is full, an entry should be selected for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Replacement policies range from Least 	Recently Used (LRU) to random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TLBs allow entries to be wired down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These entries cannot be removed from the	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Kernel 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Some TLBs store Address Space Identifiers (ASIDs) in each TLB entry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ASID uniquely identifies each process and provides address-space protection for that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TLB to contain entries for several 	processes simultaneously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TLB must be flushed otherwise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68EBD-D55C-4BE1-920C-383274F6AE98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15031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Hit ratio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Percentage of times that a particular page 	number is found in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Calculate the effective memory access-time with TLB hit ratio of 80%, 40% and 98%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Time to search the TLB = 20 nanoseconds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Time to access memory = 100 </a:t>
            </a:r>
            <a:r>
              <a:rPr lang="en-US" sz="2600" b="1" dirty="0" err="1">
                <a:latin typeface="Comic Sans MS" pitchFamily="66" charset="0"/>
              </a:rPr>
              <a:t>nSec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Overall memory access time reduces with the increase in the hit ratio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Current generation processors have multiple levels of TLB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Core i7 CPU has two levels of TLB</a:t>
            </a: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TLB is a hardware feature that is not visible to the user and the OS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85C79-104D-4AC1-B766-A9372182933E}" type="slidenum">
              <a:rPr lang="en-US" b="1">
                <a:latin typeface="Arial Black" pitchFamily="34" charset="0"/>
              </a:rPr>
              <a:pPr/>
              <a:t>33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56457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bits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frame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stored 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page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All </a:t>
            </a:r>
            <a:r>
              <a:rPr lang="en-US" sz="2600" b="1" dirty="0" smtClean="0">
                <a:latin typeface="Comic Sans MS" pitchFamily="66" charset="0"/>
              </a:rPr>
              <a:t>accesses </a:t>
            </a:r>
            <a:r>
              <a:rPr lang="en-US" sz="2600" b="1" dirty="0">
                <a:latin typeface="Comic Sans MS" pitchFamily="66" charset="0"/>
              </a:rPr>
              <a:t>to memory </a:t>
            </a:r>
            <a:r>
              <a:rPr lang="en-US" sz="2600" b="1" dirty="0" smtClean="0">
                <a:latin typeface="Comic Sans MS" pitchFamily="66" charset="0"/>
              </a:rPr>
              <a:t>require </a:t>
            </a:r>
            <a:r>
              <a:rPr lang="en-US" sz="2600" b="1" dirty="0">
                <a:latin typeface="Comic Sans MS" pitchFamily="66" charset="0"/>
              </a:rPr>
              <a:t>access to 	</a:t>
            </a:r>
            <a:r>
              <a:rPr lang="en-US" sz="2600" b="1" dirty="0" smtClean="0">
                <a:latin typeface="Comic Sans MS" pitchFamily="66" charset="0"/>
              </a:rPr>
              <a:t>page table with i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llegal accesses causing  	trap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the OS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Read-only</a:t>
            </a:r>
            <a:r>
              <a:rPr lang="en-US" sz="2600" b="1" dirty="0">
                <a:latin typeface="Comic Sans MS" pitchFamily="66" charset="0"/>
              </a:rPr>
              <a:t>, read-write, </a:t>
            </a:r>
            <a:r>
              <a:rPr lang="en-US" sz="2600" b="1" dirty="0" smtClean="0">
                <a:latin typeface="Comic Sans MS" pitchFamily="66" charset="0"/>
              </a:rPr>
              <a:t>execute-only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Valid-invalid bit is used to indicate whether a page is in the address space of a particular process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Processes use only a fraction of the total address space available to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of the page table is unused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Provide hardware support to avoid memory wastage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table length register (PTLR) is used to 	indicate the size of the page table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22083-2322-4226-BBDC-B3DB68FCC354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Protection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7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501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4046D-BC92-4FE4-B57D-C16C36B38DF3}" type="slidenum">
              <a:rPr lang="en-US"/>
              <a:pPr/>
              <a:t>35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152400"/>
            <a:ext cx="8161337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Valid (v) or Invalid (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) bit in a Page Table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914400"/>
            <a:ext cx="749808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84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advantage of paging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sharing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of common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reentrant code that are used by a 	large number of users can be placed in 	shared pages to save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Reentrant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Non-self-modifying code that does not 	change during execution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will be unique for each of the processes that is running the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Text editors, compilers, run-time libraries, 	database systems, etc. are the applications 	that can be used for sharing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code needs to be read-only 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C2E14-272A-4773-8477-FE3FDC7D1844}" type="slidenum">
              <a:rPr lang="en-US" b="1">
                <a:latin typeface="Arial Black" pitchFamily="34" charset="0"/>
              </a:rPr>
              <a:pPr/>
              <a:t>36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Pages</a:t>
            </a:r>
          </a:p>
        </p:txBody>
      </p:sp>
    </p:spTree>
    <p:extLst>
      <p:ext uri="{BB962C8B-B14F-4D97-AF65-F5344CB8AC3E}">
        <p14:creationId xmlns:p14="http://schemas.microsoft.com/office/powerpoint/2010/main" val="336583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522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29072-F4B6-4E06-9FAF-212E3FE9F849}" type="slidenum">
              <a:rPr lang="en-US"/>
              <a:pPr/>
              <a:t>37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Pages Example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929640"/>
            <a:ext cx="777240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7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Hierarchical Paging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large logical address space results in a 	large page table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table may need up to 4MB of physical address space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32-bit logical address space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Divide the page table into smaller pieces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Ways to implement the division into pages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Use a two-level paging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algorithm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Page table is itself paged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Bits distribution for logical address would change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Address translation method would also change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Forward-mapped page table</a:t>
            </a:r>
          </a:p>
        </p:txBody>
      </p:sp>
      <p:sp>
        <p:nvSpPr>
          <p:cNvPr id="532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B0B8-1903-43D9-A9FC-A58B2A703951}" type="slidenum">
              <a:rPr lang="en-US" b="1">
                <a:latin typeface="Arial Black" pitchFamily="34" charset="0"/>
              </a:rPr>
              <a:pPr/>
              <a:t>38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3543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6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542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4553-FA4C-465E-B332-AD4E9A5E4BD7}" type="slidenum">
              <a:rPr lang="en-US"/>
              <a:pPr/>
              <a:t>39</a:t>
            </a:fld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3905250" y="547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4572000" y="547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321300" y="1190625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12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9720" y="0"/>
            <a:ext cx="74980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5795" y="0"/>
            <a:ext cx="3556205" cy="12192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Two-Level Page-Table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" y="5181600"/>
            <a:ext cx="4070555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4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Mobile systems do not support swapping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Space constraint – Use flash memory for storage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Flash memory can tolerate only limited number of writes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Poor throughput between main memory and these devices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Free memory space?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Apple </a:t>
            </a:r>
            <a:r>
              <a:rPr lang="en-US" sz="2600" b="1" dirty="0" err="1">
                <a:latin typeface="Comic Sans MS" pitchFamily="66" charset="0"/>
              </a:rPr>
              <a:t>iOS</a:t>
            </a:r>
            <a:r>
              <a:rPr lang="en-US" sz="2600" b="1" dirty="0">
                <a:latin typeface="Comic Sans MS" pitchFamily="66" charset="0"/>
              </a:rPr>
              <a:t> asks applications to relinquish 	voluntarily allocated memory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also terminate a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Android also uses similar strategy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860BC-A035-41BF-A836-1F943FDE9E6A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1534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 on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326676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5529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3B2DE-C4DD-4F9A-9E72-BEE16C3BDECA}" type="slidenum">
              <a:rPr lang="en-US"/>
              <a:pPr/>
              <a:t>40</a:t>
            </a:fld>
            <a:endParaRPr lang="en-US"/>
          </a:p>
        </p:txBody>
      </p:sp>
      <p:sp>
        <p:nvSpPr>
          <p:cNvPr id="553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8229600" cy="9144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Address-Translation Scheme for a two-level 32-bit paging architecture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59280"/>
            <a:ext cx="893388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4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For a large address space, two-level paging scheme is no longer appropriate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example, a 64-bit logical-address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Divide the outer page table into smaller 	pieces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approach is used in 32-bit processors too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Outer page table can be divided in a number of 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Three-level paging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Next step is a four-level paging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Multilevel paging scheme requires a large number of memory accesses to translate an address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B25DB-F53B-4D35-9FB8-42AA2EB4258B}" type="slidenum">
              <a:rPr lang="en-US" b="1">
                <a:latin typeface="Arial Black" pitchFamily="34" charset="0"/>
              </a:rPr>
              <a:pPr/>
              <a:t>41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Hierarchical Paging</a:t>
            </a:r>
          </a:p>
        </p:txBody>
      </p:sp>
    </p:spTree>
    <p:extLst>
      <p:ext uri="{BB962C8B-B14F-4D97-AF65-F5344CB8AC3E}">
        <p14:creationId xmlns:p14="http://schemas.microsoft.com/office/powerpoint/2010/main" val="6597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73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A0629-47E2-44D8-B37A-8E857B11E807}" type="slidenum">
              <a:rPr lang="en-US" b="1">
                <a:latin typeface="Arial Black" pitchFamily="34" charset="0"/>
              </a:rPr>
              <a:pPr/>
              <a:t>42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Three-level Paging Scheme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52600"/>
            <a:ext cx="798896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267200"/>
            <a:ext cx="848349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9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82000" cy="54673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method of allocating memory to OS and 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is divided into two partitions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Resident operating system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User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is generally kept in the lower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Available memory is allocated to the processes through contiguous memory allocation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Memory Protection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Protection among processes can be provided through a </a:t>
            </a:r>
            <a:r>
              <a:rPr lang="en-US" sz="2600" b="1" dirty="0">
                <a:latin typeface="Berlin Sans FB" pitchFamily="34" charset="0"/>
              </a:rPr>
              <a:t>relocation register</a:t>
            </a:r>
            <a:r>
              <a:rPr lang="en-US" sz="2600" b="1" dirty="0">
                <a:latin typeface="Comic Sans MS" pitchFamily="66" charset="0"/>
              </a:rPr>
              <a:t> and a </a:t>
            </a:r>
            <a:r>
              <a:rPr lang="en-US" sz="2600" b="1" dirty="0">
                <a:latin typeface="Berlin Sans FB" pitchFamily="34" charset="0"/>
              </a:rPr>
              <a:t>limit register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Relocation register contains the smallest physical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Limit register contains the range of logical 	addresses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4FC91-CDA7-4E7A-A47E-F40E7BE5C774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35559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MMU maps the logical address dynamically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Mapped address is sent to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Dispatcher loads the relocation and limit registers with the correct address as part of context-switch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Protection of processes from each other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scheme provides an effective way to change the OS size dynamically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desirable flexibility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Transient OS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is loaded into memory when needed and 	may be removed in case of other memory 	requirements</a:t>
            </a: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36A7C-6AF9-4C5B-B8D5-B4936174EBB2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Contiguous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14343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4DF0E-7852-4EC5-8EBC-C2FE45A56EF0}" type="slidenum">
              <a:rPr lang="en-US"/>
              <a:pPr/>
              <a:t>7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686800" cy="10668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Hardware Support for Relocation and Limit Registers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8725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43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Simplest method to allocate memory is to divide the memory into several fixed-size partitions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partition contains one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Degree of multiprogramming is bound by the number of partitions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 partition is free, a new process is 	selected to be loaded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MFT used in IBM OS/360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MVT is a generalization of the above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variable partitioning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scheme, OS maintains a table of free memory spaces (called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holes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) and memory spaces that are occupied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An arriving process is allocated a part/full hole according to its memory needs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At any time, there is a list of available block 	sizes and a ready queue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FA27D-50FD-40D3-8001-7C4F1CFABAAF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03546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Allocation is done to processes till the partitions are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holes of variable sizes are scattered throughout the memor</a:t>
            </a:r>
            <a:r>
              <a:rPr lang="en-US" sz="2600" b="1" dirty="0"/>
              <a:t>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System needs to match the need and 	availability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storage allocation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How to satisfy a request of size n from a 	list of free holes?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First fit: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Allocate the first hole that is big enough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Search can start from the beginning or where the last search ended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F8219-399B-4EBA-AA17-B130FF653772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59754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4342</TotalTime>
  <Words>936</Words>
  <Application>Microsoft Office PowerPoint</Application>
  <PresentationFormat>On-screen Show (4:3)</PresentationFormat>
  <Paragraphs>490</Paragraphs>
  <Slides>42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ＭＳ Ｐゴシック</vt:lpstr>
      <vt:lpstr>Arial</vt:lpstr>
      <vt:lpstr>Arial Black</vt:lpstr>
      <vt:lpstr>Berlin Sans FB</vt:lpstr>
      <vt:lpstr>Calibri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Memory Management </vt:lpstr>
      <vt:lpstr>Swapping</vt:lpstr>
      <vt:lpstr>Swapping</vt:lpstr>
      <vt:lpstr>Swapping on Mobile Systems</vt:lpstr>
      <vt:lpstr>Contiguous Memory Allocation</vt:lpstr>
      <vt:lpstr>Contiguous Memory Allocation</vt:lpstr>
      <vt:lpstr>Hardware Support for Relocation and Limit Registers</vt:lpstr>
      <vt:lpstr>Memory Allocation</vt:lpstr>
      <vt:lpstr>Memory Allocation</vt:lpstr>
      <vt:lpstr>Memory Allocation</vt:lpstr>
      <vt:lpstr>Fragmentation </vt:lpstr>
      <vt:lpstr>Fragmentation</vt:lpstr>
      <vt:lpstr>Fragmentation</vt:lpstr>
      <vt:lpstr>Segmentation </vt:lpstr>
      <vt:lpstr>Programmer’s View of a Program</vt:lpstr>
      <vt:lpstr>Segmentation Hardware</vt:lpstr>
      <vt:lpstr>Segmentation Hardware</vt:lpstr>
      <vt:lpstr>Example of Segmentation</vt:lpstr>
      <vt:lpstr>Paging </vt:lpstr>
      <vt:lpstr>Basic Method of Paging</vt:lpstr>
      <vt:lpstr>Paging Hardware</vt:lpstr>
      <vt:lpstr>Paging Model of Logical and Physical Memory</vt:lpstr>
      <vt:lpstr>Basic Method of Paging</vt:lpstr>
      <vt:lpstr>Paging Example</vt:lpstr>
      <vt:lpstr>Basic Method of Paging</vt:lpstr>
      <vt:lpstr>Free Frames before and after allocation </vt:lpstr>
      <vt:lpstr>Basic Method of Paging</vt:lpstr>
      <vt:lpstr>Hardware Support</vt:lpstr>
      <vt:lpstr>Hardware Support</vt:lpstr>
      <vt:lpstr>Hardware Support</vt:lpstr>
      <vt:lpstr>Paging Hardware With TLB</vt:lpstr>
      <vt:lpstr>Hardware Support</vt:lpstr>
      <vt:lpstr>Hardware Support</vt:lpstr>
      <vt:lpstr>Protection </vt:lpstr>
      <vt:lpstr>Valid (v) or Invalid (i) bit in a Page Table</vt:lpstr>
      <vt:lpstr>Shared Pages</vt:lpstr>
      <vt:lpstr>Shared Pages Example</vt:lpstr>
      <vt:lpstr>Structure of the Page Table</vt:lpstr>
      <vt:lpstr>Two-Level Page-Table Scheme</vt:lpstr>
      <vt:lpstr>Address-Translation Scheme for a two-level 32-bit paging architecture</vt:lpstr>
      <vt:lpstr>Hierarchical Paging</vt:lpstr>
      <vt:lpstr>Three-level Paging Scheme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269</cp:revision>
  <dcterms:created xsi:type="dcterms:W3CDTF">2008-12-31T02:25:45Z</dcterms:created>
  <dcterms:modified xsi:type="dcterms:W3CDTF">2018-03-16T07:12:11Z</dcterms:modified>
</cp:coreProperties>
</file>