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5"/>
  </p:notesMasterIdLst>
  <p:sldIdLst>
    <p:sldId id="30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08" r:id="rId13"/>
    <p:sldId id="269" r:id="rId14"/>
    <p:sldId id="309" r:id="rId15"/>
    <p:sldId id="270" r:id="rId16"/>
    <p:sldId id="271" r:id="rId17"/>
    <p:sldId id="310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402" r:id="rId45"/>
    <p:sldId id="373" r:id="rId46"/>
    <p:sldId id="374" r:id="rId47"/>
    <p:sldId id="400" r:id="rId48"/>
    <p:sldId id="377" r:id="rId49"/>
    <p:sldId id="403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404" r:id="rId62"/>
    <p:sldId id="406" r:id="rId63"/>
    <p:sldId id="405" r:id="rId64"/>
  </p:sldIdLst>
  <p:sldSz cx="10693400" cy="7562850"/>
  <p:notesSz cx="10693400" cy="7562850"/>
  <p:defaultTextStyle>
    <a:defPPr>
      <a:defRPr lang="de-DE"/>
    </a:defPPr>
    <a:lvl1pPr marL="0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6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5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0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7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95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116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275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40D63484-CEA6-4C2C-A277-89C77341BC39}" type="slidenum">
              <a:rPr lang="en-US" altLang="en-US" smtClean="0">
                <a:latin typeface="Helvetica" charset="0"/>
              </a:rPr>
              <a:pPr/>
              <a:t>19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41E7BD1-F450-4BEC-81DA-AF9D222E1C91}" type="slidenum">
              <a:rPr lang="en-US" altLang="en-US" smtClean="0">
                <a:latin typeface="Helvetica" charset="0"/>
              </a:rPr>
              <a:pPr/>
              <a:t>20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CFA365AF-F445-4F24-8F1C-1275F050242B}" type="slidenum">
              <a:rPr lang="en-US" altLang="en-US" smtClean="0">
                <a:latin typeface="Helvetica" charset="0"/>
              </a:rPr>
              <a:pPr/>
              <a:t>21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98E9F819-8B6C-4475-B133-7A47ED5B04F5}" type="slidenum">
              <a:rPr lang="en-US" altLang="en-US" smtClean="0">
                <a:latin typeface="Helvetica" charset="0"/>
              </a:rPr>
              <a:pPr/>
              <a:t>22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4350FE6E-5214-490B-872D-DDC7A1EF04F9}" type="slidenum">
              <a:rPr lang="en-US" altLang="en-US" smtClean="0">
                <a:latin typeface="Helvetica" charset="0"/>
              </a:rPr>
              <a:pPr/>
              <a:t>23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F4EB6330-1446-4094-94AD-9E88DFC192BA}" type="slidenum">
              <a:rPr lang="en-US" altLang="en-US" smtClean="0">
                <a:latin typeface="Helvetica" charset="0"/>
              </a:rPr>
              <a:pPr/>
              <a:t>24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507FD6B5-7FCA-4347-BE5A-26325994A539}" type="slidenum">
              <a:rPr lang="en-US" altLang="en-US" smtClean="0">
                <a:latin typeface="Helvetica" charset="0"/>
              </a:rPr>
              <a:pPr/>
              <a:t>26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7E0C1C24-8894-4E5E-BADF-DA36E2E45A27}" type="slidenum">
              <a:rPr lang="en-US" altLang="en-US" smtClean="0">
                <a:latin typeface="Helvetica" charset="0"/>
              </a:rPr>
              <a:pPr/>
              <a:t>27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FF755B3-6563-4962-9F4E-5E91A0A2F55E}" type="slidenum">
              <a:rPr lang="en-US" altLang="en-US" smtClean="0">
                <a:latin typeface="Helvetica" charset="0"/>
              </a:rPr>
              <a:pPr/>
              <a:t>28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BF0D72DA-A91B-413E-8955-D1F7457FA291}" type="slidenum">
              <a:rPr lang="en-US" altLang="en-US" smtClean="0">
                <a:latin typeface="Helvetica" charset="0"/>
              </a:rPr>
              <a:pPr/>
              <a:t>29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D4A12B1-5310-4762-AE1D-8B2E6F75CAAC}" type="slidenum">
              <a:rPr lang="en-US" altLang="en-US" smtClean="0">
                <a:latin typeface="Helvetica" charset="0"/>
              </a:rPr>
              <a:pPr/>
              <a:t>30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AC66038-1B7F-4750-A004-DB77C48C9156}" type="slidenum">
              <a:rPr lang="en-US" altLang="en-US" smtClean="0">
                <a:latin typeface="Helvetica" charset="0"/>
              </a:rPr>
              <a:pPr/>
              <a:t>31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FDC782F1-7176-4938-BE1F-2C12E3C12A0A}" type="slidenum">
              <a:rPr lang="en-US" altLang="en-US" smtClean="0">
                <a:latin typeface="Helvetica" charset="0"/>
              </a:rPr>
              <a:pPr/>
              <a:t>32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BEB48E15-224C-4C31-89AF-9541E2E80DFF}" type="slidenum">
              <a:rPr lang="en-US" altLang="en-US" smtClean="0">
                <a:latin typeface="Helvetica" charset="0"/>
              </a:rPr>
              <a:pPr/>
              <a:t>33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BD8279D-D87D-4276-8BE5-D8CFBD71A9A7}" type="slidenum">
              <a:rPr lang="en-US" altLang="en-US" smtClean="0">
                <a:latin typeface="Helvetica" charset="0"/>
              </a:rPr>
              <a:pPr/>
              <a:t>34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E8CA9E0-7A8F-40F9-9AF2-729F90E9BE6F}" type="slidenum">
              <a:rPr lang="en-US" altLang="en-US" smtClean="0">
                <a:latin typeface="Helvetica" charset="0"/>
              </a:rPr>
              <a:pPr/>
              <a:t>35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611E1DD-E1A9-4DBF-B2AD-8E4DB79D5000}" type="slidenum">
              <a:rPr lang="en-US" altLang="en-US" smtClean="0">
                <a:latin typeface="Helvetica" charset="0"/>
              </a:rPr>
              <a:pPr/>
              <a:t>36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0A43D59-4471-4E11-A567-3894CB529AA7}" type="slidenum">
              <a:rPr lang="en-US" altLang="en-US" smtClean="0">
                <a:latin typeface="Helvetica" charset="0"/>
              </a:rPr>
              <a:pPr/>
              <a:t>38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580014B-294D-4443-8B4F-23A652658B6A}" type="slidenum">
              <a:rPr lang="en-US" altLang="en-US" smtClean="0">
                <a:latin typeface="Helvetica" charset="0"/>
              </a:rPr>
              <a:pPr/>
              <a:t>39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C215E1BA-7AE6-456D-869C-2AE85A918847}" type="slidenum">
              <a:rPr lang="en-US" altLang="en-US" smtClean="0">
                <a:latin typeface="Helvetica" charset="0"/>
              </a:rPr>
              <a:pPr/>
              <a:t>40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35FE958E-D7E8-4E5C-A2ED-FCB0015FA1A2}" type="slidenum">
              <a:rPr lang="en-US" altLang="en-US" smtClean="0">
                <a:latin typeface="Helvetica" charset="0"/>
              </a:rPr>
              <a:pPr/>
              <a:t>41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2249E71-E5CE-449A-B987-8D83BEDBB63B}" type="slidenum">
              <a:rPr lang="en-US" altLang="en-US" smtClean="0">
                <a:latin typeface="Helvetica" charset="0"/>
              </a:rPr>
              <a:pPr/>
              <a:t>42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A00778C-BC06-484B-B745-615410ABB4C7}" type="slidenum">
              <a:rPr lang="en-US" altLang="en-US" smtClean="0">
                <a:latin typeface="Helvetica" charset="0"/>
              </a:rPr>
              <a:pPr/>
              <a:t>43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DCF799B2-4A68-4E01-B75E-DF6DFD989DB2}" type="slidenum">
              <a:rPr lang="en-US" altLang="en-US" smtClean="0">
                <a:latin typeface="Helvetica" charset="0"/>
              </a:rPr>
              <a:pPr/>
              <a:t>45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36DB292-175D-470A-A514-B9631E7127FE}" type="slidenum">
              <a:rPr lang="en-US" altLang="en-US" smtClean="0">
                <a:latin typeface="Helvetica" charset="0"/>
              </a:rPr>
              <a:pPr/>
              <a:t>46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E85474E-D509-42C7-9231-7481B92F8882}" type="slidenum">
              <a:rPr lang="en-US" altLang="en-US" smtClean="0">
                <a:latin typeface="Helvetica" charset="0"/>
              </a:rPr>
              <a:pPr/>
              <a:t>48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5066A9B-875D-4189-BDB5-811044F5F6A8}" type="slidenum">
              <a:rPr lang="en-US" altLang="en-US" smtClean="0">
                <a:latin typeface="Helvetica" charset="0"/>
              </a:rPr>
              <a:pPr/>
              <a:t>50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F37D91C-893A-4B62-9A77-B63A8B2602A7}" type="slidenum">
              <a:rPr lang="en-US" altLang="en-US" smtClean="0">
                <a:latin typeface="Helvetica" charset="0"/>
              </a:rPr>
              <a:pPr/>
              <a:t>51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94C1A8B9-68C4-439E-AB45-5EA5B7045386}" type="slidenum">
              <a:rPr lang="en-US" altLang="en-US" smtClean="0">
                <a:latin typeface="Helvetica" charset="0"/>
              </a:rPr>
              <a:pPr/>
              <a:t>52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3804717-C601-455F-9209-9D1B786ADE91}" type="slidenum">
              <a:rPr lang="en-US" altLang="en-US" smtClean="0">
                <a:latin typeface="Helvetica" charset="0"/>
              </a:rPr>
              <a:pPr/>
              <a:t>53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B3C3551-F9E9-474C-A1AB-2655182E1DD9}" type="slidenum">
              <a:rPr lang="en-US" altLang="en-US" smtClean="0">
                <a:latin typeface="Helvetica" charset="0"/>
              </a:rPr>
              <a:pPr/>
              <a:t>55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7C8D278-419E-45E0-9465-1D47AD6E15F1}" type="slidenum">
              <a:rPr lang="en-US" altLang="en-US" smtClean="0">
                <a:latin typeface="Helvetica" charset="0"/>
              </a:rPr>
              <a:pPr/>
              <a:t>56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76F96F0-82DF-401E-BD04-75D830EF72C9}" type="slidenum">
              <a:rPr lang="en-US" altLang="en-US" smtClean="0">
                <a:latin typeface="Helvetica" charset="0"/>
              </a:rPr>
              <a:pPr/>
              <a:t>57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2AF6C162-EA16-450F-96EF-DAC9EA5469FA}" type="slidenum">
              <a:rPr lang="en-US" altLang="en-US" smtClean="0">
                <a:latin typeface="Helvetica" charset="0"/>
              </a:rPr>
              <a:pPr/>
              <a:t>58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B41674F-3E7E-4FC0-8DFA-405A42F723AC}" type="slidenum">
              <a:rPr lang="en-US" altLang="en-US" smtClean="0">
                <a:latin typeface="Helvetica" charset="0"/>
              </a:rPr>
              <a:pPr/>
              <a:t>59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B6AA6746-4B4F-43DE-A24E-DC0814D341AA}" type="slidenum">
              <a:rPr lang="en-US" altLang="en-US" smtClean="0">
                <a:latin typeface="Helvetica" charset="0"/>
              </a:rPr>
              <a:pPr/>
              <a:t>60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1606" y="566956"/>
            <a:ext cx="7090189" cy="2836069"/>
          </a:xfrm>
          <a:prstGeom prst="rect">
            <a:avLst/>
          </a:prstGeo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3518"/>
            <a:ext cx="1070169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02005" y="1932730"/>
            <a:ext cx="9089390" cy="201782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5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2005" y="3982800"/>
            <a:ext cx="9089390" cy="1323007"/>
          </a:xfrm>
        </p:spPr>
        <p:txBody>
          <a:bodyPr lIns="52157" rIns="52157"/>
          <a:lstStyle>
            <a:lvl1pPr marL="0" marR="73020" indent="0" algn="r">
              <a:buNone/>
              <a:defRPr>
                <a:solidFill>
                  <a:schemeClr val="tx2"/>
                </a:solidFill>
              </a:defRPr>
            </a:lvl1pPr>
            <a:lvl2pPr marL="521574" indent="0" algn="ctr">
              <a:buNone/>
            </a:lvl2pPr>
            <a:lvl3pPr marL="1043148" indent="0" algn="ctr">
              <a:buNone/>
            </a:lvl3pPr>
            <a:lvl4pPr marL="1564721" indent="0" algn="ctr">
              <a:buNone/>
            </a:lvl4pPr>
            <a:lvl5pPr marL="2086295" indent="0" algn="ctr">
              <a:buNone/>
            </a:lvl5pPr>
            <a:lvl6pPr marL="2607869" indent="0" algn="ctr">
              <a:buNone/>
            </a:lvl6pPr>
            <a:lvl7pPr marL="3129443" indent="0" algn="ctr">
              <a:buNone/>
            </a:lvl7pPr>
            <a:lvl8pPr marL="3651016" indent="0" algn="ctr">
              <a:buNone/>
            </a:lvl8pPr>
            <a:lvl9pPr marL="417259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402" y="5462058"/>
            <a:ext cx="10697803" cy="210860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743080-B8F7-47DC-893B-DDC7CD68C9C4}" type="datetime1">
              <a:rPr lang="en-US" spc="-10" smtClean="0">
                <a:solidFill>
                  <a:srgbClr val="326599"/>
                </a:solidFill>
              </a:rPr>
              <a:t>3/26/2018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1633577"/>
            <a:ext cx="9624060" cy="483686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FDFCA-A31A-4FAF-A672-6F4252AA6470}" type="datetime1">
              <a:rPr lang="en-US" spc="-10" smtClean="0">
                <a:solidFill>
                  <a:srgbClr val="326599"/>
                </a:solidFill>
              </a:rPr>
              <a:t>3/26/2018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3693" y="302867"/>
            <a:ext cx="2078652" cy="616757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68"/>
            <a:ext cx="7396268" cy="61675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EB244-4DD3-44C8-B750-6B4D1B7372F0}" type="datetime1">
              <a:rPr lang="en-US" spc="-10" smtClean="0">
                <a:solidFill>
                  <a:srgbClr val="326599"/>
                </a:solidFill>
              </a:rPr>
              <a:t>3/26/2018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45CBD3-784E-42ED-AE19-5CFAAFE920B2}" type="datetime1">
              <a:rPr lang="en-US" spc="-10" smtClean="0">
                <a:solidFill>
                  <a:srgbClr val="326599"/>
                </a:solidFill>
              </a:rPr>
              <a:t>3/26/2018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79" y="1168627"/>
            <a:ext cx="9089390" cy="201676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5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395" y="3233027"/>
            <a:ext cx="5346700" cy="1604418"/>
          </a:xfrm>
        </p:spPr>
        <p:txBody>
          <a:bodyPr lIns="104315" rIns="104315" anchor="t"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A6EA40-63B6-42E5-85EB-861A42F574C0}" type="datetime1">
              <a:rPr lang="en-US" spc="-10" smtClean="0">
                <a:solidFill>
                  <a:srgbClr val="326599"/>
                </a:solidFill>
              </a:rPr>
              <a:t>3/26/2018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7" name="Chevron 6"/>
          <p:cNvSpPr/>
          <p:nvPr/>
        </p:nvSpPr>
        <p:spPr>
          <a:xfrm>
            <a:off x="4252895" y="3314368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034892" y="3314368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633576"/>
            <a:ext cx="4722918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633576"/>
            <a:ext cx="4722918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0A572-7408-4F02-ACEF-71E1F874809B}" type="datetime1">
              <a:rPr lang="en-US" spc="-10" smtClean="0">
                <a:solidFill>
                  <a:srgbClr val="326599"/>
                </a:solidFill>
              </a:rPr>
              <a:t>3/26/2018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1113"/>
            <a:ext cx="9624060" cy="126047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5966248"/>
            <a:ext cx="4724775" cy="84031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8630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32101" y="5966248"/>
            <a:ext cx="4726631" cy="84031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8630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4670" y="1592736"/>
            <a:ext cx="4724775" cy="434688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1592736"/>
            <a:ext cx="4726631" cy="434688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FC5474-1BC0-4FE1-9606-386FB8CCE73F}" type="datetime1">
              <a:rPr lang="en-US" spc="-10" smtClean="0">
                <a:solidFill>
                  <a:srgbClr val="326599"/>
                </a:solidFill>
              </a:rPr>
              <a:t>3/26/2018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7D686-C3DE-4D76-95D6-1BE7BF433077}" type="datetime1">
              <a:rPr lang="en-US" spc="-10" smtClean="0">
                <a:solidFill>
                  <a:srgbClr val="326599"/>
                </a:solidFill>
              </a:rPr>
              <a:t>3/26/2018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24E76-B5DF-4B00-A05E-90EEE9C693AA}" type="datetime1">
              <a:rPr lang="en-US" spc="-10" smtClean="0">
                <a:solidFill>
                  <a:srgbClr val="326599"/>
                </a:solidFill>
              </a:rPr>
              <a:t>3/26/2018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5378027"/>
            <a:ext cx="8749521" cy="50419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9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68476" y="5905487"/>
            <a:ext cx="4648065" cy="1008380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9340" y="302514"/>
            <a:ext cx="8747201" cy="504190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66890" y="7066538"/>
            <a:ext cx="2245614" cy="403352"/>
          </a:xfrm>
        </p:spPr>
        <p:txBody>
          <a:bodyPr/>
          <a:lstStyle>
            <a:extLst/>
          </a:lstStyle>
          <a:p>
            <a:fld id="{0B7ECE49-5CA2-41F1-8387-B668DC751F34}" type="datetime1">
              <a:rPr lang="en-US" spc="-10" smtClean="0">
                <a:solidFill>
                  <a:srgbClr val="326599"/>
                </a:solidFill>
              </a:rPr>
              <a:t>3/26/2018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4607" y="6002863"/>
            <a:ext cx="8376497" cy="714856"/>
          </a:xfrm>
          <a:noFill/>
        </p:spPr>
        <p:txBody>
          <a:bodyPr lIns="104315" tIns="0" rIns="104315" anchor="t"/>
          <a:lstStyle>
            <a:lvl1pPr marL="0" marR="20863" indent="0" algn="r"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335" y="209492"/>
            <a:ext cx="10158730" cy="484022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7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80CC95-7ED6-4C76-B7B1-6CDCF754C478}" type="datetime1">
              <a:rPr lang="en-US" spc="-10" smtClean="0">
                <a:solidFill>
                  <a:srgbClr val="326599"/>
                </a:solidFill>
              </a:rPr>
              <a:t>3/26/2018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2251" y="7066539"/>
            <a:ext cx="2748991" cy="4026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35" y="5365149"/>
            <a:ext cx="9443769" cy="62050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4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37833" y="5516087"/>
            <a:ext cx="4446231" cy="15914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62636" y="6379595"/>
            <a:ext cx="4446231" cy="9243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7066" y="6386465"/>
            <a:ext cx="3978817" cy="11919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4315" tIns="52157" rIns="104315" bIns="521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802" y="6382590"/>
            <a:ext cx="3982554" cy="119583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0132198" y="5501141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914194" y="5501141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837833" y="5516087"/>
            <a:ext cx="4446231" cy="15914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62636" y="6379595"/>
            <a:ext cx="4446231" cy="9243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7066" y="6386465"/>
            <a:ext cx="3978817" cy="11919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4315" tIns="52157" rIns="104315" bIns="521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802" y="6382590"/>
            <a:ext cx="3982554" cy="119583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4670" y="302865"/>
            <a:ext cx="9624060" cy="1260475"/>
          </a:xfrm>
          <a:prstGeom prst="rect">
            <a:avLst/>
          </a:prstGeom>
        </p:spPr>
        <p:txBody>
          <a:bodyPr vert="horz" lIns="104315" tIns="52157" rIns="104315" bIns="521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34670" y="1633576"/>
            <a:ext cx="9624060" cy="4991131"/>
          </a:xfrm>
          <a:prstGeom prst="rect">
            <a:avLst/>
          </a:prstGeom>
        </p:spPr>
        <p:txBody>
          <a:bodyPr vert="horz" lIns="104315" tIns="52157" rIns="104315" bIns="5215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866890" y="7066538"/>
            <a:ext cx="2245614" cy="4033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fld id="{E460A76E-B65A-41BC-B914-B6DB18AADDF1}" type="datetime1">
              <a:rPr lang="en-US" spc="-10" smtClean="0">
                <a:solidFill>
                  <a:srgbClr val="326599"/>
                </a:solidFill>
              </a:rPr>
              <a:t>3/26/2018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122251" y="7066539"/>
            <a:ext cx="2748991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112504" y="7066539"/>
            <a:ext cx="427736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7259" indent="-292081" algn="l" rtl="0" eaLnBrk="1" latinLnBrk="0" hangingPunct="1">
        <a:spcBef>
          <a:spcPts val="45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340" indent="-260787" algn="l" rtl="0" eaLnBrk="1" latinLnBrk="0" hangingPunct="1">
        <a:spcBef>
          <a:spcPts val="370"/>
        </a:spcBef>
        <a:buClr>
          <a:schemeClr val="accent1"/>
        </a:buClr>
        <a:buFont typeface="Verdana"/>
        <a:buChar char="◦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0559" indent="-260787" algn="l" rtl="0" eaLnBrk="1" latinLnBrk="0" hangingPunct="1">
        <a:spcBef>
          <a:spcPts val="399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934" indent="-260787" algn="l" rtl="0" eaLnBrk="1" latinLnBrk="0" hangingPunct="1">
        <a:spcBef>
          <a:spcPts val="399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64721" indent="-260787" algn="l" rtl="0" eaLnBrk="1" latinLnBrk="0" hangingPunct="1">
        <a:spcBef>
          <a:spcPts val="399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25508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86295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47082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07869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1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7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4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1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5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Memory Management </a:t>
            </a:r>
            <a:r>
              <a:rPr lang="en-US" sz="4600" smtClean="0"/>
              <a:t>Straetegies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09777" y="658339"/>
            <a:ext cx="8731250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Dyna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mi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c</a:t>
            </a:r>
            <a:r>
              <a:rPr sz="3100" b="1" spc="55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l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oca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o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spc="8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u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s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g</a:t>
            </a:r>
            <a:r>
              <a:rPr sz="3100" b="1" spc="4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a</a:t>
            </a:r>
            <a:r>
              <a:rPr sz="3100" b="1" spc="9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l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oca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o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spc="55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eg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s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er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3415" y="2196085"/>
            <a:ext cx="4774692" cy="3718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944" y="1220783"/>
            <a:ext cx="4046220" cy="5460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alle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469858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5" dirty="0">
                <a:latin typeface="Arial"/>
                <a:cs typeface="Arial"/>
              </a:rPr>
              <a:t>Be</a:t>
            </a:r>
            <a:r>
              <a:rPr sz="1600" spc="5" dirty="0">
                <a:latin typeface="Arial"/>
                <a:cs typeface="Arial"/>
              </a:rPr>
              <a:t>tt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pa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ili</a:t>
            </a:r>
            <a:r>
              <a:rPr sz="1600" spc="5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unu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ne</a:t>
            </a:r>
            <a:r>
              <a:rPr sz="1600" spc="-21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273661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ep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elo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abl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5080" indent="-380967">
              <a:spcBef>
                <a:spcPts val="125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21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oun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neede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handl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equen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cc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rr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65399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pe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uppo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spc="5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equi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1600" spc="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ple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oug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ig</a:t>
            </a:r>
            <a:r>
              <a:rPr sz="1600" dirty="0">
                <a:latin typeface="Arial"/>
                <a:cs typeface="Arial"/>
              </a:rPr>
              <a:t>n</a:t>
            </a:r>
          </a:p>
          <a:p>
            <a:pPr marL="838125" marR="342234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1600" dirty="0">
                <a:latin typeface="Arial"/>
                <a:cs typeface="Arial"/>
              </a:rPr>
              <a:t>OS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hel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21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idin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lib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ple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na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loadin</a:t>
            </a:r>
            <a:r>
              <a:rPr sz="1600" dirty="0">
                <a:latin typeface="Arial"/>
                <a:cs typeface="Arial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534670" y="1417201"/>
            <a:ext cx="9624060" cy="3362771"/>
          </a:xfrm>
          <a:prstGeom prst="rect">
            <a:avLst/>
          </a:prstGeom>
        </p:spPr>
        <p:txBody>
          <a:bodyPr vert="horz" wrap="square" lIns="0" tIns="99369" rIns="0" bIns="0" rtlCol="0">
            <a:spAutoFit/>
          </a:bodyPr>
          <a:lstStyle/>
          <a:p>
            <a:pPr marL="39239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4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li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k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sz="2400" b="1" spc="2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–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s</a:t>
            </a:r>
            <a:r>
              <a:rPr sz="2400" spc="-21" dirty="0"/>
              <a:t>y</a:t>
            </a:r>
            <a:r>
              <a:rPr sz="2400" spc="5" dirty="0"/>
              <a:t>st</a:t>
            </a:r>
            <a:r>
              <a:rPr sz="2400" spc="-5" dirty="0"/>
              <a:t>e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lib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r</a:t>
            </a:r>
            <a:r>
              <a:rPr sz="2400" spc="-5" dirty="0"/>
              <a:t>ie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an</a:t>
            </a:r>
            <a:r>
              <a:rPr sz="2400" dirty="0"/>
              <a:t>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p</a:t>
            </a:r>
            <a:r>
              <a:rPr sz="2400" dirty="0"/>
              <a:t>r</a:t>
            </a:r>
            <a:r>
              <a:rPr sz="2400" spc="-5" dirty="0"/>
              <a:t>og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od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</a:t>
            </a:r>
            <a:r>
              <a:rPr sz="2400" spc="-10" dirty="0"/>
              <a:t>m</a:t>
            </a:r>
            <a:r>
              <a:rPr sz="2400" spc="-5" dirty="0"/>
              <a:t>bine</a:t>
            </a:r>
            <a:r>
              <a:rPr sz="2400" dirty="0"/>
              <a:t>d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b</a:t>
            </a:r>
            <a:r>
              <a:rPr sz="2400" dirty="0"/>
              <a:t>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loade</a:t>
            </a:r>
            <a:r>
              <a:rPr sz="2400" dirty="0"/>
              <a:t>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in</a:t>
            </a:r>
            <a:r>
              <a:rPr sz="2400" spc="5" dirty="0"/>
              <a:t>t</a:t>
            </a:r>
            <a:r>
              <a:rPr sz="2400" dirty="0"/>
              <a:t>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bina</a:t>
            </a:r>
            <a:r>
              <a:rPr sz="2400" dirty="0"/>
              <a:t>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p</a:t>
            </a:r>
            <a:r>
              <a:rPr sz="2400" dirty="0"/>
              <a:t>r</a:t>
            </a:r>
            <a:r>
              <a:rPr sz="2400" spc="-5" dirty="0"/>
              <a:t>og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spc="-10" dirty="0"/>
              <a:t>m</a:t>
            </a:r>
            <a:r>
              <a:rPr sz="2400" spc="-5" dirty="0"/>
              <a:t>ag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b="1" spc="-10" dirty="0">
                <a:solidFill>
                  <a:srgbClr val="0070C0"/>
                </a:solidFill>
              </a:rPr>
              <a:t>D</a:t>
            </a:r>
            <a:r>
              <a:rPr sz="2400" b="1" spc="-21" dirty="0">
                <a:solidFill>
                  <a:srgbClr val="0070C0"/>
                </a:solidFill>
              </a:rPr>
              <a:t>y</a:t>
            </a:r>
            <a:r>
              <a:rPr sz="2400" b="1" spc="-5" dirty="0">
                <a:solidFill>
                  <a:srgbClr val="0070C0"/>
                </a:solidFill>
              </a:rPr>
              <a:t>na</a:t>
            </a:r>
            <a:r>
              <a:rPr sz="2400" b="1" spc="-10" dirty="0">
                <a:solidFill>
                  <a:srgbClr val="0070C0"/>
                </a:solidFill>
              </a:rPr>
              <a:t>m</a:t>
            </a:r>
            <a:r>
              <a:rPr sz="2400" b="1" spc="-5" dirty="0">
                <a:solidFill>
                  <a:srgbClr val="0070C0"/>
                </a:solidFill>
              </a:rPr>
              <a:t>i</a:t>
            </a:r>
            <a:r>
              <a:rPr sz="2400" b="1" dirty="0">
                <a:solidFill>
                  <a:srgbClr val="0070C0"/>
                </a:solidFill>
              </a:rPr>
              <a:t>c</a:t>
            </a:r>
            <a:r>
              <a:rPr sz="2400" b="1" spc="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</a:rPr>
              <a:t>lin</a:t>
            </a:r>
            <a:r>
              <a:rPr sz="2400" b="1" spc="5" dirty="0">
                <a:solidFill>
                  <a:srgbClr val="0070C0"/>
                </a:solidFill>
              </a:rPr>
              <a:t>k</a:t>
            </a:r>
            <a:r>
              <a:rPr sz="2400" b="1" spc="-5" dirty="0">
                <a:solidFill>
                  <a:srgbClr val="0070C0"/>
                </a:solidFill>
              </a:rPr>
              <a:t>in</a:t>
            </a:r>
            <a:r>
              <a:rPr sz="2400" b="1" dirty="0">
                <a:solidFill>
                  <a:srgbClr val="0070C0"/>
                </a:solidFill>
              </a:rPr>
              <a:t>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–lin</a:t>
            </a:r>
            <a:r>
              <a:rPr sz="2400" spc="5" dirty="0"/>
              <a:t>k</a:t>
            </a:r>
            <a:r>
              <a:rPr sz="2400" spc="-5" dirty="0"/>
              <a:t>in</a:t>
            </a:r>
            <a:r>
              <a:rPr sz="2400" dirty="0"/>
              <a:t>g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po</a:t>
            </a:r>
            <a:r>
              <a:rPr sz="2400" spc="5" dirty="0"/>
              <a:t>st</a:t>
            </a:r>
            <a:r>
              <a:rPr sz="2400" spc="-5" dirty="0"/>
              <a:t>pone</a:t>
            </a:r>
            <a:r>
              <a:rPr sz="2400" dirty="0"/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/>
              <a:t>un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dirty="0"/>
              <a:t>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e</a:t>
            </a:r>
            <a:r>
              <a:rPr sz="2400" spc="-21" dirty="0"/>
              <a:t>x</a:t>
            </a:r>
            <a:r>
              <a:rPr sz="2400" spc="-5" dirty="0"/>
              <a:t>e</a:t>
            </a:r>
            <a:r>
              <a:rPr sz="2400" spc="5" dirty="0"/>
              <a:t>c</a:t>
            </a:r>
            <a:r>
              <a:rPr sz="2400" spc="-5" dirty="0"/>
              <a:t>u</a:t>
            </a:r>
            <a:r>
              <a:rPr sz="2400" spc="5" dirty="0"/>
              <a:t>t</a:t>
            </a:r>
            <a:r>
              <a:rPr sz="2400" spc="-5" dirty="0"/>
              <a:t>io</a:t>
            </a:r>
            <a:r>
              <a:rPr sz="2400" dirty="0"/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spc="-10" dirty="0"/>
              <a:t>m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5" dirty="0"/>
              <a:t>S</a:t>
            </a:r>
            <a:r>
              <a:rPr sz="2400" spc="-10" dirty="0"/>
              <a:t>m</a:t>
            </a:r>
            <a:r>
              <a:rPr sz="2400" spc="-5" dirty="0"/>
              <a:t>al</a:t>
            </a:r>
            <a:r>
              <a:rPr sz="2400" dirty="0"/>
              <a:t>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pie</a:t>
            </a:r>
            <a:r>
              <a:rPr sz="2400" spc="5" dirty="0"/>
              <a:t>c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ode</a:t>
            </a:r>
            <a:r>
              <a:rPr sz="2400" dirty="0"/>
              <a:t>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ub</a:t>
            </a:r>
            <a:r>
              <a:rPr sz="2400" dirty="0"/>
              <a:t>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/>
              <a:t>u</a:t>
            </a:r>
            <a:r>
              <a:rPr sz="2400" spc="5" dirty="0"/>
              <a:t>s</a:t>
            </a:r>
            <a:r>
              <a:rPr sz="2400" spc="-5" dirty="0"/>
              <a:t>e</a:t>
            </a:r>
            <a:r>
              <a:rPr sz="2400" dirty="0"/>
              <a:t>d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dirty="0"/>
              <a:t>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lo</a:t>
            </a:r>
            <a:r>
              <a:rPr sz="2400" spc="5" dirty="0"/>
              <a:t>c</a:t>
            </a:r>
            <a:r>
              <a:rPr sz="2400" spc="-5" dirty="0"/>
              <a:t>a</a:t>
            </a:r>
            <a:r>
              <a:rPr sz="2400" spc="5" dirty="0"/>
              <a:t>t</a:t>
            </a:r>
            <a:r>
              <a:rPr sz="2400" dirty="0"/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app</a:t>
            </a:r>
            <a:r>
              <a:rPr sz="2400" dirty="0"/>
              <a:t>r</a:t>
            </a:r>
            <a:r>
              <a:rPr sz="2400" spc="-5" dirty="0"/>
              <a:t>op</a:t>
            </a:r>
            <a:r>
              <a:rPr sz="2400" dirty="0"/>
              <a:t>r</a:t>
            </a:r>
            <a:r>
              <a:rPr sz="2400" spc="-5" dirty="0"/>
              <a:t>ia</a:t>
            </a:r>
            <a:r>
              <a:rPr sz="2400" spc="5" dirty="0"/>
              <a:t>t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10" dirty="0"/>
              <a:t>m</a:t>
            </a:r>
            <a:r>
              <a:rPr sz="2400" spc="-5" dirty="0"/>
              <a:t>e</a:t>
            </a:r>
            <a:r>
              <a:rPr sz="2400" spc="-10" dirty="0"/>
              <a:t>m</a:t>
            </a:r>
            <a:r>
              <a:rPr sz="2400" spc="-5" dirty="0"/>
              <a:t>o</a:t>
            </a:r>
            <a:r>
              <a:rPr sz="2400" dirty="0"/>
              <a:t>r</a:t>
            </a:r>
            <a:r>
              <a:rPr sz="2400" spc="-21" dirty="0"/>
              <a:t>y</a:t>
            </a:r>
            <a:r>
              <a:rPr sz="2400" dirty="0"/>
              <a:t>-r</a:t>
            </a:r>
            <a:r>
              <a:rPr sz="2400" spc="-5" dirty="0"/>
              <a:t>e</a:t>
            </a:r>
            <a:r>
              <a:rPr sz="2400" spc="5" dirty="0"/>
              <a:t>s</a:t>
            </a:r>
            <a:r>
              <a:rPr sz="2400" spc="-5" dirty="0"/>
              <a:t>iden</a:t>
            </a:r>
            <a:r>
              <a:rPr sz="2400" dirty="0"/>
              <a:t>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/>
              <a:t>l</a:t>
            </a:r>
            <a:r>
              <a:rPr sz="2400" dirty="0"/>
              <a:t>i</a:t>
            </a:r>
            <a:r>
              <a:rPr sz="2400" spc="-5" dirty="0"/>
              <a:t>b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in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5" dirty="0"/>
              <a:t>S</a:t>
            </a:r>
            <a:r>
              <a:rPr sz="2400" spc="5" dirty="0"/>
              <a:t>t</a:t>
            </a:r>
            <a:r>
              <a:rPr sz="2400" spc="-5" dirty="0"/>
              <a:t>u</a:t>
            </a:r>
            <a:r>
              <a:rPr sz="2400" dirty="0"/>
              <a:t>b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epla</a:t>
            </a:r>
            <a:r>
              <a:rPr sz="2400" spc="5" dirty="0"/>
              <a:t>c</a:t>
            </a:r>
            <a:r>
              <a:rPr sz="2400" spc="-5" dirty="0"/>
              <a:t>e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spc="5" dirty="0"/>
              <a:t>ts</a:t>
            </a:r>
            <a:r>
              <a:rPr sz="2400" spc="-5" dirty="0"/>
              <a:t>el</a:t>
            </a:r>
            <a:r>
              <a:rPr sz="2400" dirty="0"/>
              <a:t>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1" dirty="0"/>
              <a:t>w</a:t>
            </a:r>
            <a:r>
              <a:rPr sz="2400" spc="-5" dirty="0"/>
              <a:t>i</a:t>
            </a:r>
            <a:r>
              <a:rPr sz="2400" spc="5" dirty="0"/>
              <a:t>t</a:t>
            </a:r>
            <a:r>
              <a:rPr sz="2400" dirty="0"/>
              <a:t>h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add</a:t>
            </a:r>
            <a:r>
              <a:rPr sz="2400" dirty="0"/>
              <a:t>r</a:t>
            </a:r>
            <a:r>
              <a:rPr sz="2400" spc="-5" dirty="0"/>
              <a:t>e</a:t>
            </a:r>
            <a:r>
              <a:rPr sz="2400" spc="5" dirty="0"/>
              <a:t>s</a:t>
            </a:r>
            <a:r>
              <a:rPr sz="2400" dirty="0"/>
              <a:t>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dirty="0"/>
              <a:t>n</a:t>
            </a:r>
            <a:r>
              <a:rPr sz="2400" spc="-5" dirty="0"/>
              <a:t>e</a:t>
            </a:r>
            <a:r>
              <a:rPr sz="2400" dirty="0"/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an</a:t>
            </a:r>
            <a:r>
              <a:rPr sz="2400" dirty="0"/>
              <a:t>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e</a:t>
            </a:r>
            <a:r>
              <a:rPr sz="2400" spc="-21" dirty="0"/>
              <a:t>x</a:t>
            </a:r>
            <a:r>
              <a:rPr sz="2400" spc="-5" dirty="0"/>
              <a:t>e</a:t>
            </a:r>
            <a:r>
              <a:rPr sz="2400" spc="5" dirty="0"/>
              <a:t>c</a:t>
            </a:r>
            <a:r>
              <a:rPr sz="2400" spc="-5" dirty="0"/>
              <a:t>u</a:t>
            </a:r>
            <a:r>
              <a:rPr sz="2400" spc="5" dirty="0"/>
              <a:t>t</a:t>
            </a:r>
            <a:r>
              <a:rPr sz="2400" spc="-5" dirty="0"/>
              <a:t>e</a:t>
            </a:r>
            <a:r>
              <a:rPr sz="2400" dirty="0"/>
              <a:t>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in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10" dirty="0" smtClean="0"/>
              <a:t>D</a:t>
            </a:r>
            <a:r>
              <a:rPr sz="2400" spc="-21" dirty="0" smtClean="0"/>
              <a:t>y</a:t>
            </a:r>
            <a:r>
              <a:rPr sz="2400" spc="-5" dirty="0" smtClean="0"/>
              <a:t>na</a:t>
            </a:r>
            <a:r>
              <a:rPr sz="2400" spc="-10" dirty="0" smtClean="0"/>
              <a:t>m</a:t>
            </a:r>
            <a:r>
              <a:rPr sz="2400" spc="-5" dirty="0" smtClean="0"/>
              <a:t>i</a:t>
            </a:r>
            <a:r>
              <a:rPr sz="2400" dirty="0" smtClean="0"/>
              <a:t>c</a:t>
            </a:r>
            <a:r>
              <a:rPr sz="2400" spc="50" dirty="0" smtClean="0">
                <a:latin typeface="Times New Roman"/>
                <a:cs typeface="Times New Roman"/>
              </a:rPr>
              <a:t> </a:t>
            </a:r>
            <a:r>
              <a:rPr sz="2400" spc="-5" dirty="0"/>
              <a:t>lin</a:t>
            </a:r>
            <a:r>
              <a:rPr sz="2400" spc="5" dirty="0"/>
              <a:t>k</a:t>
            </a:r>
            <a:r>
              <a:rPr sz="2400" spc="-5" dirty="0"/>
              <a:t>in</a:t>
            </a:r>
            <a:r>
              <a:rPr sz="2400" dirty="0"/>
              <a:t>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pa</a:t>
            </a:r>
            <a:r>
              <a:rPr sz="2400" dirty="0"/>
              <a:t>r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spc="5" dirty="0"/>
              <a:t>c</a:t>
            </a:r>
            <a:r>
              <a:rPr sz="2400" spc="-5" dirty="0"/>
              <a:t>ula</a:t>
            </a:r>
            <a:r>
              <a:rPr sz="2400" dirty="0"/>
              <a:t>r</a:t>
            </a:r>
            <a:r>
              <a:rPr sz="2400" spc="-5" dirty="0"/>
              <a:t>l</a:t>
            </a:r>
            <a:r>
              <a:rPr sz="2400" dirty="0"/>
              <a:t>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u</a:t>
            </a:r>
            <a:r>
              <a:rPr sz="2400" spc="5" dirty="0"/>
              <a:t>s</a:t>
            </a:r>
            <a:r>
              <a:rPr sz="2400" spc="-5" dirty="0"/>
              <a:t>e</a:t>
            </a:r>
            <a:r>
              <a:rPr sz="2400" spc="5" dirty="0"/>
              <a:t>f</a:t>
            </a:r>
            <a:r>
              <a:rPr sz="2400" spc="-5" dirty="0"/>
              <a:t>u</a:t>
            </a:r>
            <a:r>
              <a:rPr sz="2400" dirty="0"/>
              <a:t>l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5" dirty="0"/>
              <a:t>f</a:t>
            </a:r>
            <a:r>
              <a:rPr sz="2400" spc="-5" dirty="0"/>
              <a:t>o</a:t>
            </a:r>
            <a:r>
              <a:rPr sz="2400" dirty="0"/>
              <a:t>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 smtClean="0"/>
              <a:t>lib</a:t>
            </a:r>
            <a:r>
              <a:rPr sz="2400" dirty="0" smtClean="0"/>
              <a:t>r</a:t>
            </a:r>
            <a:r>
              <a:rPr sz="2400" spc="-5" dirty="0" smtClean="0"/>
              <a:t>a</a:t>
            </a:r>
            <a:r>
              <a:rPr sz="2400" dirty="0" smtClean="0"/>
              <a:t>r</a:t>
            </a:r>
            <a:r>
              <a:rPr sz="2400" spc="-5" dirty="0" smtClean="0"/>
              <a:t>i</a:t>
            </a:r>
            <a:r>
              <a:rPr sz="2400" dirty="0" smtClean="0"/>
              <a:t>es</a:t>
            </a:r>
            <a:endParaRPr sz="240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72116"/>
            <a:ext cx="962406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4712"/>
            <a:r>
              <a:rPr lang="en-US" sz="3800" spc="25" dirty="0" smtClean="0"/>
              <a:t>Static &amp;</a:t>
            </a:r>
            <a:r>
              <a:rPr sz="3800" spc="25" dirty="0" smtClean="0"/>
              <a:t>D</a:t>
            </a:r>
            <a:r>
              <a:rPr sz="3800" spc="10" dirty="0" smtClean="0"/>
              <a:t>y</a:t>
            </a:r>
            <a:r>
              <a:rPr sz="3800" spc="21" dirty="0" smtClean="0"/>
              <a:t>n</a:t>
            </a:r>
            <a:r>
              <a:rPr sz="3800" spc="10" dirty="0" smtClean="0"/>
              <a:t>a</a:t>
            </a:r>
            <a:r>
              <a:rPr sz="3800" spc="30" dirty="0" smtClean="0"/>
              <a:t>m</a:t>
            </a:r>
            <a:r>
              <a:rPr sz="3800" dirty="0" smtClean="0"/>
              <a:t>i</a:t>
            </a:r>
            <a:r>
              <a:rPr sz="3800" spc="15" dirty="0" smtClean="0"/>
              <a:t>c</a:t>
            </a:r>
            <a:r>
              <a:rPr sz="3800" spc="80" dirty="0" smtClean="0">
                <a:latin typeface="Times New Roman"/>
                <a:cs typeface="Times New Roman"/>
              </a:rPr>
              <a:t> </a:t>
            </a:r>
            <a:r>
              <a:rPr sz="3800" spc="21" dirty="0"/>
              <a:t>L</a:t>
            </a:r>
            <a:r>
              <a:rPr sz="3800" dirty="0"/>
              <a:t>i</a:t>
            </a:r>
            <a:r>
              <a:rPr sz="3800" spc="21" dirty="0"/>
              <a:t>n</a:t>
            </a:r>
            <a:r>
              <a:rPr sz="3800" spc="5" dirty="0"/>
              <a:t>ki</a:t>
            </a:r>
            <a:r>
              <a:rPr sz="3800" spc="21"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one version of a library may be loaded into memory, and each program uses </a:t>
            </a:r>
            <a:r>
              <a:rPr lang="en-US" dirty="0" smtClean="0"/>
              <a:t>its version info </a:t>
            </a:r>
            <a:r>
              <a:rPr lang="en-US" dirty="0"/>
              <a:t>to decide which copy of the library to use.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Versions with minor </a:t>
            </a:r>
            <a:r>
              <a:rPr lang="en-US" dirty="0"/>
              <a:t>changes retain the same version number, whereas versions with </a:t>
            </a:r>
            <a:r>
              <a:rPr lang="en-US" dirty="0" smtClean="0"/>
              <a:t>major changes </a:t>
            </a:r>
            <a:r>
              <a:rPr lang="en-US" dirty="0"/>
              <a:t>increment the number.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programs </a:t>
            </a:r>
            <a:r>
              <a:rPr lang="en-US" dirty="0"/>
              <a:t>that are compiled </a:t>
            </a:r>
            <a:r>
              <a:rPr lang="en-US" dirty="0" smtClean="0"/>
              <a:t>with  </a:t>
            </a:r>
            <a:r>
              <a:rPr lang="en-US" dirty="0"/>
              <a:t>new library version are affected by any incompatible changes </a:t>
            </a:r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programs linked before the new library </a:t>
            </a:r>
            <a:r>
              <a:rPr lang="en-US" dirty="0" smtClean="0"/>
              <a:t>will continue using </a:t>
            </a:r>
            <a:r>
              <a:rPr lang="en-US" dirty="0"/>
              <a:t>the older library.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system is also known as </a:t>
            </a:r>
            <a:r>
              <a:rPr lang="en-US" b="1" dirty="0"/>
              <a:t>shared libraries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5" dirty="0" smtClean="0"/>
              <a:t>Shared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0136"/>
            <a:r>
              <a:rPr spc="10" dirty="0" smtClean="0"/>
              <a:t>S</a:t>
            </a:r>
            <a:r>
              <a:rPr spc="30" dirty="0" smtClean="0"/>
              <a:t>w</a:t>
            </a:r>
            <a:r>
              <a:rPr spc="10" dirty="0" smtClean="0"/>
              <a:t>a</a:t>
            </a:r>
            <a:r>
              <a:rPr spc="21" dirty="0" smtClean="0"/>
              <a:t>pp</a:t>
            </a:r>
            <a:r>
              <a:rPr dirty="0" smtClean="0"/>
              <a:t>i</a:t>
            </a:r>
            <a:r>
              <a:rPr spc="21" dirty="0" smtClean="0"/>
              <a:t>ng</a:t>
            </a:r>
            <a:r>
              <a:rPr lang="en-US" spc="21" dirty="0" smtClean="0"/>
              <a:t> [1/2]</a:t>
            </a:r>
            <a:endParaRPr spc="21" dirty="0"/>
          </a:p>
        </p:txBody>
      </p:sp>
      <p:sp>
        <p:nvSpPr>
          <p:cNvPr id="7" name="object 7"/>
          <p:cNvSpPr txBox="1"/>
          <p:nvPr/>
        </p:nvSpPr>
        <p:spPr>
          <a:xfrm>
            <a:off x="850900" y="1139240"/>
            <a:ext cx="9119489" cy="64940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698" marR="5080"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2800" spc="3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sz="2800" b="1" spc="30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appe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sz="2800" b="1" spc="1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temporar</a:t>
            </a:r>
            <a:r>
              <a:rPr sz="2800" dirty="0">
                <a:latin typeface="Calibri" pitchFamily="34" charset="0"/>
                <a:cs typeface="Calibri" pitchFamily="34" charset="0"/>
              </a:rPr>
              <a:t>ily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ou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a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ba</a:t>
            </a:r>
            <a:r>
              <a:rPr sz="2800" dirty="0">
                <a:latin typeface="Calibri" pitchFamily="34" charset="0"/>
                <a:cs typeface="Calibri" pitchFamily="34" charset="0"/>
              </a:rPr>
              <a:t>cki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tore</a:t>
            </a:r>
            <a:r>
              <a:rPr sz="2800" dirty="0">
                <a:latin typeface="Calibri" pitchFamily="34" charset="0"/>
                <a:cs typeface="Calibri" pitchFamily="34" charset="0"/>
              </a:rPr>
              <a:t>,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the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brough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ba</a:t>
            </a:r>
            <a:r>
              <a:rPr sz="2800" dirty="0">
                <a:latin typeface="Calibri" pitchFamily="34" charset="0"/>
                <a:cs typeface="Calibri" pitchFamily="34" charset="0"/>
              </a:rPr>
              <a:t>ck 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ont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nue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ut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spc="-5" dirty="0" smtClean="0">
                <a:latin typeface="Calibri" pitchFamily="34" charset="0"/>
                <a:cs typeface="Calibri" pitchFamily="34" charset="0"/>
              </a:rPr>
              <a:t>on</a:t>
            </a:r>
          </a:p>
          <a:p>
            <a:pPr marL="12698" marR="396840">
              <a:spcBef>
                <a:spcPts val="64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lang="en-US" sz="2800" b="1" dirty="0" smtClean="0">
              <a:solidFill>
                <a:srgbClr val="3265FF"/>
              </a:solidFill>
              <a:latin typeface="Calibri" pitchFamily="34" charset="0"/>
              <a:cs typeface="Calibri" pitchFamily="34" charset="0"/>
            </a:endParaRPr>
          </a:p>
          <a:p>
            <a:pPr marL="12698" marR="396840">
              <a:spcBef>
                <a:spcPts val="64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sz="2800" b="1" spc="-5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ackin</a:t>
            </a: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sz="2800" b="1" spc="50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sto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re</a:t>
            </a:r>
            <a:r>
              <a:rPr sz="2800" b="1" spc="2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–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fa</a:t>
            </a:r>
            <a:r>
              <a:rPr sz="2800" dirty="0">
                <a:latin typeface="Calibri" pitchFamily="34" charset="0"/>
                <a:cs typeface="Calibri" pitchFamily="34" charset="0"/>
              </a:rPr>
              <a:t>st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isk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arg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enoug</a:t>
            </a:r>
            <a:r>
              <a:rPr sz="2800" dirty="0">
                <a:latin typeface="Calibri" pitchFamily="34" charset="0"/>
                <a:cs typeface="Calibri" pitchFamily="34" charset="0"/>
              </a:rPr>
              <a:t>h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cc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ommodat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op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ll</a:t>
            </a:r>
            <a:r>
              <a:rPr sz="2800" spc="44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</a:t>
            </a:r>
            <a:r>
              <a:rPr sz="2800" dirty="0">
                <a:latin typeface="Calibri" pitchFamily="34" charset="0"/>
                <a:cs typeface="Calibri" pitchFamily="34" charset="0"/>
              </a:rPr>
              <a:t>ry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mage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ll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er</a:t>
            </a:r>
            <a:r>
              <a:rPr sz="2800" dirty="0">
                <a:latin typeface="Calibri" pitchFamily="34" charset="0"/>
                <a:cs typeface="Calibri" pitchFamily="34" charset="0"/>
              </a:rPr>
              <a:t>s;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mu</a:t>
            </a:r>
            <a:r>
              <a:rPr sz="2800" dirty="0">
                <a:latin typeface="Calibri" pitchFamily="34" charset="0"/>
                <a:cs typeface="Calibri" pitchFamily="34" charset="0"/>
              </a:rPr>
              <a:t>st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vi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re</a:t>
            </a:r>
            <a:r>
              <a:rPr sz="2800" dirty="0">
                <a:latin typeface="Calibri" pitchFamily="34" charset="0"/>
                <a:cs typeface="Calibri" pitchFamily="34" charset="0"/>
              </a:rPr>
              <a:t>ct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cc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the</a:t>
            </a:r>
            <a:r>
              <a:rPr sz="2800" dirty="0">
                <a:latin typeface="Calibri" pitchFamily="34" charset="0"/>
                <a:cs typeface="Calibri" pitchFamily="34" charset="0"/>
              </a:rPr>
              <a:t>se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mage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</a:p>
          <a:p>
            <a:pPr marL="12698" marR="158735">
              <a:spcBef>
                <a:spcPts val="65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lang="en-US" sz="2800" b="1" dirty="0" smtClean="0">
              <a:solidFill>
                <a:srgbClr val="3265FF"/>
              </a:solidFill>
              <a:latin typeface="Calibri" pitchFamily="34" charset="0"/>
              <a:cs typeface="Calibri" pitchFamily="34" charset="0"/>
            </a:endParaRPr>
          </a:p>
          <a:p>
            <a:pPr marL="12698" marR="158735">
              <a:spcBef>
                <a:spcPts val="65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sz="2800" b="1" spc="-5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ol</a:t>
            </a: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sz="2800" b="1" spc="40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out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sz="2800" b="1" spc="40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ol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sz="2800" b="1" spc="1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sz="2800" b="1" spc="3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–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86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v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-ba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hedu</a:t>
            </a:r>
            <a:r>
              <a:rPr sz="2800" dirty="0">
                <a:latin typeface="Calibri" pitchFamily="34" charset="0"/>
                <a:cs typeface="Calibri" pitchFamily="34" charset="0"/>
              </a:rPr>
              <a:t>li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g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thm</a:t>
            </a:r>
            <a:r>
              <a:rPr sz="2800" dirty="0">
                <a:latin typeface="Calibri" pitchFamily="34" charset="0"/>
                <a:cs typeface="Calibri" pitchFamily="34" charset="0"/>
              </a:rPr>
              <a:t>s;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er-pr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y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86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ou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h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gher-pr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5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oa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x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ute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</a:p>
          <a:p>
            <a:pPr marL="12698" marR="195563">
              <a:spcBef>
                <a:spcPts val="65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spc="-5" dirty="0" smtClean="0">
                <a:latin typeface="Calibri" pitchFamily="34" charset="0"/>
                <a:cs typeface="Calibri" pitchFamily="34" charset="0"/>
              </a:rPr>
              <a:t>Ma</a:t>
            </a:r>
            <a:r>
              <a:rPr sz="2800" spc="10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sz="2800" spc="2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par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p</a:t>
            </a:r>
            <a:r>
              <a:rPr sz="2800" spc="7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tran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fe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</a:t>
            </a:r>
            <a:r>
              <a:rPr sz="2800" dirty="0">
                <a:latin typeface="Calibri" pitchFamily="34" charset="0"/>
                <a:cs typeface="Calibri" pitchFamily="34" charset="0"/>
              </a:rPr>
              <a:t>;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tota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tran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fe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re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ly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proport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ona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44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amoun</a:t>
            </a:r>
            <a:r>
              <a:rPr sz="2800" dirty="0">
                <a:latin typeface="Calibri" pitchFamily="34" charset="0"/>
                <a:cs typeface="Calibri" pitchFamily="34" charset="0"/>
              </a:rPr>
              <a:t>t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</a:p>
          <a:p>
            <a:pPr marL="12698">
              <a:spcBef>
                <a:spcPts val="30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93665" indent="-380967">
              <a:spcBef>
                <a:spcPts val="30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ma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nta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lang="en-US" b="1" spc="-5" dirty="0">
                <a:solidFill>
                  <a:srgbClr val="3265FF"/>
                </a:solidFill>
                <a:latin typeface="Arial"/>
                <a:cs typeface="Arial"/>
              </a:rPr>
              <a:t>ead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lang="en-US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b="1" spc="-5" dirty="0">
                <a:solidFill>
                  <a:srgbClr val="3265FF"/>
                </a:solidFill>
                <a:latin typeface="Arial"/>
                <a:cs typeface="Arial"/>
              </a:rPr>
              <a:t>queu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lang="en-US" b="1" spc="5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read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spc="-5" dirty="0">
                <a:latin typeface="Arial"/>
                <a:cs typeface="Arial"/>
              </a:rPr>
              <a:t>-to-ru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ich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ha</a:t>
            </a:r>
            <a:r>
              <a:rPr lang="en-US" dirty="0">
                <a:latin typeface="Arial"/>
                <a:cs typeface="Arial"/>
              </a:rPr>
              <a:t>ve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mage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d</a:t>
            </a:r>
            <a:r>
              <a:rPr lang="en-US" dirty="0" smtClean="0">
                <a:latin typeface="Arial"/>
                <a:cs typeface="Arial"/>
              </a:rPr>
              <a:t>isk</a:t>
            </a:r>
          </a:p>
          <a:p>
            <a:pPr marL="393665" indent="-380967">
              <a:spcBef>
                <a:spcPts val="30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>
                <a:latin typeface="Arial"/>
                <a:cs typeface="Arial"/>
              </a:rPr>
              <a:t>D</a:t>
            </a:r>
            <a:r>
              <a:rPr lang="en-US" spc="-5" dirty="0">
                <a:latin typeface="Arial"/>
                <a:cs typeface="Arial"/>
              </a:rPr>
              <a:t>oe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ou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nee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p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ba</a:t>
            </a:r>
            <a:r>
              <a:rPr lang="en-US" dirty="0">
                <a:latin typeface="Arial"/>
                <a:cs typeface="Arial"/>
              </a:rPr>
              <a:t>ck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am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</a:t>
            </a:r>
            <a:r>
              <a:rPr lang="en-US" dirty="0">
                <a:latin typeface="Arial"/>
                <a:cs typeface="Arial"/>
              </a:rPr>
              <a:t>h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sic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addre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s?</a:t>
            </a: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 smtClean="0">
                <a:latin typeface="Arial"/>
                <a:cs typeface="Arial"/>
              </a:rPr>
              <a:t>D</a:t>
            </a:r>
            <a:r>
              <a:rPr lang="en-US" spc="-5" dirty="0" smtClean="0">
                <a:latin typeface="Arial"/>
                <a:cs typeface="Arial"/>
              </a:rPr>
              <a:t>epend</a:t>
            </a:r>
            <a:r>
              <a:rPr lang="en-US" dirty="0" smtClean="0">
                <a:latin typeface="Arial"/>
                <a:cs typeface="Arial"/>
              </a:rPr>
              <a:t>s</a:t>
            </a:r>
            <a:r>
              <a:rPr lang="en-US" spc="40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addre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nd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metho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285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Pl</a:t>
            </a:r>
            <a:r>
              <a:rPr lang="en-US" spc="-5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si</a:t>
            </a:r>
            <a:r>
              <a:rPr lang="en-US" spc="-5" dirty="0">
                <a:latin typeface="Arial"/>
                <a:cs typeface="Arial"/>
              </a:rPr>
              <a:t>de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pend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I/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fro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pa</a:t>
            </a:r>
            <a:r>
              <a:rPr lang="en-US" dirty="0">
                <a:latin typeface="Arial"/>
                <a:cs typeface="Arial"/>
              </a:rPr>
              <a:t>ce</a:t>
            </a: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spc="-5" dirty="0" smtClean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pc="-5" dirty="0" smtClean="0">
                <a:latin typeface="Arial"/>
                <a:cs typeface="Arial"/>
              </a:rPr>
              <a:t>Mod</a:t>
            </a:r>
            <a:r>
              <a:rPr lang="en-US" dirty="0" smtClean="0">
                <a:latin typeface="Arial"/>
                <a:cs typeface="Arial"/>
              </a:rPr>
              <a:t>i</a:t>
            </a:r>
            <a:r>
              <a:rPr lang="en-US" spc="-5" dirty="0" smtClean="0">
                <a:latin typeface="Arial"/>
                <a:cs typeface="Arial"/>
              </a:rPr>
              <a:t>f</a:t>
            </a:r>
            <a:r>
              <a:rPr lang="en-US" dirty="0" smtClean="0">
                <a:latin typeface="Arial"/>
                <a:cs typeface="Arial"/>
              </a:rPr>
              <a:t>i</a:t>
            </a:r>
            <a:r>
              <a:rPr lang="en-US" spc="-5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d</a:t>
            </a:r>
            <a:r>
              <a:rPr lang="en-US" spc="40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v</a:t>
            </a:r>
            <a:r>
              <a:rPr lang="en-US" spc="-5" dirty="0">
                <a:latin typeface="Arial"/>
                <a:cs typeface="Arial"/>
              </a:rPr>
              <a:t>er</a:t>
            </a:r>
            <a:r>
              <a:rPr lang="en-US" dirty="0">
                <a:latin typeface="Arial"/>
                <a:cs typeface="Arial"/>
              </a:rPr>
              <a:t>si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ar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foun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man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tem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(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.e.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UN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X,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nu</a:t>
            </a:r>
            <a:r>
              <a:rPr lang="en-US" dirty="0">
                <a:latin typeface="Arial"/>
                <a:cs typeface="Arial"/>
              </a:rPr>
              <a:t>x,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ndo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s)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norma</a:t>
            </a:r>
            <a:r>
              <a:rPr lang="en-US" dirty="0">
                <a:latin typeface="Arial"/>
                <a:cs typeface="Arial"/>
              </a:rPr>
              <a:t>lly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is</a:t>
            </a:r>
            <a:r>
              <a:rPr lang="en-US" spc="-5" dirty="0">
                <a:latin typeface="Arial"/>
                <a:cs typeface="Arial"/>
              </a:rPr>
              <a:t>ab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67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tarte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mor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thre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ho</a:t>
            </a:r>
            <a:r>
              <a:rPr lang="en-US" dirty="0">
                <a:latin typeface="Arial"/>
                <a:cs typeface="Arial"/>
              </a:rPr>
              <a:t>ld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amoun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ll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ate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Dis</a:t>
            </a:r>
            <a:r>
              <a:rPr lang="en-US" spc="-5" dirty="0">
                <a:latin typeface="Arial"/>
                <a:cs typeface="Arial"/>
              </a:rPr>
              <a:t>ab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aga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ce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deman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redu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be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w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thre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old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[2/2]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581025"/>
            <a:ext cx="96240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815"/>
            <a:r>
              <a:rPr sz="3600" spc="10" dirty="0"/>
              <a:t>Sc</a:t>
            </a:r>
            <a:r>
              <a:rPr sz="3600" spc="21" dirty="0"/>
              <a:t>h</a:t>
            </a:r>
            <a:r>
              <a:rPr sz="3600" spc="10" dirty="0"/>
              <a:t>e</a:t>
            </a:r>
            <a:r>
              <a:rPr sz="3600" spc="30" dirty="0"/>
              <a:t>m</a:t>
            </a:r>
            <a:r>
              <a:rPr sz="3600" spc="10" dirty="0"/>
              <a:t>a</a:t>
            </a:r>
            <a:r>
              <a:rPr sz="3600" spc="15" dirty="0"/>
              <a:t>t</a:t>
            </a:r>
            <a:r>
              <a:rPr sz="3600" dirty="0"/>
              <a:t>i</a:t>
            </a:r>
            <a:r>
              <a:rPr sz="3600" spc="15" dirty="0"/>
              <a:t>c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spc="10" dirty="0"/>
              <a:t>Vie</a:t>
            </a:r>
            <a:r>
              <a:rPr sz="3600" spc="25" dirty="0"/>
              <a:t>w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spc="15" dirty="0"/>
              <a:t>of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lang="en-US" sz="3600" spc="100" dirty="0" smtClean="0">
                <a:latin typeface="Times New Roman"/>
                <a:cs typeface="Times New Roman"/>
              </a:rPr>
              <a:t>Standard </a:t>
            </a:r>
            <a:r>
              <a:rPr sz="3600" spc="10" dirty="0" smtClean="0"/>
              <a:t>S</a:t>
            </a:r>
            <a:r>
              <a:rPr sz="3600" spc="30" dirty="0" smtClean="0"/>
              <a:t>w</a:t>
            </a:r>
            <a:r>
              <a:rPr sz="3600" spc="10" dirty="0" smtClean="0"/>
              <a:t>a</a:t>
            </a:r>
            <a:r>
              <a:rPr sz="3600" spc="21" dirty="0" smtClean="0"/>
              <a:t>pp</a:t>
            </a:r>
            <a:r>
              <a:rPr sz="3600" dirty="0" smtClean="0"/>
              <a:t>i</a:t>
            </a:r>
            <a:r>
              <a:rPr sz="3600" spc="21" dirty="0" smtClean="0"/>
              <a:t>ng</a:t>
            </a:r>
            <a:endParaRPr sz="3600" spc="21" dirty="0"/>
          </a:p>
        </p:txBody>
      </p:sp>
      <p:sp>
        <p:nvSpPr>
          <p:cNvPr id="7" name="object 7"/>
          <p:cNvSpPr/>
          <p:nvPr/>
        </p:nvSpPr>
        <p:spPr>
          <a:xfrm>
            <a:off x="2185417" y="1897381"/>
            <a:ext cx="6478523" cy="430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64339"/>
            <a:ext cx="9624060" cy="1016583"/>
          </a:xfrm>
          <a:prstGeom prst="rect">
            <a:avLst/>
          </a:prstGeom>
        </p:spPr>
        <p:txBody>
          <a:bodyPr vert="horz" wrap="square" lIns="0" tIns="61871" rIns="0" bIns="0" rtlCol="0">
            <a:spAutoFit/>
          </a:bodyPr>
          <a:lstStyle/>
          <a:p>
            <a:pPr marL="970193"/>
            <a:r>
              <a:rPr sz="3100" dirty="0"/>
              <a:t>Con</a:t>
            </a:r>
            <a:r>
              <a:rPr sz="3100" spc="5" dirty="0"/>
              <a:t>t</a:t>
            </a:r>
            <a:r>
              <a:rPr sz="3100" dirty="0"/>
              <a:t>e</a:t>
            </a:r>
            <a:r>
              <a:rPr sz="3100" spc="-10" dirty="0"/>
              <a:t>x</a:t>
            </a:r>
            <a:r>
              <a:rPr sz="3100" dirty="0"/>
              <a:t>t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-5" dirty="0"/>
              <a:t>Swi</a:t>
            </a:r>
            <a:r>
              <a:rPr sz="3100" spc="5" dirty="0"/>
              <a:t>t</a:t>
            </a:r>
            <a:r>
              <a:rPr sz="3100" dirty="0"/>
              <a:t>ch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T</a:t>
            </a:r>
            <a:r>
              <a:rPr sz="3100" spc="-5" dirty="0"/>
              <a:t>im</a:t>
            </a:r>
            <a:r>
              <a:rPr sz="3100" dirty="0"/>
              <a:t>e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nc</a:t>
            </a:r>
            <a:r>
              <a:rPr sz="3100" spc="-5" dirty="0"/>
              <a:t>l</a:t>
            </a:r>
            <a:r>
              <a:rPr sz="3100" dirty="0"/>
              <a:t>ud</a:t>
            </a:r>
            <a:r>
              <a:rPr sz="3100" spc="-5" dirty="0"/>
              <a:t>i</a:t>
            </a:r>
            <a:r>
              <a:rPr sz="3100" spc="-10" dirty="0"/>
              <a:t>n</a:t>
            </a:r>
            <a:r>
              <a:rPr sz="3100" dirty="0"/>
              <a:t>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spc="-5" dirty="0" smtClean="0"/>
              <a:t>Sw</a:t>
            </a:r>
            <a:r>
              <a:rPr sz="3100" dirty="0" smtClean="0"/>
              <a:t>app</a:t>
            </a:r>
            <a:r>
              <a:rPr sz="3100" spc="-5" dirty="0" smtClean="0"/>
              <a:t>i</a:t>
            </a:r>
            <a:r>
              <a:rPr sz="3100" spc="-10" dirty="0" smtClean="0"/>
              <a:t>n</a:t>
            </a:r>
            <a:r>
              <a:rPr sz="3100" dirty="0" smtClean="0"/>
              <a:t>g</a:t>
            </a:r>
            <a:r>
              <a:rPr lang="en-US" sz="3100" dirty="0" smtClean="0"/>
              <a:t> [1/2]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41" y="1568689"/>
            <a:ext cx="9160510" cy="521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marR="5080" indent="-380967">
              <a:lnSpc>
                <a:spcPct val="100600"/>
              </a:lnSpc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CPU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no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memor</a:t>
            </a:r>
            <a:r>
              <a:rPr sz="2200" spc="-2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nee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targe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ch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h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g</a:t>
            </a:r>
            <a:r>
              <a:rPr sz="2200" dirty="0" smtClean="0">
                <a:latin typeface="Arial"/>
                <a:cs typeface="Arial"/>
              </a:rPr>
              <a:t>h</a:t>
            </a:r>
            <a:endParaRPr lang="en-US" sz="2200" dirty="0" smtClean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sz="2200" dirty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 smtClean="0">
                <a:latin typeface="Arial"/>
                <a:cs typeface="Arial"/>
              </a:rPr>
              <a:t>Swap in Time=  size of (process) / transfer rate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sz="2200" dirty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spc="-5" dirty="0">
                <a:latin typeface="Arial"/>
                <a:cs typeface="Arial"/>
              </a:rPr>
              <a:t>100M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app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86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har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isk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tran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fe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rat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50M</a:t>
            </a:r>
            <a:r>
              <a:rPr sz="2200" dirty="0" smtClean="0">
                <a:latin typeface="Arial"/>
                <a:cs typeface="Arial"/>
              </a:rPr>
              <a:t>B</a:t>
            </a:r>
            <a:r>
              <a:rPr sz="2200" spc="-5" dirty="0" smtClean="0">
                <a:latin typeface="Arial"/>
                <a:cs typeface="Arial"/>
              </a:rPr>
              <a:t>/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-5" dirty="0" smtClean="0">
                <a:latin typeface="Arial"/>
                <a:cs typeface="Arial"/>
              </a:rPr>
              <a:t>e</a:t>
            </a:r>
            <a:r>
              <a:rPr sz="2200" dirty="0" smtClean="0">
                <a:latin typeface="Arial"/>
                <a:cs typeface="Arial"/>
              </a:rPr>
              <a:t>c</a:t>
            </a:r>
            <a:r>
              <a:rPr lang="en-US" sz="2200" dirty="0" smtClean="0">
                <a:latin typeface="Arial"/>
                <a:cs typeface="Arial"/>
              </a:rPr>
              <a:t> = 2 sec or 2000msec.</a:t>
            </a:r>
            <a:endParaRPr sz="2200" dirty="0">
              <a:latin typeface="Arial"/>
              <a:cs typeface="Arial"/>
            </a:endParaRP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=</a:t>
            </a:r>
            <a:r>
              <a:rPr sz="2200" spc="3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200</a:t>
            </a:r>
            <a:r>
              <a:rPr sz="2200" dirty="0" smtClean="0">
                <a:latin typeface="Arial"/>
                <a:cs typeface="Arial"/>
              </a:rPr>
              <a:t>0</a:t>
            </a:r>
            <a:r>
              <a:rPr sz="2200" spc="50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dirty="0">
                <a:latin typeface="Arial"/>
                <a:cs typeface="Arial"/>
              </a:rPr>
              <a:t>Pl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am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siz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</a:p>
          <a:p>
            <a:pPr marL="838125" lvl="1" indent="-318106">
              <a:spcBef>
                <a:spcPts val="67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ota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ch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w</a:t>
            </a:r>
            <a:r>
              <a:rPr sz="2200" spc="-5" dirty="0" smtClean="0">
                <a:latin typeface="Arial"/>
                <a:cs typeface="Arial"/>
              </a:rPr>
              <a:t>app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n</a:t>
            </a:r>
            <a:r>
              <a:rPr sz="2200" dirty="0" smtClean="0">
                <a:latin typeface="Arial"/>
                <a:cs typeface="Arial"/>
              </a:rPr>
              <a:t>g</a:t>
            </a:r>
            <a:r>
              <a:rPr sz="2200" spc="4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t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m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lang="en-US" sz="2200" dirty="0" smtClean="0">
                <a:latin typeface="Arial"/>
                <a:cs typeface="Arial"/>
              </a:rPr>
              <a:t> (Swap In +out)</a:t>
            </a:r>
            <a:r>
              <a:rPr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spc="25" dirty="0" smtClean="0">
                <a:latin typeface="Times New Roman"/>
                <a:cs typeface="Times New Roman"/>
              </a:rPr>
              <a:t>=</a:t>
            </a:r>
            <a:r>
              <a:rPr sz="2200" spc="-5" dirty="0" smtClean="0">
                <a:latin typeface="Arial"/>
                <a:cs typeface="Arial"/>
              </a:rPr>
              <a:t>4000m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40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4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ond</a:t>
            </a:r>
            <a:r>
              <a:rPr sz="2200" dirty="0">
                <a:latin typeface="Arial"/>
                <a:cs typeface="Arial"/>
              </a:rPr>
              <a:t>s)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698" indent="0">
              <a:spcBef>
                <a:spcPts val="659"/>
              </a:spcBef>
              <a:buClr>
                <a:srgbClr val="993200"/>
              </a:buClr>
              <a:buSzPct val="90322"/>
              <a:buNone/>
              <a:tabLst>
                <a:tab pos="393665" algn="l"/>
              </a:tabLst>
            </a:pPr>
            <a:r>
              <a:rPr lang="en-US" sz="2200" b="1" dirty="0" smtClean="0">
                <a:latin typeface="Arial"/>
                <a:cs typeface="Arial"/>
              </a:rPr>
              <a:t>Constraints of Swapping: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 smtClean="0">
                <a:latin typeface="Arial"/>
                <a:cs typeface="Arial"/>
              </a:rPr>
              <a:t>Swap time c</a:t>
            </a:r>
            <a:r>
              <a:rPr lang="en-US" sz="2200" spc="-5" dirty="0" smtClean="0">
                <a:latin typeface="Arial"/>
                <a:cs typeface="Arial"/>
              </a:rPr>
              <a:t>a</a:t>
            </a:r>
            <a:r>
              <a:rPr lang="en-US" sz="2200" dirty="0" smtClean="0">
                <a:latin typeface="Arial"/>
                <a:cs typeface="Arial"/>
              </a:rPr>
              <a:t>n</a:t>
            </a:r>
            <a:r>
              <a:rPr lang="en-US" sz="2200" spc="40" dirty="0" smtClean="0">
                <a:latin typeface="Times New Roman"/>
                <a:cs typeface="Times New Roman"/>
              </a:rPr>
              <a:t> be </a:t>
            </a:r>
            <a:r>
              <a:rPr lang="en-US" sz="2200" spc="-5" dirty="0" smtClean="0">
                <a:latin typeface="Arial"/>
                <a:cs typeface="Arial"/>
              </a:rPr>
              <a:t>redu</a:t>
            </a:r>
            <a:r>
              <a:rPr lang="en-US" sz="2200" dirty="0" smtClean="0">
                <a:latin typeface="Arial"/>
                <a:cs typeface="Arial"/>
              </a:rPr>
              <a:t>ced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if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redu</a:t>
            </a:r>
            <a:r>
              <a:rPr lang="en-US" sz="2200" dirty="0">
                <a:latin typeface="Arial"/>
                <a:cs typeface="Arial"/>
              </a:rPr>
              <a:t>ce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size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f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appe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–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b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k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86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h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w</a:t>
            </a:r>
            <a:r>
              <a:rPr lang="en-US" sz="2200" spc="44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mu</a:t>
            </a:r>
            <a:r>
              <a:rPr lang="en-US" sz="2200" dirty="0">
                <a:latin typeface="Arial"/>
                <a:cs typeface="Arial"/>
              </a:rPr>
              <a:t>ch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rea</a:t>
            </a:r>
            <a:r>
              <a:rPr lang="en-US" sz="2200" dirty="0">
                <a:latin typeface="Arial"/>
                <a:cs typeface="Arial"/>
              </a:rPr>
              <a:t>lly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be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55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25" dirty="0">
                <a:latin typeface="Arial"/>
                <a:cs typeface="Arial"/>
              </a:rPr>
              <a:t>y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te</a:t>
            </a:r>
            <a:r>
              <a:rPr lang="en-US" sz="2200" dirty="0">
                <a:latin typeface="Arial"/>
                <a:cs typeface="Arial"/>
              </a:rPr>
              <a:t>m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lls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t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nfor</a:t>
            </a:r>
            <a:r>
              <a:rPr lang="en-US" sz="2200" dirty="0">
                <a:latin typeface="Arial"/>
                <a:cs typeface="Arial"/>
              </a:rPr>
              <a:t>m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f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via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reques</a:t>
            </a:r>
            <a:r>
              <a:rPr lang="en-US" sz="2200" dirty="0">
                <a:latin typeface="Courier New"/>
                <a:cs typeface="Courier New"/>
              </a:rPr>
              <a:t>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memory(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49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an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releas</a:t>
            </a:r>
            <a:r>
              <a:rPr lang="en-US" sz="2200" dirty="0">
                <a:latin typeface="Courier New"/>
                <a:cs typeface="Courier New"/>
              </a:rPr>
              <a:t>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4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memory(</a:t>
            </a:r>
            <a:r>
              <a:rPr lang="en-US" sz="2200" dirty="0">
                <a:latin typeface="Courier New"/>
                <a:cs typeface="Courier New"/>
              </a:rPr>
              <a:t>)</a:t>
            </a:r>
          </a:p>
          <a:p>
            <a:pPr marL="393665" indent="-380967">
              <a:spcBef>
                <a:spcPts val="76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spc="-5" dirty="0">
                <a:latin typeface="Arial"/>
                <a:cs typeface="Arial"/>
              </a:rPr>
              <a:t>Othe</a:t>
            </a:r>
            <a:r>
              <a:rPr lang="en-US" sz="2200" dirty="0">
                <a:latin typeface="Arial"/>
                <a:cs typeface="Arial"/>
              </a:rPr>
              <a:t>r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on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tra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nt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are:</a:t>
            </a:r>
            <a:endParaRPr lang="en-US" sz="2200" dirty="0">
              <a:latin typeface="Arial"/>
              <a:cs typeface="Arial"/>
            </a:endParaRP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-5" dirty="0">
                <a:latin typeface="Arial"/>
                <a:cs typeface="Arial"/>
              </a:rPr>
              <a:t>end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I/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–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an</a:t>
            </a:r>
            <a:r>
              <a:rPr lang="en-US" sz="2200" dirty="0">
                <a:latin typeface="Arial"/>
                <a:cs typeface="Arial"/>
              </a:rPr>
              <a:t>’t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ou</a:t>
            </a:r>
            <a:r>
              <a:rPr lang="en-US" sz="2200" dirty="0">
                <a:latin typeface="Arial"/>
                <a:cs typeface="Arial"/>
              </a:rPr>
              <a:t>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I/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ou</a:t>
            </a:r>
            <a:r>
              <a:rPr lang="en-US" sz="2200" dirty="0">
                <a:latin typeface="Arial"/>
                <a:cs typeface="Arial"/>
              </a:rPr>
              <a:t>ld</a:t>
            </a:r>
            <a:r>
              <a:rPr lang="en-US" sz="2200" spc="86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cc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r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t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ron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pro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ss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spc="-5" dirty="0" smtClean="0">
                <a:latin typeface="Arial"/>
                <a:cs typeface="Arial"/>
              </a:rPr>
              <a:t>a</a:t>
            </a:r>
            <a:r>
              <a:rPr lang="en-US" sz="2200" dirty="0" smtClean="0">
                <a:latin typeface="Arial"/>
                <a:cs typeface="Arial"/>
              </a:rPr>
              <a:t>l</a:t>
            </a:r>
            <a:r>
              <a:rPr lang="en-US" sz="2200" spc="-35" dirty="0" smtClean="0">
                <a:latin typeface="Arial"/>
                <a:cs typeface="Arial"/>
              </a:rPr>
              <a:t>w</a:t>
            </a:r>
            <a:r>
              <a:rPr lang="en-US" sz="2200" spc="5" dirty="0" smtClean="0">
                <a:latin typeface="Arial"/>
                <a:cs typeface="Arial"/>
              </a:rPr>
              <a:t>a</a:t>
            </a:r>
            <a:r>
              <a:rPr lang="en-US" sz="2200" spc="-25" dirty="0" smtClean="0">
                <a:latin typeface="Arial"/>
                <a:cs typeface="Arial"/>
              </a:rPr>
              <a:t>y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9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tran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-5" dirty="0" smtClean="0">
                <a:latin typeface="Arial"/>
                <a:cs typeface="Arial"/>
              </a:rPr>
              <a:t>fe</a:t>
            </a:r>
            <a:r>
              <a:rPr lang="en-US" sz="2200" dirty="0" smtClean="0">
                <a:latin typeface="Arial"/>
                <a:cs typeface="Arial"/>
              </a:rPr>
              <a:t>r</a:t>
            </a:r>
            <a:r>
              <a:rPr lang="en-US"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I/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3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k</a:t>
            </a:r>
            <a:r>
              <a:rPr lang="en-US" sz="2200" spc="-5" dirty="0" smtClean="0">
                <a:latin typeface="Arial"/>
                <a:cs typeface="Arial"/>
              </a:rPr>
              <a:t>erne</a:t>
            </a:r>
            <a:r>
              <a:rPr lang="en-US" sz="2200" dirty="0" smtClean="0">
                <a:latin typeface="Arial"/>
                <a:cs typeface="Arial"/>
              </a:rPr>
              <a:t>l</a:t>
            </a:r>
            <a:r>
              <a:rPr lang="en-US" sz="2200" spc="55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-5" dirty="0" smtClean="0">
                <a:latin typeface="Arial"/>
                <a:cs typeface="Arial"/>
              </a:rPr>
              <a:t>pa</a:t>
            </a:r>
            <a:r>
              <a:rPr lang="en-US" sz="2200" dirty="0" smtClean="0">
                <a:latin typeface="Arial"/>
                <a:cs typeface="Arial"/>
              </a:rPr>
              <a:t>c</a:t>
            </a:r>
            <a:r>
              <a:rPr lang="en-US" sz="2200" spc="-5" dirty="0" smtClean="0">
                <a:latin typeface="Arial"/>
                <a:cs typeface="Arial"/>
              </a:rPr>
              <a:t>e</a:t>
            </a:r>
            <a:r>
              <a:rPr lang="en-US" sz="2200" dirty="0" smtClean="0">
                <a:latin typeface="Arial"/>
                <a:cs typeface="Arial"/>
              </a:rPr>
              <a:t>,</a:t>
            </a:r>
            <a:r>
              <a:rPr lang="en-US" sz="2200" spc="3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the</a:t>
            </a:r>
            <a:r>
              <a:rPr lang="en-US" sz="2200" dirty="0" smtClean="0">
                <a:latin typeface="Arial"/>
                <a:cs typeface="Arial"/>
              </a:rPr>
              <a:t>n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I/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1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de</a:t>
            </a:r>
            <a:r>
              <a:rPr lang="en-US" sz="2200" dirty="0" smtClean="0">
                <a:latin typeface="Arial"/>
                <a:cs typeface="Arial"/>
              </a:rPr>
              <a:t>vice</a:t>
            </a:r>
            <a:endParaRPr lang="en-US" sz="2200" dirty="0">
              <a:latin typeface="Arial"/>
              <a:cs typeface="Arial"/>
            </a:endParaRPr>
          </a:p>
          <a:p>
            <a:pPr marL="966383">
              <a:spcBef>
                <a:spcPts val="659"/>
              </a:spcBef>
            </a:pPr>
            <a:r>
              <a:rPr lang="en-US" sz="2200" spc="585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lang="en-US" sz="2200" spc="585" dirty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lang="en-US" sz="2200" spc="-3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K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4" dirty="0">
                <a:latin typeface="Times New Roman"/>
                <a:cs typeface="Times New Roman"/>
              </a:rPr>
              <a:t> 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doubl</a:t>
            </a:r>
            <a:r>
              <a:rPr lang="en-US" sz="22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lang="en-US" sz="2200" b="1" spc="5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buffe</a:t>
            </a:r>
            <a:r>
              <a:rPr lang="en-US" sz="2200" b="1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in</a:t>
            </a:r>
            <a:r>
              <a:rPr lang="en-US" sz="2200" b="1" spc="-10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lang="en-US" sz="2200" dirty="0">
                <a:latin typeface="Arial"/>
                <a:cs typeface="Arial"/>
              </a:rPr>
              <a:t>,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add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v</a:t>
            </a:r>
            <a:r>
              <a:rPr lang="en-US" sz="2200" spc="-5" dirty="0">
                <a:latin typeface="Arial"/>
                <a:cs typeface="Arial"/>
              </a:rPr>
              <a:t>erhea</a:t>
            </a:r>
            <a:r>
              <a:rPr lang="en-US" sz="2200" dirty="0">
                <a:latin typeface="Arial"/>
                <a:cs typeface="Arial"/>
              </a:rPr>
              <a:t>d</a:t>
            </a:r>
          </a:p>
          <a:p>
            <a:pPr marL="393665" indent="-380967">
              <a:spcBef>
                <a:spcPts val="67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tandar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app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dirty="0">
                <a:latin typeface="Arial"/>
                <a:cs typeface="Arial"/>
              </a:rPr>
              <a:t>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in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moder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operat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25" dirty="0">
                <a:latin typeface="Arial"/>
                <a:cs typeface="Arial"/>
              </a:rPr>
              <a:t>y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tem</a:t>
            </a:r>
            <a:r>
              <a:rPr lang="en-US" sz="2200" dirty="0">
                <a:latin typeface="Arial"/>
                <a:cs typeface="Arial"/>
              </a:rPr>
              <a:t>s</a:t>
            </a:r>
          </a:p>
          <a:p>
            <a:pPr marL="966383">
              <a:spcBef>
                <a:spcPts val="659"/>
              </a:spcBef>
            </a:pPr>
            <a:r>
              <a:rPr lang="en-US" sz="2200" spc="585" dirty="0" smtClean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lang="en-US" sz="2200" spc="585" dirty="0" smtClean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lang="en-US" sz="2200" spc="-35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on</a:t>
            </a:r>
            <a:r>
              <a:rPr lang="en-US" sz="2200" dirty="0">
                <a:latin typeface="Arial"/>
                <a:cs typeface="Arial"/>
              </a:rPr>
              <a:t>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he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fre</a:t>
            </a:r>
            <a:r>
              <a:rPr lang="en-US" sz="2200" dirty="0">
                <a:latin typeface="Arial"/>
                <a:cs typeface="Arial"/>
              </a:rPr>
              <a:t>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x</a:t>
            </a:r>
            <a:r>
              <a:rPr lang="en-US" sz="2200" spc="-5" dirty="0">
                <a:latin typeface="Arial"/>
                <a:cs typeface="Arial"/>
              </a:rPr>
              <a:t>treme</a:t>
            </a:r>
            <a:r>
              <a:rPr lang="en-US" sz="2200" dirty="0">
                <a:latin typeface="Arial"/>
                <a:cs typeface="Arial"/>
              </a:rPr>
              <a:t>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l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w</a:t>
            </a:r>
            <a:endParaRPr lang="en-US" sz="2200" dirty="0"/>
          </a:p>
        </p:txBody>
      </p:sp>
      <p:sp>
        <p:nvSpPr>
          <p:cNvPr id="4" name="object 6"/>
          <p:cNvSpPr txBox="1">
            <a:spLocks noGrp="1"/>
          </p:cNvSpPr>
          <p:nvPr>
            <p:ph type="title"/>
          </p:nvPr>
        </p:nvSpPr>
        <p:spPr>
          <a:xfrm>
            <a:off x="534670" y="424811"/>
            <a:ext cx="9624060" cy="1016583"/>
          </a:xfrm>
          <a:prstGeom prst="rect">
            <a:avLst/>
          </a:prstGeom>
        </p:spPr>
        <p:txBody>
          <a:bodyPr vert="horz" wrap="square" lIns="0" tIns="61871" rIns="0" bIns="0" rtlCol="0">
            <a:spAutoFit/>
          </a:bodyPr>
          <a:lstStyle/>
          <a:p>
            <a:pPr marL="970193"/>
            <a:r>
              <a:rPr sz="3100" dirty="0"/>
              <a:t>Con</a:t>
            </a:r>
            <a:r>
              <a:rPr sz="3100" spc="5" dirty="0"/>
              <a:t>t</a:t>
            </a:r>
            <a:r>
              <a:rPr sz="3100" dirty="0"/>
              <a:t>e</a:t>
            </a:r>
            <a:r>
              <a:rPr sz="3100" spc="-10" dirty="0"/>
              <a:t>x</a:t>
            </a:r>
            <a:r>
              <a:rPr sz="3100" dirty="0"/>
              <a:t>t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-5" dirty="0"/>
              <a:t>Swi</a:t>
            </a:r>
            <a:r>
              <a:rPr sz="3100" spc="5" dirty="0"/>
              <a:t>t</a:t>
            </a:r>
            <a:r>
              <a:rPr sz="3100" dirty="0"/>
              <a:t>ch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T</a:t>
            </a:r>
            <a:r>
              <a:rPr sz="3100" spc="-5" dirty="0"/>
              <a:t>im</a:t>
            </a:r>
            <a:r>
              <a:rPr sz="3100" dirty="0"/>
              <a:t>e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nc</a:t>
            </a:r>
            <a:r>
              <a:rPr sz="3100" spc="-5" dirty="0"/>
              <a:t>l</a:t>
            </a:r>
            <a:r>
              <a:rPr sz="3100" dirty="0"/>
              <a:t>ud</a:t>
            </a:r>
            <a:r>
              <a:rPr sz="3100" spc="-5" dirty="0"/>
              <a:t>i</a:t>
            </a:r>
            <a:r>
              <a:rPr sz="3100" spc="-10" dirty="0"/>
              <a:t>n</a:t>
            </a:r>
            <a:r>
              <a:rPr sz="3100" dirty="0"/>
              <a:t>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spc="-5" dirty="0" smtClean="0"/>
              <a:t>Sw</a:t>
            </a:r>
            <a:r>
              <a:rPr sz="3100" dirty="0" smtClean="0"/>
              <a:t>app</a:t>
            </a:r>
            <a:r>
              <a:rPr sz="3100" spc="-5" dirty="0" smtClean="0"/>
              <a:t>i</a:t>
            </a:r>
            <a:r>
              <a:rPr sz="3100" spc="-10" dirty="0" smtClean="0"/>
              <a:t>n</a:t>
            </a:r>
            <a:r>
              <a:rPr sz="3100" dirty="0" smtClean="0"/>
              <a:t>g</a:t>
            </a:r>
            <a:r>
              <a:rPr lang="en-US" sz="3100" dirty="0" smtClean="0"/>
              <a:t> [2/2]</a:t>
            </a:r>
            <a:endParaRPr sz="3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54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71800" y="183820"/>
            <a:ext cx="9624060" cy="635489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Swapping on Mobile Systems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108328" y="1169441"/>
            <a:ext cx="9031838" cy="544280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Not typically supported</a:t>
            </a:r>
          </a:p>
          <a:p>
            <a:pPr lvl="1"/>
            <a:r>
              <a:rPr lang="en-US" altLang="en-US" dirty="0" smtClean="0"/>
              <a:t>Flash memory based</a:t>
            </a:r>
          </a:p>
          <a:p>
            <a:pPr lvl="2"/>
            <a:r>
              <a:rPr lang="en-US" altLang="en-US" dirty="0" smtClean="0"/>
              <a:t>Small amount of space</a:t>
            </a:r>
          </a:p>
          <a:p>
            <a:pPr lvl="2"/>
            <a:r>
              <a:rPr lang="en-US" altLang="en-US" dirty="0" smtClean="0"/>
              <a:t>Limited number of write cycles</a:t>
            </a:r>
          </a:p>
          <a:p>
            <a:pPr lvl="2"/>
            <a:r>
              <a:rPr lang="en-US" altLang="en-US" dirty="0" smtClean="0"/>
              <a:t>Poor throughput between flash memory and CPU on mobile platform</a:t>
            </a:r>
          </a:p>
          <a:p>
            <a:r>
              <a:rPr lang="en-US" altLang="en-US" dirty="0" smtClean="0"/>
              <a:t>Instead use other methods to free memory if low</a:t>
            </a:r>
          </a:p>
          <a:p>
            <a:pPr lvl="1"/>
            <a:r>
              <a:rPr lang="en-US" altLang="en-US" dirty="0" err="1" smtClean="0"/>
              <a:t>iOS</a:t>
            </a:r>
            <a:r>
              <a:rPr lang="en-US" altLang="en-US" dirty="0" smtClean="0"/>
              <a:t> </a:t>
            </a:r>
            <a:r>
              <a:rPr lang="en-US" altLang="en-US" b="1" i="1" dirty="0" smtClean="0"/>
              <a:t>asks</a:t>
            </a:r>
            <a:r>
              <a:rPr lang="en-US" altLang="en-US" dirty="0" smtClean="0"/>
              <a:t> apps to voluntarily relinquish allocated memory</a:t>
            </a:r>
          </a:p>
          <a:p>
            <a:pPr lvl="2"/>
            <a:r>
              <a:rPr lang="en-US" altLang="en-US" dirty="0" smtClean="0"/>
              <a:t>Read-only data thrown out and reloaded from flash if needed</a:t>
            </a:r>
          </a:p>
          <a:p>
            <a:pPr lvl="2"/>
            <a:r>
              <a:rPr lang="en-US" altLang="en-US" dirty="0" smtClean="0"/>
              <a:t>Failure to free can result in termination</a:t>
            </a:r>
          </a:p>
          <a:p>
            <a:pPr lvl="1"/>
            <a:r>
              <a:rPr lang="en-US" altLang="en-US" dirty="0" smtClean="0"/>
              <a:t>Android terminates apps if low free memory, but first writes </a:t>
            </a:r>
            <a:r>
              <a:rPr lang="en-US" altLang="en-US" b="1" dirty="0" smtClean="0">
                <a:solidFill>
                  <a:srgbClr val="3366FF"/>
                </a:solidFill>
              </a:rPr>
              <a:t>application state</a:t>
            </a:r>
            <a:r>
              <a:rPr lang="en-US" altLang="en-US" dirty="0" smtClean="0"/>
              <a:t> to flash for fast restart</a:t>
            </a:r>
          </a:p>
        </p:txBody>
      </p:sp>
    </p:spTree>
    <p:extLst>
      <p:ext uri="{BB962C8B-B14F-4D97-AF65-F5344CB8AC3E}">
        <p14:creationId xmlns:p14="http://schemas.microsoft.com/office/powerpoint/2010/main" val="1040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3646" y="183820"/>
            <a:ext cx="9145085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Contiguous Allocation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65377" y="1188699"/>
            <a:ext cx="8493456" cy="5504074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Main memory must support both OS and user processes</a:t>
            </a:r>
          </a:p>
          <a:p>
            <a:r>
              <a:rPr lang="en-US" altLang="en-US" smtClean="0"/>
              <a:t>Limited resource, must allocate efficiently</a:t>
            </a:r>
          </a:p>
          <a:p>
            <a:r>
              <a:rPr lang="en-US" altLang="en-US" smtClean="0"/>
              <a:t>Contiguous allocation is one early method</a:t>
            </a:r>
          </a:p>
          <a:p>
            <a:r>
              <a:rPr lang="en-US" altLang="en-US" smtClean="0"/>
              <a:t>Main memory usually into two </a:t>
            </a:r>
            <a:r>
              <a:rPr lang="en-US" altLang="en-US" b="1" smtClean="0">
                <a:solidFill>
                  <a:srgbClr val="0000FF"/>
                </a:solidFill>
              </a:rPr>
              <a:t>partitions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Resident operating system, usually held in low memory with interrupt vector</a:t>
            </a:r>
          </a:p>
          <a:p>
            <a:pPr lvl="1"/>
            <a:r>
              <a:rPr lang="en-US" altLang="en-US" smtClean="0"/>
              <a:t>User processes then held in high memory</a:t>
            </a:r>
          </a:p>
          <a:p>
            <a:pPr lvl="1"/>
            <a:r>
              <a:rPr lang="en-US" altLang="en-US" smtClean="0"/>
              <a:t>Each process contained in single contiguous section of memory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72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7581"/>
            <a:r>
              <a:rPr spc="25" dirty="0"/>
              <a:t>B</a:t>
            </a:r>
            <a:r>
              <a:rPr spc="10" dirty="0"/>
              <a:t>ack</a:t>
            </a:r>
            <a:r>
              <a:rPr spc="21" dirty="0"/>
              <a:t>g</a:t>
            </a:r>
            <a:r>
              <a:rPr spc="5" dirty="0"/>
              <a:t>r</a:t>
            </a:r>
            <a:r>
              <a:rPr spc="21" dirty="0"/>
              <a:t>ound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1715806"/>
            <a:ext cx="8277225" cy="477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ough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sk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</a:p>
          <a:p>
            <a:pPr>
              <a:spcBef>
                <a:spcPts val="13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st</a:t>
            </a:r>
            <a:r>
              <a:rPr sz="2000" spc="-5" dirty="0" smtClean="0">
                <a:latin typeface="Arial"/>
                <a:cs typeface="Arial"/>
              </a:rPr>
              <a:t>o</a:t>
            </a:r>
            <a:r>
              <a:rPr sz="2000" dirty="0" smtClean="0">
                <a:latin typeface="Arial"/>
                <a:cs typeface="Arial"/>
              </a:rPr>
              <a:t>r</a:t>
            </a:r>
            <a:r>
              <a:rPr sz="2000" spc="-5" dirty="0" smtClean="0">
                <a:latin typeface="Arial"/>
                <a:cs typeface="Arial"/>
              </a:rPr>
              <a:t>ag</a:t>
            </a:r>
            <a:r>
              <a:rPr sz="2000" dirty="0" smtClean="0">
                <a:latin typeface="Arial"/>
                <a:cs typeface="Arial"/>
              </a:rPr>
              <a:t>e</a:t>
            </a:r>
            <a:r>
              <a:rPr lang="en-US" sz="2000" dirty="0" smtClean="0">
                <a:latin typeface="Arial"/>
                <a:cs typeface="Arial"/>
              </a:rPr>
              <a:t>,</a:t>
            </a:r>
            <a:r>
              <a:rPr sz="2000" spc="21" dirty="0" smtClean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ly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eque</a:t>
            </a:r>
            <a:r>
              <a:rPr sz="2000" spc="5" dirty="0">
                <a:latin typeface="Arial"/>
                <a:cs typeface="Arial"/>
              </a:rPr>
              <a:t>sts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eque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44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</a:t>
            </a:r>
          </a:p>
          <a:p>
            <a:pPr>
              <a:spcBef>
                <a:spcPts val="13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op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3646" y="183820"/>
            <a:ext cx="9145085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Contiguous Allocation (Cont.)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74910" y="1206205"/>
            <a:ext cx="8493455" cy="5504074"/>
          </a:xfrm>
        </p:spPr>
        <p:txBody>
          <a:bodyPr/>
          <a:lstStyle/>
          <a:p>
            <a:r>
              <a:rPr lang="en-US" altLang="en-US" smtClean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 smtClean="0"/>
              <a:t>Base register contains value of smallest physical address</a:t>
            </a:r>
          </a:p>
          <a:p>
            <a:pPr lvl="1"/>
            <a:r>
              <a:rPr lang="en-US" altLang="en-US" smtClean="0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smtClean="0"/>
              <a:t>MMU maps logical address </a:t>
            </a:r>
            <a:r>
              <a:rPr lang="en-US" altLang="en-US" i="1" smtClean="0"/>
              <a:t>dynamically</a:t>
            </a:r>
          </a:p>
          <a:p>
            <a:pPr lvl="1"/>
            <a:r>
              <a:rPr lang="en-US" altLang="en-US" smtClean="0"/>
              <a:t>Can then allow actions such as kernel code being </a:t>
            </a:r>
            <a:r>
              <a:rPr lang="en-US" altLang="en-US" b="1" smtClean="0">
                <a:solidFill>
                  <a:srgbClr val="0000FF"/>
                </a:solidFill>
              </a:rPr>
              <a:t>transient </a:t>
            </a:r>
            <a:r>
              <a:rPr lang="en-US" altLang="en-US" smtClean="0"/>
              <a:t>and kernel changing size</a:t>
            </a:r>
          </a:p>
        </p:txBody>
      </p:sp>
    </p:spTree>
    <p:extLst>
      <p:ext uri="{BB962C8B-B14F-4D97-AF65-F5344CB8AC3E}">
        <p14:creationId xmlns:p14="http://schemas.microsoft.com/office/powerpoint/2010/main" val="27746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304" y="183820"/>
            <a:ext cx="9872830" cy="635489"/>
          </a:xfrm>
        </p:spPr>
        <p:txBody>
          <a:bodyPr/>
          <a:lstStyle/>
          <a:p>
            <a:pPr eaLnBrk="1" hangingPunct="1"/>
            <a:r>
              <a:rPr lang="en-US" altLang="en-US" sz="2700"/>
              <a:t>Hardware Support for Relocation and Limit Registers</a:t>
            </a:r>
          </a:p>
        </p:txBody>
      </p:sp>
      <p:pic>
        <p:nvPicPr>
          <p:cNvPr id="2457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46" y="1486311"/>
            <a:ext cx="6835607" cy="320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340" y="659999"/>
            <a:ext cx="9052260" cy="6792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Multiple-partition allocation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821" y="1108168"/>
            <a:ext cx="9087534" cy="3597605"/>
          </a:xfrm>
        </p:spPr>
        <p:txBody>
          <a:bodyPr/>
          <a:lstStyle/>
          <a:p>
            <a:r>
              <a:rPr lang="en-US" altLang="en-US" smtClean="0"/>
              <a:t>Multiple-partition allocation</a:t>
            </a:r>
          </a:p>
          <a:p>
            <a:pPr lvl="1"/>
            <a:r>
              <a:rPr lang="en-US" altLang="en-US" sz="1800"/>
              <a:t>Degree of multiprogramming limited by number of partitions</a:t>
            </a:r>
          </a:p>
          <a:p>
            <a:pPr lvl="1"/>
            <a:r>
              <a:rPr lang="en-US" altLang="en-US" sz="1800" b="1">
                <a:solidFill>
                  <a:srgbClr val="0000FF"/>
                </a:solidFill>
              </a:rPr>
              <a:t>Variable-partition </a:t>
            </a:r>
            <a:r>
              <a:rPr lang="en-US" altLang="en-US" sz="1800"/>
              <a:t>sizes for efficiency (sized to a given process’ needs)</a:t>
            </a:r>
          </a:p>
          <a:p>
            <a:pPr lvl="1"/>
            <a:r>
              <a:rPr lang="en-US" altLang="en-US" sz="1800" b="1">
                <a:solidFill>
                  <a:srgbClr val="0000FF"/>
                </a:solidFill>
              </a:rPr>
              <a:t>Hole</a:t>
            </a:r>
            <a:r>
              <a:rPr lang="en-US" altLang="en-US" sz="1800"/>
              <a:t> – block of available memory; holes of various size are scattered throughout memory</a:t>
            </a:r>
          </a:p>
          <a:p>
            <a:pPr lvl="1"/>
            <a:r>
              <a:rPr lang="en-US" altLang="en-US" sz="1800"/>
              <a:t>When a process arrives, it is allocated memory from a hole large enough to accommodate it</a:t>
            </a:r>
          </a:p>
          <a:p>
            <a:pPr lvl="1"/>
            <a:r>
              <a:rPr lang="en-US" altLang="en-US" sz="1800"/>
              <a:t>Process exiting frees its partition, adjacent free partitions combined</a:t>
            </a:r>
          </a:p>
          <a:p>
            <a:pPr lvl="1"/>
            <a:r>
              <a:rPr lang="en-US" altLang="en-US" sz="1800"/>
              <a:t>Operating system maintains information about:</a:t>
            </a:r>
            <a:br>
              <a:rPr lang="en-US" altLang="en-US" sz="1800"/>
            </a:br>
            <a:r>
              <a:rPr lang="en-US" altLang="en-US" sz="1800"/>
              <a:t>a) allocated partitions    b) free partitions (hole)</a:t>
            </a: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93" y="4607737"/>
            <a:ext cx="7806553" cy="240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055" y="218833"/>
            <a:ext cx="908939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Dynamic Storage-Allocation Problem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376" y="1885461"/>
            <a:ext cx="8259537" cy="39967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First-fit</a:t>
            </a:r>
            <a:r>
              <a:rPr lang="en-US" altLang="en-US" smtClean="0"/>
              <a:t>:  Allocate the </a:t>
            </a:r>
            <a:r>
              <a:rPr lang="en-US" altLang="en-US" b="1" i="1" smtClean="0"/>
              <a:t>first</a:t>
            </a:r>
            <a:r>
              <a:rPr lang="en-US" altLang="en-US" smtClean="0"/>
              <a:t> hole that is big enough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Best-fit</a:t>
            </a:r>
            <a:r>
              <a:rPr lang="en-US" altLang="en-US" smtClean="0"/>
              <a:t>:  Allocate the </a:t>
            </a:r>
            <a:r>
              <a:rPr lang="en-US" altLang="en-US" b="1" i="1" smtClean="0"/>
              <a:t>smallest</a:t>
            </a:r>
            <a:r>
              <a:rPr lang="en-US" altLang="en-US" smtClean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Produces the smallest leftover hole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Worst-fit</a:t>
            </a:r>
            <a:r>
              <a:rPr lang="en-US" altLang="en-US" smtClean="0"/>
              <a:t>:  Allocate the </a:t>
            </a:r>
            <a:r>
              <a:rPr lang="en-US" altLang="en-US" b="1" i="1" smtClean="0"/>
              <a:t>largest</a:t>
            </a:r>
            <a:r>
              <a:rPr lang="en-US" altLang="en-US" smtClean="0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Produces the largest leftover hole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074910" y="1303024"/>
            <a:ext cx="613535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How to satisfy a request of size </a:t>
            </a:r>
            <a:r>
              <a:rPr lang="en-US" altLang="en-US" b="1" i="1">
                <a:latin typeface="Helvetica" charset="0"/>
              </a:rPr>
              <a:t>n</a:t>
            </a:r>
            <a:r>
              <a:rPr lang="en-US" altLang="en-US">
                <a:latin typeface="Helvetica" charset="0"/>
              </a:rPr>
              <a:t> from a list of free holes?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223429" y="6218497"/>
            <a:ext cx="8888889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charset="0"/>
              </a:rPr>
              <a:t>First-fit and best-fit better than worst-fit in terms of speed and 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17260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0651" y="168064"/>
            <a:ext cx="915808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Fragmentation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12041" y="1228963"/>
            <a:ext cx="7917942" cy="5512828"/>
          </a:xfrm>
        </p:spPr>
        <p:txBody>
          <a:bodyPr>
            <a:normAutofit lnSpcReduction="10000"/>
          </a:bodyPr>
          <a:lstStyle/>
          <a:p>
            <a:r>
              <a:rPr lang="en-US" altLang="en-US" b="1" smtClean="0">
                <a:solidFill>
                  <a:srgbClr val="3366FF"/>
                </a:solidFill>
              </a:rPr>
              <a:t>External Fragmentation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total memory space exists to satisfy a request, but it is not contiguous</a:t>
            </a:r>
            <a:endParaRPr lang="en-US" altLang="en-US" b="1" smtClean="0">
              <a:solidFill>
                <a:srgbClr val="3366FF"/>
              </a:solidFill>
            </a:endParaRPr>
          </a:p>
          <a:p>
            <a:r>
              <a:rPr lang="en-US" altLang="en-US" b="1" smtClean="0">
                <a:solidFill>
                  <a:srgbClr val="3366FF"/>
                </a:solidFill>
              </a:rPr>
              <a:t>Internal Fragmentation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allocated memory may be slightly larger than requested memory; this size difference is memory internal to a partition, but not being used</a:t>
            </a:r>
          </a:p>
          <a:p>
            <a:r>
              <a:rPr lang="en-US" altLang="en-US" smtClean="0"/>
              <a:t>First fit analysis reveals that given </a:t>
            </a:r>
            <a:r>
              <a:rPr lang="en-US" altLang="en-US" i="1" smtClean="0"/>
              <a:t>N</a:t>
            </a:r>
            <a:r>
              <a:rPr lang="en-US" altLang="en-US" smtClean="0"/>
              <a:t> blocks allocated, 0.5 </a:t>
            </a:r>
            <a:r>
              <a:rPr lang="en-US" altLang="en-US" i="1" smtClean="0"/>
              <a:t>N</a:t>
            </a:r>
            <a:r>
              <a:rPr lang="en-US" altLang="en-US" smtClean="0"/>
              <a:t> blocks lost to fragmentation</a:t>
            </a:r>
          </a:p>
          <a:p>
            <a:pPr lvl="1"/>
            <a:r>
              <a:rPr lang="en-US" altLang="en-US" smtClean="0"/>
              <a:t>1/3 may be unusable -&gt; </a:t>
            </a:r>
            <a:r>
              <a:rPr lang="en-US" altLang="en-US" b="1" smtClean="0">
                <a:solidFill>
                  <a:srgbClr val="3366FF"/>
                </a:solidFill>
              </a:rPr>
              <a:t>50-percent rule</a:t>
            </a:r>
          </a:p>
        </p:txBody>
      </p:sp>
    </p:spTree>
    <p:extLst>
      <p:ext uri="{BB962C8B-B14F-4D97-AF65-F5344CB8AC3E}">
        <p14:creationId xmlns:p14="http://schemas.microsoft.com/office/powerpoint/2010/main" val="26206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4670" y="150557"/>
            <a:ext cx="9624060" cy="63549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Fragmentation (Cont.)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54488" y="1272731"/>
            <a:ext cx="8138866" cy="4996383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Reduce external fragmentation by </a:t>
            </a:r>
            <a:r>
              <a:rPr lang="en-US" altLang="en-US" b="1" smtClean="0">
                <a:solidFill>
                  <a:srgbClr val="3366FF"/>
                </a:solidFill>
              </a:rPr>
              <a:t>compaction</a:t>
            </a:r>
          </a:p>
          <a:p>
            <a:pPr lvl="1"/>
            <a:r>
              <a:rPr lang="en-US" altLang="en-US" smtClean="0"/>
              <a:t>Shuffle memory contents to place all free memory together in one large block</a:t>
            </a:r>
          </a:p>
          <a:p>
            <a:pPr lvl="1"/>
            <a:r>
              <a:rPr lang="en-US" altLang="en-US" smtClean="0"/>
              <a:t>Compaction is possible </a:t>
            </a:r>
            <a:r>
              <a:rPr lang="en-US" altLang="en-US" i="1" smtClean="0"/>
              <a:t>only</a:t>
            </a:r>
            <a:r>
              <a:rPr lang="en-US" altLang="en-US" smtClean="0"/>
              <a:t> if relocation is dynamic, and is done at execution time</a:t>
            </a:r>
          </a:p>
          <a:p>
            <a:pPr lvl="1"/>
            <a:r>
              <a:rPr lang="en-US" altLang="en-US" smtClean="0"/>
              <a:t>I/O problem</a:t>
            </a:r>
          </a:p>
          <a:p>
            <a:pPr lvl="2"/>
            <a:r>
              <a:rPr lang="en-US" altLang="en-US" smtClean="0"/>
              <a:t>Latch job in memory while it is involved in I/O</a:t>
            </a:r>
          </a:p>
          <a:p>
            <a:pPr lvl="2"/>
            <a:r>
              <a:rPr lang="en-US" altLang="en-US" smtClean="0"/>
              <a:t>Do I/O only into OS buffers</a:t>
            </a:r>
          </a:p>
          <a:p>
            <a:r>
              <a:rPr lang="en-US" altLang="en-US" smtClean="0"/>
              <a:t>Now consider that backing store has same fragmentation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7776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7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1" y="1276232"/>
            <a:ext cx="9007704" cy="54480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2089917" algn="l"/>
              </a:tabLst>
            </a:pPr>
            <a:r>
              <a:rPr lang="en-US" altLang="en-US" smtClean="0"/>
              <a:t>Memory-management scheme that supports user view of memory </a:t>
            </a:r>
            <a:endParaRPr lang="en-US" altLang="en-US" sz="900"/>
          </a:p>
          <a:p>
            <a:pPr>
              <a:lnSpc>
                <a:spcPct val="90000"/>
              </a:lnSpc>
              <a:tabLst>
                <a:tab pos="2089917" algn="l"/>
              </a:tabLst>
            </a:pPr>
            <a:r>
              <a:rPr lang="en-US" altLang="en-US" smtClean="0"/>
              <a:t>A program is a collection of segments</a:t>
            </a:r>
          </a:p>
          <a:p>
            <a:pPr lvl="1">
              <a:lnSpc>
                <a:spcPct val="90000"/>
              </a:lnSpc>
              <a:tabLst>
                <a:tab pos="2089917" algn="l"/>
              </a:tabLst>
            </a:pPr>
            <a:r>
              <a:rPr lang="en-US" altLang="en-US" smtClean="0"/>
              <a:t>A segment is a logical unit such as: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main program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procedure 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function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method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object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local variables, global variables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common block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stack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symbol table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arrays</a:t>
            </a:r>
          </a:p>
        </p:txBody>
      </p:sp>
    </p:spTree>
    <p:extLst>
      <p:ext uri="{BB962C8B-B14F-4D97-AF65-F5344CB8AC3E}">
        <p14:creationId xmlns:p14="http://schemas.microsoft.com/office/powerpoint/2010/main" val="42514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1613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User</a:t>
            </a:r>
            <a:r>
              <a:rPr lang="ja-JP" altLang="en-US" smtClean="0"/>
              <a:t>’</a:t>
            </a:r>
            <a:r>
              <a:rPr lang="en-US" altLang="ja-JP" smtClean="0"/>
              <a:t>s View of a Program</a:t>
            </a:r>
            <a:endParaRPr lang="en-US" altLang="en-US" sz="2700"/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90" y="1360263"/>
            <a:ext cx="4321916" cy="533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3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1625" y="150813"/>
            <a:ext cx="912177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Logical View of Segmentation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604010" y="1291987"/>
            <a:ext cx="3386243" cy="43696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09" tIns="52155" rIns="104309" bIns="52155" anchor="ctr"/>
          <a:lstStyle/>
          <a:p>
            <a:endParaRPr lang="en-US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27792" y="2048272"/>
            <a:ext cx="1158452" cy="588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1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049568" y="3308747"/>
            <a:ext cx="1069340" cy="10083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3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742690" y="2720525"/>
            <a:ext cx="1069340" cy="4201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2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653578" y="3812937"/>
            <a:ext cx="1069340" cy="588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4</a:t>
            </a:r>
          </a:p>
        </p:txBody>
      </p:sp>
      <p:grpSp>
        <p:nvGrpSpPr>
          <p:cNvPr id="31752" name="Group 24"/>
          <p:cNvGrpSpPr>
            <a:grpSpLocks/>
          </p:cNvGrpSpPr>
          <p:nvPr/>
        </p:nvGrpSpPr>
        <p:grpSpPr bwMode="auto">
          <a:xfrm>
            <a:off x="6594263" y="1291987"/>
            <a:ext cx="1336675" cy="4369647"/>
            <a:chOff x="3888" y="1056"/>
            <a:chExt cx="720" cy="2496"/>
          </a:xfrm>
        </p:grpSpPr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31766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767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6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1764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765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7" name="Text Box 15"/>
            <p:cNvSpPr txBox="1">
              <a:spLocks noChangeArrowheads="1"/>
            </p:cNvSpPr>
            <p:nvPr/>
          </p:nvSpPr>
          <p:spPr bwMode="auto">
            <a:xfrm>
              <a:off x="4139" y="1143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1</a:t>
              </a: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4141" y="1450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4</a:t>
              </a:r>
            </a:p>
          </p:txBody>
        </p:sp>
        <p:sp>
          <p:nvSpPr>
            <p:cNvPr id="31759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760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Text Box 20"/>
            <p:cNvSpPr txBox="1">
              <a:spLocks noChangeArrowheads="1"/>
            </p:cNvSpPr>
            <p:nvPr/>
          </p:nvSpPr>
          <p:spPr bwMode="auto">
            <a:xfrm>
              <a:off x="4141" y="2439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2</a:t>
              </a:r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4141" y="2899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3</a:t>
              </a:r>
            </a:p>
          </p:txBody>
        </p:sp>
      </p:grp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2461819" y="5807472"/>
            <a:ext cx="1403289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user space </a:t>
            </a:r>
          </a:p>
        </p:txBody>
      </p:sp>
      <p:sp>
        <p:nvSpPr>
          <p:cNvPr id="31754" name="Text Box 23"/>
          <p:cNvSpPr txBox="1">
            <a:spLocks noChangeArrowheads="1"/>
          </p:cNvSpPr>
          <p:nvPr/>
        </p:nvSpPr>
        <p:spPr bwMode="auto">
          <a:xfrm>
            <a:off x="5903546" y="5807472"/>
            <a:ext cx="2621572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physical memory space</a:t>
            </a:r>
          </a:p>
        </p:txBody>
      </p:sp>
    </p:spTree>
    <p:extLst>
      <p:ext uri="{BB962C8B-B14F-4D97-AF65-F5344CB8AC3E}">
        <p14:creationId xmlns:p14="http://schemas.microsoft.com/office/powerpoint/2010/main" val="35638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82" y="183820"/>
            <a:ext cx="9249048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 Architecture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346" y="1206205"/>
            <a:ext cx="8474890" cy="5572349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2086295" algn="l"/>
                <a:tab pos="3258026" algn="ctr"/>
              </a:tabLst>
            </a:pPr>
            <a:r>
              <a:rPr lang="en-US" altLang="en-US" smtClean="0"/>
              <a:t>Logical address consists of a two tuple:</a:t>
            </a:r>
          </a:p>
          <a:p>
            <a:pPr>
              <a:buNone/>
              <a:tabLst>
                <a:tab pos="2086295" algn="l"/>
                <a:tab pos="3258026" algn="ctr"/>
              </a:tabLst>
            </a:pPr>
            <a:r>
              <a:rPr lang="en-US" altLang="en-US" smtClean="0"/>
              <a:t>		&lt;segment-number, offset&gt;,</a:t>
            </a:r>
          </a:p>
          <a:p>
            <a:pPr>
              <a:buNone/>
              <a:tabLst>
                <a:tab pos="2086295" algn="l"/>
                <a:tab pos="3258026" algn="ctr"/>
              </a:tabLst>
            </a:pPr>
            <a:endParaRPr lang="en-US" altLang="en-US" sz="900"/>
          </a:p>
          <a:p>
            <a:pPr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Segment table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maps two-dimensional physical addresses; each table entry has:</a:t>
            </a:r>
          </a:p>
          <a:p>
            <a:pPr lvl="1"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base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contains the starting physical address where the segments reside in memory</a:t>
            </a:r>
          </a:p>
          <a:p>
            <a:pPr lvl="1"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limit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specifies the length of the segment</a:t>
            </a:r>
          </a:p>
          <a:p>
            <a:pPr lvl="1">
              <a:tabLst>
                <a:tab pos="2086295" algn="l"/>
                <a:tab pos="3258026" algn="ctr"/>
              </a:tabLst>
            </a:pPr>
            <a:endParaRPr lang="en-US" altLang="en-US" sz="900"/>
          </a:p>
          <a:p>
            <a:pPr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Segment-table base register (STBR)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points to the segment table</a:t>
            </a:r>
            <a:r>
              <a:rPr lang="ja-JP" altLang="en-US" smtClean="0"/>
              <a:t>’</a:t>
            </a:r>
            <a:r>
              <a:rPr lang="en-US" altLang="ja-JP" smtClean="0"/>
              <a:t>s location in memory</a:t>
            </a:r>
          </a:p>
          <a:p>
            <a:pPr>
              <a:tabLst>
                <a:tab pos="2086295" algn="l"/>
                <a:tab pos="3258026" algn="ctr"/>
              </a:tabLst>
            </a:pPr>
            <a:endParaRPr lang="en-US" altLang="en-US" sz="900"/>
          </a:p>
          <a:p>
            <a:pPr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Segment-table length register (STLR)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indicates number of segments used by a program;</a:t>
            </a:r>
          </a:p>
          <a:p>
            <a:pPr>
              <a:buNone/>
              <a:tabLst>
                <a:tab pos="2086295" algn="l"/>
                <a:tab pos="3258026" algn="ctr"/>
              </a:tabLst>
            </a:pPr>
            <a:r>
              <a:rPr lang="en-US" altLang="en-US" smtClean="0"/>
              <a:t>	                  segment number </a:t>
            </a:r>
            <a:r>
              <a:rPr lang="en-US" altLang="en-US" b="1" i="1" smtClean="0">
                <a:solidFill>
                  <a:srgbClr val="FF0000"/>
                </a:solidFill>
              </a:rPr>
              <a:t>s</a:t>
            </a:r>
            <a:r>
              <a:rPr lang="en-US" altLang="en-US" smtClean="0"/>
              <a:t> is legal if </a:t>
            </a:r>
            <a:r>
              <a:rPr lang="en-US" altLang="en-US" b="1" i="1" smtClean="0">
                <a:solidFill>
                  <a:srgbClr val="FF0000"/>
                </a:solidFill>
              </a:rPr>
              <a:t>s</a:t>
            </a:r>
            <a:r>
              <a:rPr lang="en-US" altLang="en-US" smtClean="0"/>
              <a:t> &lt; </a:t>
            </a:r>
            <a:r>
              <a:rPr lang="en-US" altLang="en-US" b="1" smtClean="0">
                <a:solidFill>
                  <a:srgbClr val="FF0000"/>
                </a:solidFill>
              </a:rPr>
              <a:t>STLR</a:t>
            </a:r>
          </a:p>
        </p:txBody>
      </p:sp>
    </p:spTree>
    <p:extLst>
      <p:ext uri="{BB962C8B-B14F-4D97-AF65-F5344CB8AC3E}">
        <p14:creationId xmlns:p14="http://schemas.microsoft.com/office/powerpoint/2010/main" val="8904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7059"/>
            <a:r>
              <a:rPr spc="25" dirty="0"/>
              <a:t>B</a:t>
            </a:r>
            <a:r>
              <a:rPr spc="10" dirty="0"/>
              <a:t>as</a:t>
            </a:r>
            <a:r>
              <a:rPr spc="15" dirty="0"/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10" dirty="0"/>
              <a:t>a</a:t>
            </a:r>
            <a:r>
              <a:rPr spc="21" dirty="0"/>
              <a:t>nd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21" dirty="0"/>
              <a:t>L</a:t>
            </a:r>
            <a:r>
              <a:rPr dirty="0"/>
              <a:t>i</a:t>
            </a:r>
            <a:r>
              <a:rPr spc="30" dirty="0"/>
              <a:t>m</a:t>
            </a:r>
            <a:r>
              <a:rPr dirty="0"/>
              <a:t>i</a:t>
            </a:r>
            <a:r>
              <a:rPr spc="10" dirty="0"/>
              <a:t>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25" dirty="0"/>
              <a:t>R</a:t>
            </a:r>
            <a:r>
              <a:rPr spc="10" dirty="0"/>
              <a:t>e</a:t>
            </a:r>
            <a:r>
              <a:rPr spc="21" dirty="0"/>
              <a:t>g</a:t>
            </a:r>
            <a:r>
              <a:rPr spc="5" dirty="0"/>
              <a:t>is</a:t>
            </a:r>
            <a:r>
              <a:rPr spc="15" dirty="0"/>
              <a:t>t</a:t>
            </a:r>
            <a:r>
              <a:rPr spc="10" dirty="0"/>
              <a:t>er</a:t>
            </a:r>
            <a:r>
              <a:rPr spc="15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1572550"/>
            <a:ext cx="8098155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pai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m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93665" marR="5080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5264" y="2943225"/>
            <a:ext cx="3823716" cy="3744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896" y="236340"/>
            <a:ext cx="9156224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 Architecture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2210" y="1281483"/>
            <a:ext cx="7923512" cy="492810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Protection</a:t>
            </a:r>
          </a:p>
          <a:p>
            <a:pPr lvl="1"/>
            <a:r>
              <a:rPr lang="en-US" altLang="en-US" smtClean="0"/>
              <a:t>With each entry in segment table associate:</a:t>
            </a:r>
          </a:p>
          <a:p>
            <a:pPr lvl="2"/>
            <a:r>
              <a:rPr lang="en-US" altLang="en-US" smtClean="0"/>
              <a:t>validation bit = 0 </a:t>
            </a:r>
            <a:r>
              <a:rPr lang="en-US" altLang="en-US" smtClean="0">
                <a:sym typeface="Symbol" pitchFamily="18" charset="2"/>
              </a:rPr>
              <a:t> illegal segment</a:t>
            </a:r>
          </a:p>
          <a:p>
            <a:pPr lvl="2"/>
            <a:r>
              <a:rPr lang="en-US" altLang="en-US" smtClean="0">
                <a:sym typeface="Symbol" pitchFamily="18" charset="2"/>
              </a:rPr>
              <a:t>read/write/execute privileges</a:t>
            </a:r>
          </a:p>
          <a:p>
            <a:r>
              <a:rPr lang="en-US" altLang="en-US" smtClean="0"/>
              <a:t>Protection bits associated with segments; code sharing occurs at segment level</a:t>
            </a:r>
          </a:p>
          <a:p>
            <a:r>
              <a:rPr lang="en-US" altLang="en-US" smtClean="0"/>
              <a:t>Since segments vary in length, memory allocation is a dynamic storage-allocation problem</a:t>
            </a:r>
          </a:p>
          <a:p>
            <a:r>
              <a:rPr lang="en-US" altLang="en-US" smtClean="0"/>
              <a:t>A segmentation example is shown in the following diagram</a:t>
            </a:r>
          </a:p>
        </p:txBody>
      </p:sp>
    </p:spTree>
    <p:extLst>
      <p:ext uri="{BB962C8B-B14F-4D97-AF65-F5344CB8AC3E}">
        <p14:creationId xmlns:p14="http://schemas.microsoft.com/office/powerpoint/2010/main" val="40743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4150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 Hardware</a:t>
            </a:r>
            <a:endParaRPr lang="en-US" altLang="en-US" sz="2700"/>
          </a:p>
        </p:txBody>
      </p:sp>
      <p:pic>
        <p:nvPicPr>
          <p:cNvPr id="3481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163" y="1383021"/>
            <a:ext cx="6815187" cy="450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3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4670" y="168064"/>
            <a:ext cx="962406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45207" y="1244719"/>
            <a:ext cx="8400630" cy="525723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mtClean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smtClean="0"/>
              <a:t>Avoids external fragmentation</a:t>
            </a:r>
          </a:p>
          <a:p>
            <a:pPr lvl="1"/>
            <a:r>
              <a:rPr lang="en-US" altLang="en-US" smtClean="0"/>
              <a:t>Avoids problem of varying sized memory chunks</a:t>
            </a:r>
            <a:endParaRPr lang="en-US" altLang="en-US" sz="900"/>
          </a:p>
          <a:p>
            <a:r>
              <a:rPr lang="en-US" altLang="en-US" smtClean="0"/>
              <a:t>Divide physical memory into fixed-sized blocks called </a:t>
            </a:r>
            <a:r>
              <a:rPr lang="en-US" altLang="en-US" b="1" smtClean="0">
                <a:solidFill>
                  <a:srgbClr val="3366FF"/>
                </a:solidFill>
              </a:rPr>
              <a:t>frames</a:t>
            </a:r>
            <a:endParaRPr lang="en-US" altLang="en-US" smtClean="0">
              <a:solidFill>
                <a:srgbClr val="3366FF"/>
              </a:solidFill>
            </a:endParaRPr>
          </a:p>
          <a:p>
            <a:pPr lvl="1"/>
            <a:r>
              <a:rPr lang="en-US" altLang="en-US" smtClean="0">
                <a:solidFill>
                  <a:srgbClr val="000000"/>
                </a:solidFill>
              </a:rPr>
              <a:t>Size </a:t>
            </a:r>
            <a:r>
              <a:rPr lang="en-US" altLang="en-US" smtClean="0"/>
              <a:t>is power of 2, between 512 bytes and 16 Mbytes</a:t>
            </a:r>
            <a:endParaRPr lang="en-US" altLang="en-US" sz="900"/>
          </a:p>
          <a:p>
            <a:r>
              <a:rPr lang="en-US" altLang="en-US" smtClean="0"/>
              <a:t>Divide logical memory into blocks of same size called </a:t>
            </a:r>
            <a:r>
              <a:rPr lang="en-US" altLang="en-US" b="1" smtClean="0">
                <a:solidFill>
                  <a:srgbClr val="3366FF"/>
                </a:solidFill>
              </a:rPr>
              <a:t>pages</a:t>
            </a:r>
            <a:endParaRPr lang="en-US" altLang="en-US" sz="900" b="1">
              <a:solidFill>
                <a:srgbClr val="3366FF"/>
              </a:solidFill>
            </a:endParaRPr>
          </a:p>
          <a:p>
            <a:r>
              <a:rPr lang="en-US" altLang="en-US" smtClean="0"/>
              <a:t>Keep track of all free frames</a:t>
            </a:r>
            <a:endParaRPr lang="en-US" altLang="en-US" sz="900"/>
          </a:p>
          <a:p>
            <a:r>
              <a:rPr lang="en-US" altLang="en-US" smtClean="0"/>
              <a:t>To run a program of size </a:t>
            </a:r>
            <a:r>
              <a:rPr lang="en-US" altLang="en-US" b="1" i="1" smtClean="0"/>
              <a:t>N</a:t>
            </a:r>
            <a:r>
              <a:rPr lang="en-US" altLang="en-US" i="1" smtClean="0"/>
              <a:t> </a:t>
            </a:r>
            <a:r>
              <a:rPr lang="en-US" altLang="en-US" smtClean="0"/>
              <a:t>pages, need to find </a:t>
            </a:r>
            <a:r>
              <a:rPr lang="en-US" altLang="en-US" b="1" i="1" smtClean="0"/>
              <a:t>N</a:t>
            </a:r>
            <a:r>
              <a:rPr lang="en-US" altLang="en-US" smtClean="0"/>
              <a:t> free frames and load program</a:t>
            </a:r>
            <a:endParaRPr lang="en-US" altLang="en-US" sz="900"/>
          </a:p>
          <a:p>
            <a:r>
              <a:rPr lang="en-US" altLang="en-US" smtClean="0"/>
              <a:t>Set up a </a:t>
            </a:r>
            <a:r>
              <a:rPr lang="en-US" altLang="en-US" b="1" smtClean="0">
                <a:solidFill>
                  <a:srgbClr val="3366FF"/>
                </a:solidFill>
              </a:rPr>
              <a:t>page table</a:t>
            </a:r>
            <a:r>
              <a:rPr lang="en-US" altLang="en-US" smtClean="0"/>
              <a:t> to translate logical to physical addresses</a:t>
            </a:r>
            <a:endParaRPr lang="en-US" altLang="en-US" sz="900"/>
          </a:p>
          <a:p>
            <a:r>
              <a:rPr lang="en-US" altLang="en-US" smtClean="0"/>
              <a:t>Backing store likewise split into pages</a:t>
            </a:r>
          </a:p>
          <a:p>
            <a:r>
              <a:rPr lang="en-US" altLang="en-US" smtClean="0"/>
              <a:t>Still have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920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89511" y="168064"/>
            <a:ext cx="9169219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Address Translation Scheme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83942" y="1241218"/>
            <a:ext cx="8536155" cy="4943863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>
                <a:ea typeface="MS PGothic" pitchFamily="34" charset="-128"/>
              </a:rPr>
              <a:t>Address generated by CPU is divided into: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b="1" dirty="0" smtClean="0">
                <a:solidFill>
                  <a:srgbClr val="3366FF"/>
                </a:solidFill>
                <a:ea typeface="MS PGothic" pitchFamily="34" charset="-128"/>
              </a:rPr>
              <a:t>Page number </a:t>
            </a:r>
            <a:r>
              <a:rPr lang="en-US" altLang="en-US" dirty="0" smtClean="0">
                <a:ea typeface="MS PGothic" pitchFamily="34" charset="-128"/>
              </a:rPr>
              <a:t>(</a:t>
            </a:r>
            <a:r>
              <a:rPr lang="en-US" altLang="en-US" b="1" i="1" dirty="0" smtClean="0">
                <a:solidFill>
                  <a:srgbClr val="3366FF"/>
                </a:solidFill>
                <a:ea typeface="MS PGothic" pitchFamily="34" charset="-128"/>
              </a:rPr>
              <a:t>p</a:t>
            </a:r>
            <a:r>
              <a:rPr lang="en-US" altLang="en-US" dirty="0" smtClean="0">
                <a:ea typeface="MS PGothic" pitchFamily="34" charset="-128"/>
              </a:rPr>
              <a:t>)</a:t>
            </a:r>
            <a:r>
              <a:rPr lang="en-US" altLang="en-US" dirty="0" smtClean="0">
                <a:solidFill>
                  <a:srgbClr val="3366FF"/>
                </a:solidFill>
                <a:ea typeface="MS PGothic" pitchFamily="34" charset="-128"/>
              </a:rPr>
              <a:t> </a:t>
            </a:r>
            <a:r>
              <a:rPr lang="en-US" altLang="en-US" dirty="0" smtClean="0">
                <a:ea typeface="MS PGothic" pitchFamily="34" charset="-128"/>
              </a:rPr>
              <a:t>– used as an index into a </a:t>
            </a:r>
            <a:r>
              <a:rPr lang="en-US" altLang="en-US" b="1" dirty="0" smtClean="0">
                <a:solidFill>
                  <a:srgbClr val="3366FF"/>
                </a:solidFill>
                <a:ea typeface="MS PGothic" pitchFamily="34" charset="-128"/>
              </a:rPr>
              <a:t>page table </a:t>
            </a:r>
            <a:r>
              <a:rPr lang="en-US" altLang="en-US" dirty="0" smtClean="0">
                <a:ea typeface="MS PGothic" pitchFamily="34" charset="-128"/>
              </a:rPr>
              <a:t>which contains base address of each page in physical memory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b="1" dirty="0" smtClean="0">
                <a:solidFill>
                  <a:srgbClr val="3366FF"/>
                </a:solidFill>
                <a:ea typeface="MS PGothic" pitchFamily="34" charset="-128"/>
              </a:rPr>
              <a:t>Page offset </a:t>
            </a:r>
            <a:r>
              <a:rPr lang="en-US" altLang="en-US" dirty="0" smtClean="0">
                <a:ea typeface="MS PGothic" pitchFamily="34" charset="-128"/>
              </a:rPr>
              <a:t>(</a:t>
            </a:r>
            <a:r>
              <a:rPr lang="en-US" altLang="en-US" b="1" i="1" dirty="0" smtClean="0">
                <a:solidFill>
                  <a:srgbClr val="3366FF"/>
                </a:solidFill>
                <a:ea typeface="MS PGothic" pitchFamily="34" charset="-128"/>
              </a:rPr>
              <a:t>d</a:t>
            </a:r>
            <a:r>
              <a:rPr lang="en-US" altLang="en-US" dirty="0" smtClean="0">
                <a:ea typeface="MS PGothic" pitchFamily="34" charset="-128"/>
              </a:rPr>
              <a:t>)</a:t>
            </a:r>
            <a:r>
              <a:rPr lang="en-US" altLang="en-US" dirty="0" smtClean="0">
                <a:solidFill>
                  <a:srgbClr val="3366FF"/>
                </a:solidFill>
                <a:ea typeface="MS PGothic" pitchFamily="34" charset="-128"/>
              </a:rPr>
              <a:t> </a:t>
            </a:r>
            <a:r>
              <a:rPr lang="en-US" altLang="en-US" dirty="0" smtClean="0">
                <a:ea typeface="MS PGothic" pitchFamily="34" charset="-128"/>
              </a:rPr>
              <a:t>– combined with base address to define the physical memory address that is sent to the memory unit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marL="521574" lvl="1" indent="0">
              <a:buNone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4924425"/>
            <a:ext cx="37719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1288" y="133350"/>
            <a:ext cx="9282112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 Hardware</a:t>
            </a:r>
          </a:p>
        </p:txBody>
      </p:sp>
      <p:pic>
        <p:nvPicPr>
          <p:cNvPr id="37891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23" y="1244719"/>
            <a:ext cx="7281166" cy="40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50800"/>
            <a:ext cx="9623425" cy="711200"/>
          </a:xfrm>
        </p:spPr>
        <p:txBody>
          <a:bodyPr/>
          <a:lstStyle/>
          <a:p>
            <a:pPr eaLnBrk="1" hangingPunct="1"/>
            <a:r>
              <a:rPr lang="en-US" altLang="en-US" sz="2700"/>
              <a:t>Paging Model of Logical and  Physical Memory</a:t>
            </a:r>
          </a:p>
        </p:txBody>
      </p:sp>
      <p:pic>
        <p:nvPicPr>
          <p:cNvPr id="38915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40" y="1327001"/>
            <a:ext cx="5775549" cy="508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6838"/>
            <a:ext cx="9445625" cy="671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 Example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698500" y="1038225"/>
            <a:ext cx="8458200" cy="79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309" tIns="52155" rIns="104309" bIns="52155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 smtClean="0">
                <a:latin typeface="Helvetica" charset="0"/>
              </a:rPr>
              <a:t>Consider an example: n</a:t>
            </a:r>
            <a:r>
              <a:rPr lang="en-US" altLang="en-US" dirty="0" smtClean="0">
                <a:latin typeface="Helvetica" charset="0"/>
              </a:rPr>
              <a:t>=2 </a:t>
            </a:r>
            <a:r>
              <a:rPr lang="en-US" altLang="en-US" dirty="0">
                <a:latin typeface="Helvetica" charset="0"/>
              </a:rPr>
              <a:t>and </a:t>
            </a:r>
            <a:r>
              <a:rPr lang="en-US" altLang="en-US" i="1" dirty="0">
                <a:latin typeface="Helvetica" charset="0"/>
              </a:rPr>
              <a:t>m</a:t>
            </a:r>
            <a:r>
              <a:rPr lang="en-US" altLang="en-US" dirty="0">
                <a:latin typeface="Helvetica" charset="0"/>
              </a:rPr>
              <a:t>=4   </a:t>
            </a:r>
            <a:r>
              <a:rPr lang="en-US" altLang="en-US" dirty="0" smtClean="0">
                <a:latin typeface="Helvetica" charset="0"/>
              </a:rPr>
              <a:t>using 32-byte </a:t>
            </a:r>
            <a:r>
              <a:rPr lang="en-US" altLang="en-US" dirty="0">
                <a:latin typeface="Helvetica" charset="0"/>
              </a:rPr>
              <a:t>memory and 4-byte </a:t>
            </a:r>
            <a:r>
              <a:rPr lang="en-US" altLang="en-US" dirty="0" smtClean="0">
                <a:latin typeface="Helvetica" charset="0"/>
              </a:rPr>
              <a:t>pages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>
                <a:latin typeface="Helvetica" charset="0"/>
              </a:rPr>
              <a:t>Physical memory = 4 bytes each</a:t>
            </a:r>
            <a:endParaRPr lang="en-US" alt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3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71800" y="133051"/>
            <a:ext cx="9624060" cy="63549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Paging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089762" y="1255224"/>
            <a:ext cx="9750302" cy="531675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Calculating internal fragmentation</a:t>
            </a:r>
          </a:p>
          <a:p>
            <a:pPr marL="448553" lvl="1" indent="0">
              <a:buNone/>
            </a:pPr>
            <a:r>
              <a:rPr lang="en-US" altLang="en-US" b="1" i="1" dirty="0" smtClean="0"/>
              <a:t>Given:</a:t>
            </a:r>
          </a:p>
          <a:p>
            <a:pPr lvl="1"/>
            <a:r>
              <a:rPr lang="en-US" altLang="en-US" dirty="0" smtClean="0"/>
              <a:t>Page size = 2,048 bytes</a:t>
            </a:r>
          </a:p>
          <a:p>
            <a:pPr lvl="1"/>
            <a:r>
              <a:rPr lang="en-US" altLang="en-US" dirty="0" smtClean="0"/>
              <a:t>Process size = 72,766 bytes</a:t>
            </a:r>
          </a:p>
          <a:p>
            <a:pPr lvl="1"/>
            <a:r>
              <a:rPr lang="en-US" altLang="en-US" dirty="0" smtClean="0"/>
              <a:t>35 pages + 1,086 bytes</a:t>
            </a:r>
          </a:p>
          <a:p>
            <a:pPr marL="448553" lvl="1" indent="0">
              <a:buNone/>
            </a:pPr>
            <a:r>
              <a:rPr lang="en-US" altLang="en-US" b="1" i="1" dirty="0" smtClean="0"/>
              <a:t>Calculate:</a:t>
            </a:r>
          </a:p>
          <a:p>
            <a:pPr lvl="1"/>
            <a:r>
              <a:rPr lang="en-US" altLang="en-US" dirty="0" smtClean="0"/>
              <a:t>Internal fragmentation of 2,048 - 1,086 = 962 bytes</a:t>
            </a:r>
          </a:p>
          <a:p>
            <a:pPr lvl="1"/>
            <a:r>
              <a:rPr lang="en-US" altLang="en-US" dirty="0" smtClean="0"/>
              <a:t>Worst case fragmentation = 1 frame – 1 byte</a:t>
            </a:r>
          </a:p>
          <a:p>
            <a:pPr lvl="1"/>
            <a:r>
              <a:rPr lang="en-US" altLang="en-US" dirty="0" smtClean="0"/>
              <a:t>On average fragmentation = 1 / 2 frame size</a:t>
            </a:r>
          </a:p>
          <a:p>
            <a:r>
              <a:rPr lang="en-US" altLang="en-US" dirty="0" smtClean="0"/>
              <a:t>Process view and physical memory now very different</a:t>
            </a:r>
          </a:p>
          <a:p>
            <a:r>
              <a:rPr lang="en-US" altLang="en-US" dirty="0" smtClean="0"/>
              <a:t>By implementation process can only access its own memory</a:t>
            </a:r>
          </a:p>
        </p:txBody>
      </p:sp>
    </p:spTree>
    <p:extLst>
      <p:ext uri="{BB962C8B-B14F-4D97-AF65-F5344CB8AC3E}">
        <p14:creationId xmlns:p14="http://schemas.microsoft.com/office/powerpoint/2010/main" val="31254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8275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Free Frames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403142" y="6322166"/>
            <a:ext cx="192907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Before allocation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6381249" y="6336171"/>
            <a:ext cx="173671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After allocation</a:t>
            </a:r>
          </a:p>
        </p:txBody>
      </p:sp>
      <p:pic>
        <p:nvPicPr>
          <p:cNvPr id="419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68" y="1372517"/>
            <a:ext cx="6904298" cy="467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9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93" y="218833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Implementation of Page Table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2" y="1263976"/>
            <a:ext cx="7949503" cy="516794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mtClean="0"/>
              <a:t>Page table is kept in main memory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Page-table base register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PTBR</a:t>
            </a:r>
            <a:r>
              <a:rPr lang="en-US" altLang="en-US" smtClean="0"/>
              <a:t>)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points to the page table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Page-table length register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PTLR</a:t>
            </a:r>
            <a:r>
              <a:rPr lang="en-US" altLang="en-US" smtClean="0"/>
              <a:t>)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indicates size of the page table</a:t>
            </a:r>
          </a:p>
          <a:p>
            <a:r>
              <a:rPr lang="en-US" altLang="en-US" smtClean="0"/>
              <a:t>In this scheme every data/instruction access requires two memory accesses</a:t>
            </a:r>
          </a:p>
          <a:p>
            <a:pPr lvl="1"/>
            <a:r>
              <a:rPr lang="en-US" altLang="en-US" smtClean="0"/>
              <a:t>One for the page table and one for the data / instruction</a:t>
            </a:r>
          </a:p>
          <a:p>
            <a:r>
              <a:rPr lang="en-US" altLang="en-US" smtClean="0"/>
              <a:t>The two memory access problem can be solved by the use of a special fast-lookup hardware cache called </a:t>
            </a:r>
            <a:r>
              <a:rPr lang="en-US" altLang="en-US" b="1" smtClean="0">
                <a:solidFill>
                  <a:srgbClr val="3366FF"/>
                </a:solidFill>
              </a:rPr>
              <a:t>associative memory </a:t>
            </a:r>
            <a:r>
              <a:rPr lang="en-US" altLang="en-US" smtClean="0"/>
              <a:t>or </a:t>
            </a:r>
            <a:r>
              <a:rPr lang="en-US" altLang="en-US" b="1" smtClean="0">
                <a:solidFill>
                  <a:srgbClr val="3366FF"/>
                </a:solidFill>
              </a:rPr>
              <a:t>translation look-aside buffers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TLBs</a:t>
            </a:r>
            <a:r>
              <a:rPr lang="en-US" altLang="en-US" smtClean="0"/>
              <a:t>)</a:t>
            </a:r>
            <a:endParaRPr lang="en-US" altLang="en-US" b="1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530815"/>
          </a:xfrm>
          <a:prstGeom prst="rect">
            <a:avLst/>
          </a:prstGeom>
        </p:spPr>
        <p:txBody>
          <a:bodyPr vert="horz" wrap="square" lIns="0" tIns="175161" rIns="0" bIns="0" rtlCol="0">
            <a:spAutoFit/>
          </a:bodyPr>
          <a:lstStyle/>
          <a:p>
            <a:pPr marL="744154"/>
            <a:r>
              <a:rPr sz="2300" dirty="0"/>
              <a:t>H</a:t>
            </a:r>
            <a:r>
              <a:rPr sz="2300" spc="5" dirty="0"/>
              <a:t>a</a:t>
            </a:r>
            <a:r>
              <a:rPr sz="2300" spc="-5" dirty="0"/>
              <a:t>r</a:t>
            </a:r>
            <a:r>
              <a:rPr sz="2300" dirty="0"/>
              <a:t>d</a:t>
            </a:r>
            <a:r>
              <a:rPr sz="2300" spc="30" dirty="0"/>
              <a:t>w</a:t>
            </a:r>
            <a:r>
              <a:rPr sz="2300" spc="-10" dirty="0"/>
              <a:t>a</a:t>
            </a:r>
            <a:r>
              <a:rPr sz="2300" spc="-5" dirty="0"/>
              <a:t>r</a:t>
            </a:r>
            <a:r>
              <a:rPr sz="2300" dirty="0"/>
              <a:t>e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dirty="0"/>
              <a:t>Add</a:t>
            </a:r>
            <a:r>
              <a:rPr sz="2300" spc="-5" dirty="0"/>
              <a:t>r</a:t>
            </a:r>
            <a:r>
              <a:rPr sz="2300" spc="5" dirty="0"/>
              <a:t>es</a:t>
            </a:r>
            <a:r>
              <a:rPr sz="2300" dirty="0"/>
              <a:t>s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-5" dirty="0"/>
              <a:t>Pr</a:t>
            </a:r>
            <a:r>
              <a:rPr sz="2300" dirty="0"/>
              <a:t>ot</a:t>
            </a:r>
            <a:r>
              <a:rPr sz="2300" spc="5" dirty="0"/>
              <a:t>ec</a:t>
            </a:r>
            <a:r>
              <a:rPr sz="2300" dirty="0"/>
              <a:t>t</a:t>
            </a:r>
            <a:r>
              <a:rPr sz="2300" spc="-5" dirty="0"/>
              <a:t>i</a:t>
            </a:r>
            <a:r>
              <a:rPr sz="2300" dirty="0"/>
              <a:t>on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30" dirty="0"/>
              <a:t>w</a:t>
            </a:r>
            <a:r>
              <a:rPr sz="2300" spc="-5" dirty="0"/>
              <a:t>i</a:t>
            </a:r>
            <a:r>
              <a:rPr sz="2300" spc="-10" dirty="0"/>
              <a:t>t</a:t>
            </a:r>
            <a:r>
              <a:rPr sz="2300" dirty="0"/>
              <a:t>h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/>
              <a:t>B</a:t>
            </a:r>
            <a:r>
              <a:rPr sz="2300" spc="5" dirty="0"/>
              <a:t>as</a:t>
            </a:r>
            <a:r>
              <a:rPr sz="2300" dirty="0"/>
              <a:t>e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5" dirty="0"/>
              <a:t>a</a:t>
            </a:r>
            <a:r>
              <a:rPr sz="2300" dirty="0"/>
              <a:t>nd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/>
              <a:t>L</a:t>
            </a:r>
            <a:r>
              <a:rPr sz="2300" spc="-5" dirty="0"/>
              <a:t>imi</a:t>
            </a:r>
            <a:r>
              <a:rPr sz="2300" dirty="0"/>
              <a:t>t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/>
              <a:t>R</a:t>
            </a:r>
            <a:r>
              <a:rPr sz="2300" spc="5" dirty="0"/>
              <a:t>e</a:t>
            </a:r>
            <a:r>
              <a:rPr sz="2300" dirty="0"/>
              <a:t>g</a:t>
            </a:r>
            <a:r>
              <a:rPr sz="2300" spc="-5" dirty="0"/>
              <a:t>i</a:t>
            </a:r>
            <a:r>
              <a:rPr sz="2300" spc="5" dirty="0"/>
              <a:t>s</a:t>
            </a:r>
            <a:r>
              <a:rPr sz="2300" dirty="0"/>
              <a:t>t</a:t>
            </a:r>
            <a:r>
              <a:rPr sz="2300" spc="5" dirty="0"/>
              <a:t>e</a:t>
            </a:r>
            <a:r>
              <a:rPr sz="2300" spc="-5" dirty="0"/>
              <a:t>r</a:t>
            </a:r>
            <a:r>
              <a:rPr sz="2300" dirty="0"/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2740" y="3916690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43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3104" y="3916690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>
                <a:moveTo>
                  <a:pt x="0" y="0"/>
                </a:moveTo>
                <a:lnTo>
                  <a:pt x="989075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004" y="3916690"/>
            <a:ext cx="1047115" cy="0"/>
          </a:xfrm>
          <a:custGeom>
            <a:avLst/>
            <a:gdLst/>
            <a:ahLst/>
            <a:cxnLst/>
            <a:rect l="l" t="t" r="r" b="b"/>
            <a:pathLst>
              <a:path w="1047115">
                <a:moveTo>
                  <a:pt x="0" y="0"/>
                </a:moveTo>
                <a:lnTo>
                  <a:pt x="1046987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1216" y="2855987"/>
            <a:ext cx="0" cy="745490"/>
          </a:xfrm>
          <a:custGeom>
            <a:avLst/>
            <a:gdLst/>
            <a:ahLst/>
            <a:cxnLst/>
            <a:rect l="l" t="t" r="r" b="b"/>
            <a:pathLst>
              <a:path h="745489">
                <a:moveTo>
                  <a:pt x="0" y="0"/>
                </a:moveTo>
                <a:lnTo>
                  <a:pt x="0" y="745235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1216" y="4117859"/>
            <a:ext cx="0" cy="794385"/>
          </a:xfrm>
          <a:custGeom>
            <a:avLst/>
            <a:gdLst/>
            <a:ahLst/>
            <a:cxnLst/>
            <a:rect l="l" t="t" r="r" b="b"/>
            <a:pathLst>
              <a:path h="794385">
                <a:moveTo>
                  <a:pt x="0" y="0"/>
                </a:moveTo>
                <a:lnTo>
                  <a:pt x="0" y="793997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47032" y="2855986"/>
            <a:ext cx="0" cy="754381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0"/>
                </a:moveTo>
                <a:lnTo>
                  <a:pt x="0" y="754379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7032" y="4117858"/>
            <a:ext cx="0" cy="791210"/>
          </a:xfrm>
          <a:custGeom>
            <a:avLst/>
            <a:gdLst/>
            <a:ahLst/>
            <a:cxnLst/>
            <a:rect l="l" t="t" r="r" b="b"/>
            <a:pathLst>
              <a:path h="791210">
                <a:moveTo>
                  <a:pt x="0" y="0"/>
                </a:moveTo>
                <a:lnTo>
                  <a:pt x="0" y="790949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6023" y="3706378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6023" y="3706378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8953" y="2453645"/>
            <a:ext cx="1156970" cy="2726690"/>
          </a:xfrm>
          <a:custGeom>
            <a:avLst/>
            <a:gdLst/>
            <a:ahLst/>
            <a:cxnLst/>
            <a:rect l="l" t="t" r="r" b="b"/>
            <a:pathLst>
              <a:path w="1156970" h="2726690">
                <a:moveTo>
                  <a:pt x="0" y="2726435"/>
                </a:moveTo>
                <a:lnTo>
                  <a:pt x="1156715" y="2726435"/>
                </a:lnTo>
                <a:lnTo>
                  <a:pt x="1156715" y="0"/>
                </a:lnTo>
                <a:lnTo>
                  <a:pt x="0" y="0"/>
                </a:lnTo>
                <a:lnTo>
                  <a:pt x="0" y="2726435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8953" y="2453650"/>
            <a:ext cx="1156970" cy="2726690"/>
          </a:xfrm>
          <a:custGeom>
            <a:avLst/>
            <a:gdLst/>
            <a:ahLst/>
            <a:cxnLst/>
            <a:rect l="l" t="t" r="r" b="b"/>
            <a:pathLst>
              <a:path w="1156970" h="2726690">
                <a:moveTo>
                  <a:pt x="0" y="2726429"/>
                </a:moveTo>
                <a:lnTo>
                  <a:pt x="1156715" y="2726429"/>
                </a:lnTo>
                <a:lnTo>
                  <a:pt x="1156715" y="0"/>
                </a:lnTo>
                <a:lnTo>
                  <a:pt x="0" y="0"/>
                </a:lnTo>
                <a:lnTo>
                  <a:pt x="0" y="2726429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7524" y="2453650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7524" y="2453650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4007" y="2453650"/>
            <a:ext cx="1155700" cy="402590"/>
          </a:xfrm>
          <a:custGeom>
            <a:avLst/>
            <a:gdLst/>
            <a:ahLst/>
            <a:cxnLst/>
            <a:rect l="l" t="t" r="r" b="b"/>
            <a:pathLst>
              <a:path w="1155700" h="402589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4007" y="2453650"/>
            <a:ext cx="1155700" cy="402590"/>
          </a:xfrm>
          <a:custGeom>
            <a:avLst/>
            <a:gdLst/>
            <a:ahLst/>
            <a:cxnLst/>
            <a:rect l="l" t="t" r="r" b="b"/>
            <a:pathLst>
              <a:path w="1155700" h="402589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3529" y="3668279"/>
            <a:ext cx="1207134" cy="480059"/>
          </a:xfrm>
          <a:custGeom>
            <a:avLst/>
            <a:gdLst/>
            <a:ahLst/>
            <a:cxnLst/>
            <a:rect l="l" t="t" r="r" b="b"/>
            <a:pathLst>
              <a:path w="1207135" h="480060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7007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3529" y="3668279"/>
            <a:ext cx="1207134" cy="480059"/>
          </a:xfrm>
          <a:custGeom>
            <a:avLst/>
            <a:gdLst/>
            <a:ahLst/>
            <a:cxnLst/>
            <a:rect l="l" t="t" r="r" b="b"/>
            <a:pathLst>
              <a:path w="1207135" h="480060">
                <a:moveTo>
                  <a:pt x="0" y="248411"/>
                </a:moveTo>
                <a:lnTo>
                  <a:pt x="603503" y="0"/>
                </a:lnTo>
                <a:lnTo>
                  <a:pt x="1207007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77712" y="3668279"/>
            <a:ext cx="1209039" cy="480059"/>
          </a:xfrm>
          <a:custGeom>
            <a:avLst/>
            <a:gdLst/>
            <a:ahLst/>
            <a:cxnLst/>
            <a:rect l="l" t="t" r="r" b="b"/>
            <a:pathLst>
              <a:path w="1209040" h="480060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8531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77712" y="3668279"/>
            <a:ext cx="1209039" cy="480059"/>
          </a:xfrm>
          <a:custGeom>
            <a:avLst/>
            <a:gdLst/>
            <a:ahLst/>
            <a:cxnLst/>
            <a:rect l="l" t="t" r="r" b="b"/>
            <a:pathLst>
              <a:path w="1209040" h="480060">
                <a:moveTo>
                  <a:pt x="0" y="248411"/>
                </a:moveTo>
                <a:lnTo>
                  <a:pt x="603503" y="0"/>
                </a:lnTo>
                <a:lnTo>
                  <a:pt x="1208531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44340" y="2589288"/>
            <a:ext cx="93345" cy="130175"/>
          </a:xfrm>
          <a:custGeom>
            <a:avLst/>
            <a:gdLst/>
            <a:ahLst/>
            <a:cxnLst/>
            <a:rect l="l" t="t" r="r" b="b"/>
            <a:pathLst>
              <a:path w="93345" h="130175">
                <a:moveTo>
                  <a:pt x="76409" y="117347"/>
                </a:moveTo>
                <a:lnTo>
                  <a:pt x="16763" y="117347"/>
                </a:lnTo>
                <a:lnTo>
                  <a:pt x="23356" y="124085"/>
                </a:lnTo>
                <a:lnTo>
                  <a:pt x="36265" y="130007"/>
                </a:lnTo>
                <a:lnTo>
                  <a:pt x="55853" y="128119"/>
                </a:lnTo>
                <a:lnTo>
                  <a:pt x="70648" y="122173"/>
                </a:lnTo>
                <a:lnTo>
                  <a:pt x="76409" y="117347"/>
                </a:lnTo>
                <a:close/>
              </a:path>
              <a:path w="93345" h="130175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6409" y="117347"/>
                </a:lnTo>
                <a:lnTo>
                  <a:pt x="77787" y="116193"/>
                </a:lnTo>
                <a:lnTo>
                  <a:pt x="53994" y="116193"/>
                </a:lnTo>
                <a:lnTo>
                  <a:pt x="39290" y="115456"/>
                </a:lnTo>
                <a:lnTo>
                  <a:pt x="27323" y="110651"/>
                </a:lnTo>
                <a:lnTo>
                  <a:pt x="19389" y="100531"/>
                </a:lnTo>
                <a:lnTo>
                  <a:pt x="18637" y="83494"/>
                </a:lnTo>
                <a:lnTo>
                  <a:pt x="20206" y="68624"/>
                </a:lnTo>
                <a:lnTo>
                  <a:pt x="24983" y="56949"/>
                </a:lnTo>
                <a:lnTo>
                  <a:pt x="33857" y="49495"/>
                </a:lnTo>
                <a:lnTo>
                  <a:pt x="82697" y="49495"/>
                </a:lnTo>
                <a:lnTo>
                  <a:pt x="80728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w="93345" h="130175">
                <a:moveTo>
                  <a:pt x="82697" y="49495"/>
                </a:moveTo>
                <a:lnTo>
                  <a:pt x="33857" y="49495"/>
                </a:lnTo>
                <a:lnTo>
                  <a:pt x="55394" y="51484"/>
                </a:lnTo>
                <a:lnTo>
                  <a:pt x="67611" y="58820"/>
                </a:lnTo>
                <a:lnTo>
                  <a:pt x="73143" y="68902"/>
                </a:lnTo>
                <a:lnTo>
                  <a:pt x="74626" y="79129"/>
                </a:lnTo>
                <a:lnTo>
                  <a:pt x="74675" y="82295"/>
                </a:lnTo>
                <a:lnTo>
                  <a:pt x="72245" y="97595"/>
                </a:lnTo>
                <a:lnTo>
                  <a:pt x="65218" y="109359"/>
                </a:lnTo>
                <a:lnTo>
                  <a:pt x="53994" y="116193"/>
                </a:lnTo>
                <a:lnTo>
                  <a:pt x="77787" y="116193"/>
                </a:lnTo>
                <a:lnTo>
                  <a:pt x="81205" y="113330"/>
                </a:lnTo>
                <a:lnTo>
                  <a:pt x="88074" y="102747"/>
                </a:lnTo>
                <a:lnTo>
                  <a:pt x="91809" y="91585"/>
                </a:lnTo>
                <a:lnTo>
                  <a:pt x="92963" y="81001"/>
                </a:lnTo>
                <a:lnTo>
                  <a:pt x="91081" y="65745"/>
                </a:lnTo>
                <a:lnTo>
                  <a:pt x="85617" y="52834"/>
                </a:lnTo>
                <a:lnTo>
                  <a:pt x="82697" y="49495"/>
                </a:lnTo>
                <a:close/>
              </a:path>
              <a:path w="93345" h="130175">
                <a:moveTo>
                  <a:pt x="50481" y="33554"/>
                </a:moveTo>
                <a:lnTo>
                  <a:pt x="35941" y="35340"/>
                </a:lnTo>
                <a:lnTo>
                  <a:pt x="25002" y="40750"/>
                </a:lnTo>
                <a:lnTo>
                  <a:pt x="16763" y="47243"/>
                </a:lnTo>
                <a:lnTo>
                  <a:pt x="80728" y="47243"/>
                </a:lnTo>
                <a:lnTo>
                  <a:pt x="76846" y="42805"/>
                </a:lnTo>
                <a:lnTo>
                  <a:pt x="65042" y="36199"/>
                </a:lnTo>
                <a:lnTo>
                  <a:pt x="50481" y="33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52648" y="2623062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60" h="97789">
                <a:moveTo>
                  <a:pt x="98955" y="86671"/>
                </a:moveTo>
                <a:lnTo>
                  <a:pt x="65549" y="86671"/>
                </a:lnTo>
                <a:lnTo>
                  <a:pt x="69999" y="89668"/>
                </a:lnTo>
                <a:lnTo>
                  <a:pt x="73047" y="97288"/>
                </a:lnTo>
                <a:lnTo>
                  <a:pt x="94383" y="97288"/>
                </a:lnTo>
                <a:lnTo>
                  <a:pt x="95907" y="95764"/>
                </a:lnTo>
                <a:lnTo>
                  <a:pt x="98955" y="95764"/>
                </a:lnTo>
                <a:lnTo>
                  <a:pt x="98955" y="86671"/>
                </a:lnTo>
                <a:close/>
              </a:path>
              <a:path w="99060" h="97789">
                <a:moveTo>
                  <a:pt x="81882" y="12769"/>
                </a:moveTo>
                <a:lnTo>
                  <a:pt x="36506" y="12769"/>
                </a:lnTo>
                <a:lnTo>
                  <a:pt x="57067" y="14195"/>
                </a:lnTo>
                <a:lnTo>
                  <a:pt x="67377" y="19546"/>
                </a:lnTo>
                <a:lnTo>
                  <a:pt x="69999" y="36328"/>
                </a:lnTo>
                <a:lnTo>
                  <a:pt x="60855" y="39376"/>
                </a:lnTo>
                <a:lnTo>
                  <a:pt x="31899" y="42424"/>
                </a:lnTo>
                <a:lnTo>
                  <a:pt x="12156" y="48289"/>
                </a:lnTo>
                <a:lnTo>
                  <a:pt x="2774" y="57873"/>
                </a:lnTo>
                <a:lnTo>
                  <a:pt x="0" y="67425"/>
                </a:lnTo>
                <a:lnTo>
                  <a:pt x="3043" y="81597"/>
                </a:lnTo>
                <a:lnTo>
                  <a:pt x="11654" y="91401"/>
                </a:lnTo>
                <a:lnTo>
                  <a:pt x="24790" y="96547"/>
                </a:lnTo>
                <a:lnTo>
                  <a:pt x="43896" y="95532"/>
                </a:lnTo>
                <a:lnTo>
                  <a:pt x="56991" y="91929"/>
                </a:lnTo>
                <a:lnTo>
                  <a:pt x="65549" y="86671"/>
                </a:lnTo>
                <a:lnTo>
                  <a:pt x="98955" y="86671"/>
                </a:lnTo>
                <a:lnTo>
                  <a:pt x="98955" y="84979"/>
                </a:lnTo>
                <a:lnTo>
                  <a:pt x="39540" y="84979"/>
                </a:lnTo>
                <a:lnTo>
                  <a:pt x="23247" y="81253"/>
                </a:lnTo>
                <a:lnTo>
                  <a:pt x="18247" y="70414"/>
                </a:lnTo>
                <a:lnTo>
                  <a:pt x="25004" y="57024"/>
                </a:lnTo>
                <a:lnTo>
                  <a:pt x="37648" y="53151"/>
                </a:lnTo>
                <a:lnTo>
                  <a:pt x="58441" y="50242"/>
                </a:lnTo>
                <a:lnTo>
                  <a:pt x="67529" y="48747"/>
                </a:lnTo>
                <a:lnTo>
                  <a:pt x="86763" y="48747"/>
                </a:lnTo>
                <a:lnTo>
                  <a:pt x="86763" y="25660"/>
                </a:lnTo>
                <a:lnTo>
                  <a:pt x="81882" y="12769"/>
                </a:lnTo>
                <a:close/>
              </a:path>
              <a:path w="99060" h="97789">
                <a:moveTo>
                  <a:pt x="86763" y="48747"/>
                </a:moveTo>
                <a:lnTo>
                  <a:pt x="67529" y="48747"/>
                </a:lnTo>
                <a:lnTo>
                  <a:pt x="69999" y="62236"/>
                </a:lnTo>
                <a:lnTo>
                  <a:pt x="65587" y="72955"/>
                </a:lnTo>
                <a:lnTo>
                  <a:pt x="54406" y="81096"/>
                </a:lnTo>
                <a:lnTo>
                  <a:pt x="39540" y="84979"/>
                </a:lnTo>
                <a:lnTo>
                  <a:pt x="98955" y="84979"/>
                </a:lnTo>
                <a:lnTo>
                  <a:pt x="98955" y="83572"/>
                </a:lnTo>
                <a:lnTo>
                  <a:pt x="88287" y="83572"/>
                </a:lnTo>
                <a:lnTo>
                  <a:pt x="86763" y="82048"/>
                </a:lnTo>
                <a:lnTo>
                  <a:pt x="86763" y="48747"/>
                </a:lnTo>
                <a:close/>
              </a:path>
              <a:path w="99060" h="97789">
                <a:moveTo>
                  <a:pt x="54397" y="0"/>
                </a:moveTo>
                <a:lnTo>
                  <a:pt x="35932" y="1021"/>
                </a:lnTo>
                <a:lnTo>
                  <a:pt x="21678" y="4707"/>
                </a:lnTo>
                <a:lnTo>
                  <a:pt x="11657" y="11508"/>
                </a:lnTo>
                <a:lnTo>
                  <a:pt x="5891" y="21873"/>
                </a:lnTo>
                <a:lnTo>
                  <a:pt x="21231" y="30232"/>
                </a:lnTo>
                <a:lnTo>
                  <a:pt x="24569" y="20112"/>
                </a:lnTo>
                <a:lnTo>
                  <a:pt x="36506" y="12769"/>
                </a:lnTo>
                <a:lnTo>
                  <a:pt x="81882" y="12769"/>
                </a:lnTo>
                <a:lnTo>
                  <a:pt x="80932" y="10260"/>
                </a:lnTo>
                <a:lnTo>
                  <a:pt x="67910" y="2600"/>
                </a:lnTo>
                <a:lnTo>
                  <a:pt x="54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63795" y="2625474"/>
            <a:ext cx="85725" cy="94615"/>
          </a:xfrm>
          <a:custGeom>
            <a:avLst/>
            <a:gdLst/>
            <a:ahLst/>
            <a:cxnLst/>
            <a:rect l="l" t="t" r="r" b="b"/>
            <a:pathLst>
              <a:path w="85725" h="94614">
                <a:moveTo>
                  <a:pt x="0" y="62873"/>
                </a:moveTo>
                <a:lnTo>
                  <a:pt x="1525" y="71436"/>
                </a:lnTo>
                <a:lnTo>
                  <a:pt x="5960" y="81051"/>
                </a:lnTo>
                <a:lnTo>
                  <a:pt x="16213" y="89455"/>
                </a:lnTo>
                <a:lnTo>
                  <a:pt x="35195" y="94384"/>
                </a:lnTo>
                <a:lnTo>
                  <a:pt x="54266" y="93227"/>
                </a:lnTo>
                <a:lnTo>
                  <a:pt x="69132" y="89207"/>
                </a:lnTo>
                <a:lnTo>
                  <a:pt x="79614" y="82437"/>
                </a:lnTo>
                <a:lnTo>
                  <a:pt x="80466" y="81082"/>
                </a:lnTo>
                <a:lnTo>
                  <a:pt x="48156" y="81082"/>
                </a:lnTo>
                <a:lnTo>
                  <a:pt x="27132" y="77458"/>
                </a:lnTo>
                <a:lnTo>
                  <a:pt x="18879" y="69549"/>
                </a:lnTo>
                <a:lnTo>
                  <a:pt x="0" y="62873"/>
                </a:lnTo>
                <a:close/>
              </a:path>
              <a:path w="85725" h="94614">
                <a:moveTo>
                  <a:pt x="43451" y="0"/>
                </a:moveTo>
                <a:lnTo>
                  <a:pt x="27149" y="1938"/>
                </a:lnTo>
                <a:lnTo>
                  <a:pt x="15082" y="6260"/>
                </a:lnTo>
                <a:lnTo>
                  <a:pt x="7191" y="12903"/>
                </a:lnTo>
                <a:lnTo>
                  <a:pt x="3418" y="21807"/>
                </a:lnTo>
                <a:lnTo>
                  <a:pt x="6705" y="36625"/>
                </a:lnTo>
                <a:lnTo>
                  <a:pt x="16271" y="44663"/>
                </a:lnTo>
                <a:lnTo>
                  <a:pt x="48767" y="52205"/>
                </a:lnTo>
                <a:lnTo>
                  <a:pt x="64007" y="56777"/>
                </a:lnTo>
                <a:lnTo>
                  <a:pt x="68579" y="58301"/>
                </a:lnTo>
                <a:lnTo>
                  <a:pt x="68579" y="65921"/>
                </a:lnTo>
                <a:lnTo>
                  <a:pt x="62119" y="76957"/>
                </a:lnTo>
                <a:lnTo>
                  <a:pt x="48156" y="81082"/>
                </a:lnTo>
                <a:lnTo>
                  <a:pt x="80466" y="81082"/>
                </a:lnTo>
                <a:lnTo>
                  <a:pt x="85532" y="73032"/>
                </a:lnTo>
                <a:lnTo>
                  <a:pt x="84447" y="58142"/>
                </a:lnTo>
                <a:lnTo>
                  <a:pt x="78439" y="48974"/>
                </a:lnTo>
                <a:lnTo>
                  <a:pt x="66707" y="43068"/>
                </a:lnTo>
                <a:lnTo>
                  <a:pt x="39623" y="36965"/>
                </a:lnTo>
                <a:lnTo>
                  <a:pt x="27431" y="33917"/>
                </a:lnTo>
                <a:lnTo>
                  <a:pt x="19811" y="30869"/>
                </a:lnTo>
                <a:lnTo>
                  <a:pt x="19811" y="12581"/>
                </a:lnTo>
                <a:lnTo>
                  <a:pt x="36575" y="11057"/>
                </a:lnTo>
                <a:lnTo>
                  <a:pt x="78047" y="11057"/>
                </a:lnTo>
                <a:lnTo>
                  <a:pt x="77144" y="9404"/>
                </a:lnTo>
                <a:lnTo>
                  <a:pt x="64047" y="506"/>
                </a:lnTo>
                <a:lnTo>
                  <a:pt x="43451" y="0"/>
                </a:lnTo>
                <a:close/>
              </a:path>
              <a:path w="85725" h="94614">
                <a:moveTo>
                  <a:pt x="78047" y="11057"/>
                </a:moveTo>
                <a:lnTo>
                  <a:pt x="41147" y="11057"/>
                </a:lnTo>
                <a:lnTo>
                  <a:pt x="60306" y="15034"/>
                </a:lnTo>
                <a:lnTo>
                  <a:pt x="66268" y="23289"/>
                </a:lnTo>
                <a:lnTo>
                  <a:pt x="83819" y="26297"/>
                </a:lnTo>
                <a:lnTo>
                  <a:pt x="82679" y="19533"/>
                </a:lnTo>
                <a:lnTo>
                  <a:pt x="78047" y="11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5921" y="2623397"/>
            <a:ext cx="96520" cy="97155"/>
          </a:xfrm>
          <a:custGeom>
            <a:avLst/>
            <a:gdLst/>
            <a:ahLst/>
            <a:cxnLst/>
            <a:rect l="l" t="t" r="r" b="b"/>
            <a:pathLst>
              <a:path w="96520" h="97155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711" y="95833"/>
                </a:lnTo>
                <a:lnTo>
                  <a:pt x="71473" y="93305"/>
                </a:lnTo>
                <a:lnTo>
                  <a:pt x="86063" y="82013"/>
                </a:lnTo>
                <a:lnTo>
                  <a:pt x="86253" y="81717"/>
                </a:lnTo>
                <a:lnTo>
                  <a:pt x="59992" y="81717"/>
                </a:lnTo>
                <a:lnTo>
                  <a:pt x="41557" y="80728"/>
                </a:lnTo>
                <a:lnTo>
                  <a:pt x="28755" y="75731"/>
                </a:lnTo>
                <a:lnTo>
                  <a:pt x="21152" y="66982"/>
                </a:lnTo>
                <a:lnTo>
                  <a:pt x="18312" y="54740"/>
                </a:lnTo>
                <a:lnTo>
                  <a:pt x="95994" y="52758"/>
                </a:lnTo>
                <a:lnTo>
                  <a:pt x="94873" y="40566"/>
                </a:lnTo>
                <a:lnTo>
                  <a:pt x="18270" y="40566"/>
                </a:lnTo>
                <a:lnTo>
                  <a:pt x="21900" y="28229"/>
                </a:lnTo>
                <a:lnTo>
                  <a:pt x="31522" y="18338"/>
                </a:lnTo>
                <a:lnTo>
                  <a:pt x="45235" y="13335"/>
                </a:lnTo>
                <a:lnTo>
                  <a:pt x="83595" y="1333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w="96520" h="97155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6253" y="81717"/>
                </a:lnTo>
                <a:lnTo>
                  <a:pt x="92939" y="71303"/>
                </a:lnTo>
                <a:lnTo>
                  <a:pt x="77706" y="64950"/>
                </a:lnTo>
                <a:close/>
              </a:path>
              <a:path w="96520" h="97155">
                <a:moveTo>
                  <a:pt x="83595" y="13335"/>
                </a:moveTo>
                <a:lnTo>
                  <a:pt x="45235" y="13335"/>
                </a:lnTo>
                <a:lnTo>
                  <a:pt x="63109" y="16492"/>
                </a:lnTo>
                <a:lnTo>
                  <a:pt x="73334" y="24850"/>
                </a:lnTo>
                <a:lnTo>
                  <a:pt x="77435" y="36203"/>
                </a:lnTo>
                <a:lnTo>
                  <a:pt x="18270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95" y="13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28889" y="5302513"/>
            <a:ext cx="140335" cy="95885"/>
          </a:xfrm>
          <a:custGeom>
            <a:avLst/>
            <a:gdLst/>
            <a:ahLst/>
            <a:cxnLst/>
            <a:rect l="l" t="t" r="r" b="b"/>
            <a:pathLst>
              <a:path w="140334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6763" y="95499"/>
                </a:lnTo>
                <a:lnTo>
                  <a:pt x="16763" y="45207"/>
                </a:lnTo>
                <a:lnTo>
                  <a:pt x="21056" y="27780"/>
                </a:lnTo>
                <a:lnTo>
                  <a:pt x="31076" y="18349"/>
                </a:lnTo>
                <a:lnTo>
                  <a:pt x="42540" y="14898"/>
                </a:lnTo>
                <a:lnTo>
                  <a:pt x="57911" y="14727"/>
                </a:lnTo>
                <a:lnTo>
                  <a:pt x="136290" y="14727"/>
                </a:lnTo>
                <a:lnTo>
                  <a:pt x="136134" y="14059"/>
                </a:lnTo>
                <a:lnTo>
                  <a:pt x="135841" y="13764"/>
                </a:lnTo>
                <a:lnTo>
                  <a:pt x="78705" y="13764"/>
                </a:lnTo>
                <a:lnTo>
                  <a:pt x="77730" y="12875"/>
                </a:lnTo>
                <a:lnTo>
                  <a:pt x="19931" y="12875"/>
                </a:lnTo>
                <a:lnTo>
                  <a:pt x="16763" y="2535"/>
                </a:lnTo>
                <a:close/>
              </a:path>
              <a:path w="140334" h="95885">
                <a:moveTo>
                  <a:pt x="136290" y="14727"/>
                </a:moveTo>
                <a:lnTo>
                  <a:pt x="57911" y="14727"/>
                </a:lnTo>
                <a:lnTo>
                  <a:pt x="60959" y="23871"/>
                </a:lnTo>
                <a:lnTo>
                  <a:pt x="60959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3208" y="26250"/>
                </a:lnTo>
                <a:lnTo>
                  <a:pt x="93566" y="17043"/>
                </a:lnTo>
                <a:lnTo>
                  <a:pt x="136831" y="17043"/>
                </a:lnTo>
                <a:lnTo>
                  <a:pt x="136290" y="14727"/>
                </a:lnTo>
                <a:close/>
              </a:path>
              <a:path w="140334" h="95885">
                <a:moveTo>
                  <a:pt x="136831" y="17043"/>
                </a:moveTo>
                <a:lnTo>
                  <a:pt x="93566" y="17043"/>
                </a:lnTo>
                <a:lnTo>
                  <a:pt x="112557" y="18235"/>
                </a:lnTo>
                <a:lnTo>
                  <a:pt x="121319" y="25196"/>
                </a:lnTo>
                <a:lnTo>
                  <a:pt x="123443" y="36058"/>
                </a:lnTo>
                <a:lnTo>
                  <a:pt x="123443" y="95499"/>
                </a:lnTo>
                <a:lnTo>
                  <a:pt x="140207" y="95499"/>
                </a:lnTo>
                <a:lnTo>
                  <a:pt x="140207" y="31491"/>
                </a:lnTo>
                <a:lnTo>
                  <a:pt x="136831" y="17043"/>
                </a:lnTo>
                <a:close/>
              </a:path>
              <a:path w="140334" h="95885">
                <a:moveTo>
                  <a:pt x="114454" y="0"/>
                </a:moveTo>
                <a:lnTo>
                  <a:pt x="98330" y="1585"/>
                </a:lnTo>
                <a:lnTo>
                  <a:pt x="87266" y="6539"/>
                </a:lnTo>
                <a:lnTo>
                  <a:pt x="78705" y="13764"/>
                </a:lnTo>
                <a:lnTo>
                  <a:pt x="135841" y="13764"/>
                </a:lnTo>
                <a:lnTo>
                  <a:pt x="126337" y="4168"/>
                </a:lnTo>
                <a:lnTo>
                  <a:pt x="114454" y="0"/>
                </a:lnTo>
                <a:close/>
              </a:path>
              <a:path w="140334" h="95885">
                <a:moveTo>
                  <a:pt x="60387" y="1015"/>
                </a:moveTo>
                <a:lnTo>
                  <a:pt x="39818" y="2338"/>
                </a:lnTo>
                <a:lnTo>
                  <a:pt x="27136" y="7118"/>
                </a:lnTo>
                <a:lnTo>
                  <a:pt x="19931" y="12875"/>
                </a:lnTo>
                <a:lnTo>
                  <a:pt x="77730" y="12875"/>
                </a:lnTo>
                <a:lnTo>
                  <a:pt x="71846" y="7509"/>
                </a:lnTo>
                <a:lnTo>
                  <a:pt x="60387" y="1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93496" y="5302503"/>
            <a:ext cx="93345" cy="99060"/>
          </a:xfrm>
          <a:custGeom>
            <a:avLst/>
            <a:gdLst/>
            <a:ahLst/>
            <a:cxnLst/>
            <a:rect l="l" t="t" r="r" b="b"/>
            <a:pathLst>
              <a:path w="93345" h="99060">
                <a:moveTo>
                  <a:pt x="57441" y="0"/>
                </a:moveTo>
                <a:lnTo>
                  <a:pt x="12834" y="14633"/>
                </a:lnTo>
                <a:lnTo>
                  <a:pt x="0" y="49719"/>
                </a:lnTo>
                <a:lnTo>
                  <a:pt x="1818" y="65402"/>
                </a:lnTo>
                <a:lnTo>
                  <a:pt x="7115" y="78576"/>
                </a:lnTo>
                <a:lnTo>
                  <a:pt x="15628" y="88784"/>
                </a:lnTo>
                <a:lnTo>
                  <a:pt x="27095" y="95570"/>
                </a:lnTo>
                <a:lnTo>
                  <a:pt x="41252" y="98480"/>
                </a:lnTo>
                <a:lnTo>
                  <a:pt x="59781" y="97323"/>
                </a:lnTo>
                <a:lnTo>
                  <a:pt x="70229" y="94420"/>
                </a:lnTo>
                <a:lnTo>
                  <a:pt x="83099" y="83681"/>
                </a:lnTo>
                <a:lnTo>
                  <a:pt x="57845" y="83681"/>
                </a:lnTo>
                <a:lnTo>
                  <a:pt x="38784" y="82366"/>
                </a:lnTo>
                <a:lnTo>
                  <a:pt x="26599" y="76845"/>
                </a:lnTo>
                <a:lnTo>
                  <a:pt x="20145" y="67374"/>
                </a:lnTo>
                <a:lnTo>
                  <a:pt x="92948" y="54360"/>
                </a:lnTo>
                <a:lnTo>
                  <a:pt x="91801" y="40644"/>
                </a:lnTo>
                <a:lnTo>
                  <a:pt x="18272" y="40644"/>
                </a:lnTo>
                <a:lnTo>
                  <a:pt x="21723" y="28397"/>
                </a:lnTo>
                <a:lnTo>
                  <a:pt x="31380" y="18600"/>
                </a:lnTo>
                <a:lnTo>
                  <a:pt x="84277" y="18600"/>
                </a:lnTo>
                <a:lnTo>
                  <a:pt x="80333" y="12232"/>
                </a:lnTo>
                <a:lnTo>
                  <a:pt x="70372" y="4196"/>
                </a:lnTo>
                <a:lnTo>
                  <a:pt x="57441" y="0"/>
                </a:lnTo>
                <a:close/>
              </a:path>
              <a:path w="93345" h="99060">
                <a:moveTo>
                  <a:pt x="74660" y="66552"/>
                </a:moveTo>
                <a:lnTo>
                  <a:pt x="70358" y="76293"/>
                </a:lnTo>
                <a:lnTo>
                  <a:pt x="57845" y="83681"/>
                </a:lnTo>
                <a:lnTo>
                  <a:pt x="83099" y="83681"/>
                </a:lnTo>
                <a:lnTo>
                  <a:pt x="83918" y="82997"/>
                </a:lnTo>
                <a:lnTo>
                  <a:pt x="90235" y="72111"/>
                </a:lnTo>
                <a:lnTo>
                  <a:pt x="74660" y="66552"/>
                </a:lnTo>
                <a:close/>
              </a:path>
              <a:path w="93345" h="99060">
                <a:moveTo>
                  <a:pt x="84277" y="18600"/>
                </a:moveTo>
                <a:lnTo>
                  <a:pt x="31380" y="18600"/>
                </a:lnTo>
                <a:lnTo>
                  <a:pt x="53251" y="18610"/>
                </a:lnTo>
                <a:lnTo>
                  <a:pt x="66338" y="23166"/>
                </a:lnTo>
                <a:lnTo>
                  <a:pt x="72762" y="30647"/>
                </a:lnTo>
                <a:lnTo>
                  <a:pt x="74639" y="39435"/>
                </a:lnTo>
                <a:lnTo>
                  <a:pt x="18272" y="40644"/>
                </a:lnTo>
                <a:lnTo>
                  <a:pt x="91801" y="40644"/>
                </a:lnTo>
                <a:lnTo>
                  <a:pt x="91565" y="37817"/>
                </a:lnTo>
                <a:lnTo>
                  <a:pt x="87378" y="23607"/>
                </a:lnTo>
                <a:lnTo>
                  <a:pt x="84277" y="1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09304" y="5302513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7452"/>
                </a:lnTo>
                <a:lnTo>
                  <a:pt x="32150" y="18049"/>
                </a:lnTo>
                <a:lnTo>
                  <a:pt x="43367" y="14824"/>
                </a:lnTo>
                <a:lnTo>
                  <a:pt x="137341" y="14824"/>
                </a:lnTo>
                <a:lnTo>
                  <a:pt x="137206" y="14311"/>
                </a:lnTo>
                <a:lnTo>
                  <a:pt x="79368" y="14311"/>
                </a:lnTo>
                <a:lnTo>
                  <a:pt x="77616" y="12807"/>
                </a:lnTo>
                <a:lnTo>
                  <a:pt x="20144" y="12807"/>
                </a:lnTo>
                <a:lnTo>
                  <a:pt x="16763" y="2535"/>
                </a:lnTo>
                <a:close/>
              </a:path>
              <a:path w="142240" h="95885">
                <a:moveTo>
                  <a:pt x="137341" y="14824"/>
                </a:moveTo>
                <a:lnTo>
                  <a:pt x="43367" y="14824"/>
                </a:lnTo>
                <a:lnTo>
                  <a:pt x="58922" y="20230"/>
                </a:lnTo>
                <a:lnTo>
                  <a:pt x="62483" y="31411"/>
                </a:lnTo>
                <a:lnTo>
                  <a:pt x="62483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2816" y="26250"/>
                </a:lnTo>
                <a:lnTo>
                  <a:pt x="92912" y="17043"/>
                </a:lnTo>
                <a:lnTo>
                  <a:pt x="137926" y="17043"/>
                </a:lnTo>
                <a:lnTo>
                  <a:pt x="137341" y="14824"/>
                </a:lnTo>
                <a:close/>
              </a:path>
              <a:path w="142240" h="95885">
                <a:moveTo>
                  <a:pt x="137926" y="17043"/>
                </a:moveTo>
                <a:lnTo>
                  <a:pt x="92912" y="17043"/>
                </a:lnTo>
                <a:lnTo>
                  <a:pt x="112130" y="18050"/>
                </a:lnTo>
                <a:lnTo>
                  <a:pt x="121911" y="24410"/>
                </a:lnTo>
                <a:lnTo>
                  <a:pt x="124932" y="34487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0" y="31411"/>
                </a:lnTo>
                <a:lnTo>
                  <a:pt x="137926" y="17043"/>
                </a:lnTo>
                <a:close/>
              </a:path>
              <a:path w="142240" h="95885">
                <a:moveTo>
                  <a:pt x="114952" y="0"/>
                </a:moveTo>
                <a:lnTo>
                  <a:pt x="98242" y="1664"/>
                </a:lnTo>
                <a:lnTo>
                  <a:pt x="87231" y="6826"/>
                </a:lnTo>
                <a:lnTo>
                  <a:pt x="79368" y="14311"/>
                </a:lnTo>
                <a:lnTo>
                  <a:pt x="137206" y="14311"/>
                </a:lnTo>
                <a:lnTo>
                  <a:pt x="137140" y="14059"/>
                </a:lnTo>
                <a:lnTo>
                  <a:pt x="126597" y="4168"/>
                </a:lnTo>
                <a:lnTo>
                  <a:pt x="114952" y="0"/>
                </a:lnTo>
                <a:close/>
              </a:path>
              <a:path w="142240" h="95885">
                <a:moveTo>
                  <a:pt x="60505" y="1257"/>
                </a:moveTo>
                <a:lnTo>
                  <a:pt x="40590" y="2419"/>
                </a:lnTo>
                <a:lnTo>
                  <a:pt x="27759" y="7094"/>
                </a:lnTo>
                <a:lnTo>
                  <a:pt x="20144" y="12807"/>
                </a:lnTo>
                <a:lnTo>
                  <a:pt x="77616" y="12807"/>
                </a:lnTo>
                <a:lnTo>
                  <a:pt x="71811" y="7824"/>
                </a:lnTo>
                <a:lnTo>
                  <a:pt x="60505" y="1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72372" y="5302560"/>
            <a:ext cx="97790" cy="98425"/>
          </a:xfrm>
          <a:custGeom>
            <a:avLst/>
            <a:gdLst/>
            <a:ahLst/>
            <a:cxnLst/>
            <a:rect l="l" t="t" r="r" b="b"/>
            <a:pathLst>
              <a:path w="97790" h="98425">
                <a:moveTo>
                  <a:pt x="57038" y="0"/>
                </a:moveTo>
                <a:lnTo>
                  <a:pt x="12562" y="15613"/>
                </a:lnTo>
                <a:lnTo>
                  <a:pt x="0" y="48207"/>
                </a:lnTo>
                <a:lnTo>
                  <a:pt x="1520" y="61456"/>
                </a:lnTo>
                <a:lnTo>
                  <a:pt x="6155" y="74024"/>
                </a:lnTo>
                <a:lnTo>
                  <a:pt x="14013" y="84931"/>
                </a:lnTo>
                <a:lnTo>
                  <a:pt x="25203" y="93197"/>
                </a:lnTo>
                <a:lnTo>
                  <a:pt x="39835" y="97841"/>
                </a:lnTo>
                <a:lnTo>
                  <a:pt x="58682" y="96124"/>
                </a:lnTo>
                <a:lnTo>
                  <a:pt x="73406" y="90824"/>
                </a:lnTo>
                <a:lnTo>
                  <a:pt x="84331" y="82700"/>
                </a:lnTo>
                <a:lnTo>
                  <a:pt x="85456" y="81159"/>
                </a:lnTo>
                <a:lnTo>
                  <a:pt x="64089" y="81159"/>
                </a:lnTo>
                <a:lnTo>
                  <a:pt x="43395" y="80297"/>
                </a:lnTo>
                <a:lnTo>
                  <a:pt x="29966" y="74468"/>
                </a:lnTo>
                <a:lnTo>
                  <a:pt x="22305" y="65608"/>
                </a:lnTo>
                <a:lnTo>
                  <a:pt x="18921" y="55650"/>
                </a:lnTo>
                <a:lnTo>
                  <a:pt x="18287" y="48207"/>
                </a:lnTo>
                <a:lnTo>
                  <a:pt x="19904" y="37160"/>
                </a:lnTo>
                <a:lnTo>
                  <a:pt x="25749" y="24633"/>
                </a:lnTo>
                <a:lnTo>
                  <a:pt x="37319" y="15298"/>
                </a:lnTo>
                <a:lnTo>
                  <a:pt x="85208" y="15298"/>
                </a:lnTo>
                <a:lnTo>
                  <a:pt x="83291" y="12700"/>
                </a:lnTo>
                <a:lnTo>
                  <a:pt x="71915" y="4515"/>
                </a:lnTo>
                <a:lnTo>
                  <a:pt x="57038" y="0"/>
                </a:lnTo>
                <a:close/>
              </a:path>
              <a:path w="97790" h="98425">
                <a:moveTo>
                  <a:pt x="85208" y="15298"/>
                </a:moveTo>
                <a:lnTo>
                  <a:pt x="37319" y="15298"/>
                </a:lnTo>
                <a:lnTo>
                  <a:pt x="57991" y="17459"/>
                </a:lnTo>
                <a:lnTo>
                  <a:pt x="70533" y="24983"/>
                </a:lnTo>
                <a:lnTo>
                  <a:pt x="76914" y="35060"/>
                </a:lnTo>
                <a:lnTo>
                  <a:pt x="79104" y="44882"/>
                </a:lnTo>
                <a:lnTo>
                  <a:pt x="78043" y="58442"/>
                </a:lnTo>
                <a:lnTo>
                  <a:pt x="73573" y="71457"/>
                </a:lnTo>
                <a:lnTo>
                  <a:pt x="64089" y="81159"/>
                </a:lnTo>
                <a:lnTo>
                  <a:pt x="85456" y="81159"/>
                </a:lnTo>
                <a:lnTo>
                  <a:pt x="91778" y="72507"/>
                </a:lnTo>
                <a:lnTo>
                  <a:pt x="96070" y="61003"/>
                </a:lnTo>
                <a:lnTo>
                  <a:pt x="97531" y="48945"/>
                </a:lnTo>
                <a:lnTo>
                  <a:pt x="95987" y="35948"/>
                </a:lnTo>
                <a:lnTo>
                  <a:pt x="91278" y="23522"/>
                </a:lnTo>
                <a:lnTo>
                  <a:pt x="85208" y="15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92768" y="5302000"/>
            <a:ext cx="52070" cy="96520"/>
          </a:xfrm>
          <a:custGeom>
            <a:avLst/>
            <a:gdLst/>
            <a:ahLst/>
            <a:cxnLst/>
            <a:rect l="l" t="t" r="r" b="b"/>
            <a:pathLst>
              <a:path w="52070" h="9652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1147"/>
                </a:lnTo>
                <a:lnTo>
                  <a:pt x="21918" y="28775"/>
                </a:lnTo>
                <a:lnTo>
                  <a:pt x="32507" y="20363"/>
                </a:lnTo>
                <a:lnTo>
                  <a:pt x="37636" y="19811"/>
                </a:lnTo>
                <a:lnTo>
                  <a:pt x="16763" y="19811"/>
                </a:lnTo>
                <a:lnTo>
                  <a:pt x="16763" y="3047"/>
                </a:lnTo>
                <a:close/>
              </a:path>
              <a:path w="52070" h="96520">
                <a:moveTo>
                  <a:pt x="48767" y="0"/>
                </a:moveTo>
                <a:lnTo>
                  <a:pt x="47243" y="0"/>
                </a:lnTo>
                <a:lnTo>
                  <a:pt x="34074" y="2850"/>
                </a:lnTo>
                <a:lnTo>
                  <a:pt x="24065" y="10824"/>
                </a:lnTo>
                <a:lnTo>
                  <a:pt x="16763" y="19811"/>
                </a:lnTo>
                <a:lnTo>
                  <a:pt x="37636" y="19811"/>
                </a:lnTo>
                <a:lnTo>
                  <a:pt x="51815" y="18287"/>
                </a:lnTo>
                <a:lnTo>
                  <a:pt x="51815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52203" y="5305048"/>
            <a:ext cx="92710" cy="132715"/>
          </a:xfrm>
          <a:custGeom>
            <a:avLst/>
            <a:gdLst/>
            <a:ahLst/>
            <a:cxnLst/>
            <a:rect l="l" t="t" r="r" b="b"/>
            <a:pathLst>
              <a:path w="92709" h="132714">
                <a:moveTo>
                  <a:pt x="10667" y="115823"/>
                </a:moveTo>
                <a:lnTo>
                  <a:pt x="10667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6763" y="132587"/>
                </a:lnTo>
                <a:lnTo>
                  <a:pt x="29662" y="131853"/>
                </a:lnTo>
                <a:lnTo>
                  <a:pt x="38514" y="128391"/>
                </a:lnTo>
                <a:lnTo>
                  <a:pt x="45566" y="120313"/>
                </a:lnTo>
                <a:lnTo>
                  <a:pt x="46307" y="118871"/>
                </a:lnTo>
                <a:lnTo>
                  <a:pt x="15239" y="118871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709" h="132714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1393" y="113451"/>
                </a:lnTo>
                <a:lnTo>
                  <a:pt x="24528" y="118679"/>
                </a:lnTo>
                <a:lnTo>
                  <a:pt x="15239" y="118871"/>
                </a:lnTo>
                <a:lnTo>
                  <a:pt x="46307" y="118871"/>
                </a:lnTo>
                <a:lnTo>
                  <a:pt x="53066" y="105731"/>
                </a:lnTo>
                <a:lnTo>
                  <a:pt x="59487" y="91346"/>
                </a:lnTo>
                <a:lnTo>
                  <a:pt x="65374" y="77979"/>
                </a:lnTo>
                <a:lnTo>
                  <a:pt x="66144" y="76199"/>
                </a:lnTo>
                <a:lnTo>
                  <a:pt x="48767" y="76199"/>
                </a:lnTo>
                <a:lnTo>
                  <a:pt x="21335" y="0"/>
                </a:lnTo>
                <a:close/>
              </a:path>
              <a:path w="92709" h="132714">
                <a:moveTo>
                  <a:pt x="76199" y="0"/>
                </a:moveTo>
                <a:lnTo>
                  <a:pt x="48767" y="76199"/>
                </a:lnTo>
                <a:lnTo>
                  <a:pt x="66144" y="76199"/>
                </a:lnTo>
                <a:lnTo>
                  <a:pt x="84638" y="31585"/>
                </a:lnTo>
                <a:lnTo>
                  <a:pt x="92437" y="10448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2835" y="5140456"/>
            <a:ext cx="1573551" cy="3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85945" y="5140455"/>
            <a:ext cx="48894" cy="120651"/>
          </a:xfrm>
          <a:custGeom>
            <a:avLst/>
            <a:gdLst/>
            <a:ahLst/>
            <a:cxnLst/>
            <a:rect l="l" t="t" r="r" b="b"/>
            <a:pathLst>
              <a:path w="48895" h="120650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481" y="113041"/>
                </a:lnTo>
                <a:lnTo>
                  <a:pt x="30737" y="119965"/>
                </a:lnTo>
                <a:lnTo>
                  <a:pt x="38099" y="120395"/>
                </a:lnTo>
                <a:lnTo>
                  <a:pt x="42671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w="48895" h="120650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w="48895" h="120650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46904" y="5163391"/>
            <a:ext cx="96520" cy="99060"/>
          </a:xfrm>
          <a:custGeom>
            <a:avLst/>
            <a:gdLst/>
            <a:ahLst/>
            <a:cxnLst/>
            <a:rect l="l" t="t" r="r" b="b"/>
            <a:pathLst>
              <a:path w="96520" h="99060">
                <a:moveTo>
                  <a:pt x="51838" y="0"/>
                </a:moveTo>
                <a:lnTo>
                  <a:pt x="10869" y="17512"/>
                </a:lnTo>
                <a:lnTo>
                  <a:pt x="0" y="50217"/>
                </a:lnTo>
                <a:lnTo>
                  <a:pt x="1569" y="62975"/>
                </a:lnTo>
                <a:lnTo>
                  <a:pt x="6353" y="75268"/>
                </a:lnTo>
                <a:lnTo>
                  <a:pt x="14466" y="86011"/>
                </a:lnTo>
                <a:lnTo>
                  <a:pt x="26022" y="94121"/>
                </a:lnTo>
                <a:lnTo>
                  <a:pt x="41136" y="98511"/>
                </a:lnTo>
                <a:lnTo>
                  <a:pt x="59896" y="96619"/>
                </a:lnTo>
                <a:lnTo>
                  <a:pt x="74494" y="91034"/>
                </a:lnTo>
                <a:lnTo>
                  <a:pt x="85242" y="82618"/>
                </a:lnTo>
                <a:lnTo>
                  <a:pt x="86018" y="81501"/>
                </a:lnTo>
                <a:lnTo>
                  <a:pt x="64328" y="81501"/>
                </a:lnTo>
                <a:lnTo>
                  <a:pt x="43313" y="80682"/>
                </a:lnTo>
                <a:lnTo>
                  <a:pt x="29767" y="74856"/>
                </a:lnTo>
                <a:lnTo>
                  <a:pt x="22131" y="66123"/>
                </a:lnTo>
                <a:lnTo>
                  <a:pt x="18841" y="56580"/>
                </a:lnTo>
                <a:lnTo>
                  <a:pt x="18287" y="50217"/>
                </a:lnTo>
                <a:lnTo>
                  <a:pt x="19820" y="38552"/>
                </a:lnTo>
                <a:lnTo>
                  <a:pt x="25344" y="25848"/>
                </a:lnTo>
                <a:lnTo>
                  <a:pt x="36246" y="16269"/>
                </a:lnTo>
                <a:lnTo>
                  <a:pt x="84446" y="16269"/>
                </a:lnTo>
                <a:lnTo>
                  <a:pt x="77588" y="8917"/>
                </a:lnTo>
                <a:lnTo>
                  <a:pt x="66114" y="2686"/>
                </a:lnTo>
                <a:lnTo>
                  <a:pt x="51838" y="0"/>
                </a:lnTo>
                <a:close/>
              </a:path>
              <a:path w="96520" h="99060">
                <a:moveTo>
                  <a:pt x="84446" y="16269"/>
                </a:moveTo>
                <a:lnTo>
                  <a:pt x="36246" y="16269"/>
                </a:lnTo>
                <a:lnTo>
                  <a:pt x="56874" y="18001"/>
                </a:lnTo>
                <a:lnTo>
                  <a:pt x="69652" y="25007"/>
                </a:lnTo>
                <a:lnTo>
                  <a:pt x="76408" y="34843"/>
                </a:lnTo>
                <a:lnTo>
                  <a:pt x="78966" y="45063"/>
                </a:lnTo>
                <a:lnTo>
                  <a:pt x="78001" y="58711"/>
                </a:lnTo>
                <a:lnTo>
                  <a:pt x="73642" y="71753"/>
                </a:lnTo>
                <a:lnTo>
                  <a:pt x="64328" y="81501"/>
                </a:lnTo>
                <a:lnTo>
                  <a:pt x="86018" y="81501"/>
                </a:lnTo>
                <a:lnTo>
                  <a:pt x="92455" y="72233"/>
                </a:lnTo>
                <a:lnTo>
                  <a:pt x="96443" y="60741"/>
                </a:lnTo>
                <a:lnTo>
                  <a:pt x="95686" y="44604"/>
                </a:lnTo>
                <a:lnTo>
                  <a:pt x="92325" y="30303"/>
                </a:lnTo>
                <a:lnTo>
                  <a:pt x="86308" y="18265"/>
                </a:lnTo>
                <a:lnTo>
                  <a:pt x="84446" y="16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02808" y="512216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39384" y="5164492"/>
            <a:ext cx="83820" cy="95250"/>
          </a:xfrm>
          <a:custGeom>
            <a:avLst/>
            <a:gdLst/>
            <a:ahLst/>
            <a:cxnLst/>
            <a:rect l="l" t="t" r="r" b="b"/>
            <a:pathLst>
              <a:path w="83820" h="95250">
                <a:moveTo>
                  <a:pt x="15239" y="1871"/>
                </a:moveTo>
                <a:lnTo>
                  <a:pt x="0" y="1871"/>
                </a:lnTo>
                <a:lnTo>
                  <a:pt x="0" y="94835"/>
                </a:lnTo>
                <a:lnTo>
                  <a:pt x="16763" y="94835"/>
                </a:lnTo>
                <a:lnTo>
                  <a:pt x="16763" y="44543"/>
                </a:lnTo>
                <a:lnTo>
                  <a:pt x="20908" y="26113"/>
                </a:lnTo>
                <a:lnTo>
                  <a:pt x="30626" y="16974"/>
                </a:lnTo>
                <a:lnTo>
                  <a:pt x="36112" y="15587"/>
                </a:lnTo>
                <a:lnTo>
                  <a:pt x="15239" y="15587"/>
                </a:lnTo>
                <a:lnTo>
                  <a:pt x="15239" y="1871"/>
                </a:lnTo>
                <a:close/>
              </a:path>
              <a:path w="83820" h="95250">
                <a:moveTo>
                  <a:pt x="79357" y="14138"/>
                </a:moveTo>
                <a:lnTo>
                  <a:pt x="41843" y="14138"/>
                </a:lnTo>
                <a:lnTo>
                  <a:pt x="58473" y="17143"/>
                </a:lnTo>
                <a:lnTo>
                  <a:pt x="65760" y="26594"/>
                </a:lnTo>
                <a:lnTo>
                  <a:pt x="67055" y="94835"/>
                </a:lnTo>
                <a:lnTo>
                  <a:pt x="83819" y="94835"/>
                </a:lnTo>
                <a:lnTo>
                  <a:pt x="83819" y="32351"/>
                </a:lnTo>
                <a:lnTo>
                  <a:pt x="80309" y="15225"/>
                </a:lnTo>
                <a:lnTo>
                  <a:pt x="79357" y="14138"/>
                </a:lnTo>
                <a:close/>
              </a:path>
              <a:path w="83820" h="95250">
                <a:moveTo>
                  <a:pt x="59125" y="0"/>
                </a:moveTo>
                <a:lnTo>
                  <a:pt x="39293" y="1388"/>
                </a:lnTo>
                <a:lnTo>
                  <a:pt x="26375" y="6120"/>
                </a:lnTo>
                <a:lnTo>
                  <a:pt x="19062" y="12124"/>
                </a:lnTo>
                <a:lnTo>
                  <a:pt x="15239" y="15587"/>
                </a:lnTo>
                <a:lnTo>
                  <a:pt x="36112" y="15587"/>
                </a:lnTo>
                <a:lnTo>
                  <a:pt x="41843" y="14138"/>
                </a:lnTo>
                <a:lnTo>
                  <a:pt x="79357" y="14138"/>
                </a:lnTo>
                <a:lnTo>
                  <a:pt x="71311" y="4952"/>
                </a:lnTo>
                <a:lnTo>
                  <a:pt x="59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46065" y="5165740"/>
            <a:ext cx="91440" cy="132715"/>
          </a:xfrm>
          <a:custGeom>
            <a:avLst/>
            <a:gdLst/>
            <a:ahLst/>
            <a:cxnLst/>
            <a:rect l="l" t="t" r="r" b="b"/>
            <a:pathLst>
              <a:path w="91439" h="132714">
                <a:moveTo>
                  <a:pt x="3047" y="105780"/>
                </a:moveTo>
                <a:lnTo>
                  <a:pt x="9522" y="120947"/>
                </a:lnTo>
                <a:lnTo>
                  <a:pt x="21339" y="129232"/>
                </a:lnTo>
                <a:lnTo>
                  <a:pt x="34313" y="132643"/>
                </a:lnTo>
                <a:lnTo>
                  <a:pt x="58832" y="130228"/>
                </a:lnTo>
                <a:lnTo>
                  <a:pt x="75088" y="123470"/>
                </a:lnTo>
                <a:lnTo>
                  <a:pt x="78723" y="119907"/>
                </a:lnTo>
                <a:lnTo>
                  <a:pt x="41672" y="119907"/>
                </a:lnTo>
                <a:lnTo>
                  <a:pt x="29168" y="117067"/>
                </a:lnTo>
                <a:lnTo>
                  <a:pt x="21899" y="108008"/>
                </a:lnTo>
                <a:lnTo>
                  <a:pt x="3047" y="105780"/>
                </a:lnTo>
                <a:close/>
              </a:path>
              <a:path w="91439" h="132714">
                <a:moveTo>
                  <a:pt x="91276" y="82920"/>
                </a:moveTo>
                <a:lnTo>
                  <a:pt x="73151" y="82920"/>
                </a:lnTo>
                <a:lnTo>
                  <a:pt x="73151" y="87492"/>
                </a:lnTo>
                <a:lnTo>
                  <a:pt x="72805" y="98286"/>
                </a:lnTo>
                <a:lnTo>
                  <a:pt x="69007" y="110246"/>
                </a:lnTo>
                <a:lnTo>
                  <a:pt x="57619" y="119045"/>
                </a:lnTo>
                <a:lnTo>
                  <a:pt x="41672" y="119907"/>
                </a:lnTo>
                <a:lnTo>
                  <a:pt x="78723" y="119907"/>
                </a:lnTo>
                <a:lnTo>
                  <a:pt x="84778" y="113971"/>
                </a:lnTo>
                <a:lnTo>
                  <a:pt x="89601" y="103335"/>
                </a:lnTo>
                <a:lnTo>
                  <a:pt x="91256" y="93163"/>
                </a:lnTo>
                <a:lnTo>
                  <a:pt x="91276" y="82920"/>
                </a:lnTo>
                <a:close/>
              </a:path>
              <a:path w="91439" h="132714">
                <a:moveTo>
                  <a:pt x="58006" y="0"/>
                </a:moveTo>
                <a:lnTo>
                  <a:pt x="13597" y="11732"/>
                </a:lnTo>
                <a:lnTo>
                  <a:pt x="0" y="44652"/>
                </a:lnTo>
                <a:lnTo>
                  <a:pt x="1013" y="56963"/>
                </a:lnTo>
                <a:lnTo>
                  <a:pt x="4523" y="69635"/>
                </a:lnTo>
                <a:lnTo>
                  <a:pt x="11231" y="81269"/>
                </a:lnTo>
                <a:lnTo>
                  <a:pt x="21839" y="90466"/>
                </a:lnTo>
                <a:lnTo>
                  <a:pt x="37051" y="95828"/>
                </a:lnTo>
                <a:lnTo>
                  <a:pt x="55241" y="94612"/>
                </a:lnTo>
                <a:lnTo>
                  <a:pt x="66613" y="90359"/>
                </a:lnTo>
                <a:lnTo>
                  <a:pt x="73054" y="84573"/>
                </a:lnTo>
                <a:lnTo>
                  <a:pt x="73151" y="82920"/>
                </a:lnTo>
                <a:lnTo>
                  <a:pt x="91276" y="82920"/>
                </a:lnTo>
                <a:lnTo>
                  <a:pt x="91277" y="82438"/>
                </a:lnTo>
                <a:lnTo>
                  <a:pt x="52445" y="82438"/>
                </a:lnTo>
                <a:lnTo>
                  <a:pt x="35506" y="79870"/>
                </a:lnTo>
                <a:lnTo>
                  <a:pt x="24944" y="72184"/>
                </a:lnTo>
                <a:lnTo>
                  <a:pt x="19598" y="60524"/>
                </a:lnTo>
                <a:lnTo>
                  <a:pt x="18287" y="47868"/>
                </a:lnTo>
                <a:lnTo>
                  <a:pt x="19175" y="35885"/>
                </a:lnTo>
                <a:lnTo>
                  <a:pt x="23966" y="23292"/>
                </a:lnTo>
                <a:lnTo>
                  <a:pt x="35848" y="14474"/>
                </a:lnTo>
                <a:lnTo>
                  <a:pt x="91412" y="14474"/>
                </a:lnTo>
                <a:lnTo>
                  <a:pt x="91412" y="14340"/>
                </a:lnTo>
                <a:lnTo>
                  <a:pt x="74675" y="14340"/>
                </a:lnTo>
                <a:lnTo>
                  <a:pt x="68693" y="6879"/>
                </a:lnTo>
                <a:lnTo>
                  <a:pt x="58006" y="0"/>
                </a:lnTo>
                <a:close/>
              </a:path>
              <a:path w="91439" h="132714">
                <a:moveTo>
                  <a:pt x="91412" y="14474"/>
                </a:moveTo>
                <a:lnTo>
                  <a:pt x="35848" y="14474"/>
                </a:lnTo>
                <a:lnTo>
                  <a:pt x="55305" y="16887"/>
                </a:lnTo>
                <a:lnTo>
                  <a:pt x="66903" y="24771"/>
                </a:lnTo>
                <a:lnTo>
                  <a:pt x="72649" y="35750"/>
                </a:lnTo>
                <a:lnTo>
                  <a:pt x="74544" y="47448"/>
                </a:lnTo>
                <a:lnTo>
                  <a:pt x="71124" y="67169"/>
                </a:lnTo>
                <a:lnTo>
                  <a:pt x="62719" y="78056"/>
                </a:lnTo>
                <a:lnTo>
                  <a:pt x="52445" y="82438"/>
                </a:lnTo>
                <a:lnTo>
                  <a:pt x="91277" y="82438"/>
                </a:lnTo>
                <a:lnTo>
                  <a:pt x="91412" y="14474"/>
                </a:lnTo>
                <a:close/>
              </a:path>
              <a:path w="91439" h="132714">
                <a:moveTo>
                  <a:pt x="91439" y="624"/>
                </a:moveTo>
                <a:lnTo>
                  <a:pt x="74675" y="624"/>
                </a:lnTo>
                <a:lnTo>
                  <a:pt x="74675" y="14340"/>
                </a:lnTo>
                <a:lnTo>
                  <a:pt x="91412" y="14340"/>
                </a:lnTo>
                <a:lnTo>
                  <a:pt x="91439" y="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2179" y="5166296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0" y="64076"/>
                </a:moveTo>
                <a:lnTo>
                  <a:pt x="1708" y="72640"/>
                </a:lnTo>
                <a:lnTo>
                  <a:pt x="6476" y="82255"/>
                </a:lnTo>
                <a:lnTo>
                  <a:pt x="16890" y="90658"/>
                </a:lnTo>
                <a:lnTo>
                  <a:pt x="35535" y="95588"/>
                </a:lnTo>
                <a:lnTo>
                  <a:pt x="54107" y="94340"/>
                </a:lnTo>
                <a:lnTo>
                  <a:pt x="69013" y="90163"/>
                </a:lnTo>
                <a:lnTo>
                  <a:pt x="79917" y="83319"/>
                </a:lnTo>
                <a:lnTo>
                  <a:pt x="80650" y="82286"/>
                </a:lnTo>
                <a:lnTo>
                  <a:pt x="48746" y="82286"/>
                </a:lnTo>
                <a:lnTo>
                  <a:pt x="27057" y="78513"/>
                </a:lnTo>
                <a:lnTo>
                  <a:pt x="19266" y="70370"/>
                </a:lnTo>
                <a:lnTo>
                  <a:pt x="0" y="64076"/>
                </a:lnTo>
                <a:close/>
              </a:path>
              <a:path w="86995" h="95885">
                <a:moveTo>
                  <a:pt x="44471" y="0"/>
                </a:moveTo>
                <a:lnTo>
                  <a:pt x="28154" y="1684"/>
                </a:lnTo>
                <a:lnTo>
                  <a:pt x="15975" y="5810"/>
                </a:lnTo>
                <a:lnTo>
                  <a:pt x="7847" y="12354"/>
                </a:lnTo>
                <a:lnTo>
                  <a:pt x="3682" y="21291"/>
                </a:lnTo>
                <a:lnTo>
                  <a:pt x="6371" y="36620"/>
                </a:lnTo>
                <a:lnTo>
                  <a:pt x="14763" y="45485"/>
                </a:lnTo>
                <a:lnTo>
                  <a:pt x="27502" y="50057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3170" y="78161"/>
                </a:lnTo>
                <a:lnTo>
                  <a:pt x="48746" y="82286"/>
                </a:lnTo>
                <a:lnTo>
                  <a:pt x="80650" y="82286"/>
                </a:lnTo>
                <a:lnTo>
                  <a:pt x="86478" y="74069"/>
                </a:lnTo>
                <a:lnTo>
                  <a:pt x="85521" y="59763"/>
                </a:lnTo>
                <a:lnTo>
                  <a:pt x="79395" y="50136"/>
                </a:lnTo>
                <a:lnTo>
                  <a:pt x="67958" y="43936"/>
                </a:lnTo>
                <a:lnTo>
                  <a:pt x="41147" y="36644"/>
                </a:lnTo>
                <a:lnTo>
                  <a:pt x="27431" y="33596"/>
                </a:lnTo>
                <a:lnTo>
                  <a:pt x="21335" y="32072"/>
                </a:lnTo>
                <a:lnTo>
                  <a:pt x="21335" y="12260"/>
                </a:lnTo>
                <a:lnTo>
                  <a:pt x="36575" y="10736"/>
                </a:lnTo>
                <a:lnTo>
                  <a:pt x="77729" y="10736"/>
                </a:lnTo>
                <a:lnTo>
                  <a:pt x="77461" y="10204"/>
                </a:lnTo>
                <a:lnTo>
                  <a:pt x="65015" y="782"/>
                </a:lnTo>
                <a:lnTo>
                  <a:pt x="44471" y="0"/>
                </a:lnTo>
                <a:close/>
              </a:path>
              <a:path w="86995" h="95885">
                <a:moveTo>
                  <a:pt x="77729" y="10736"/>
                </a:moveTo>
                <a:lnTo>
                  <a:pt x="42671" y="10736"/>
                </a:lnTo>
                <a:lnTo>
                  <a:pt x="61242" y="15427"/>
                </a:lnTo>
                <a:lnTo>
                  <a:pt x="66829" y="24679"/>
                </a:lnTo>
                <a:lnTo>
                  <a:pt x="83819" y="27500"/>
                </a:lnTo>
                <a:lnTo>
                  <a:pt x="82730" y="20660"/>
                </a:lnTo>
                <a:lnTo>
                  <a:pt x="77729" y="10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09715" y="5166365"/>
            <a:ext cx="92710" cy="132715"/>
          </a:xfrm>
          <a:custGeom>
            <a:avLst/>
            <a:gdLst/>
            <a:ahLst/>
            <a:cxnLst/>
            <a:rect l="l" t="t" r="r" b="b"/>
            <a:pathLst>
              <a:path w="92710" h="132714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232" y="131819"/>
                </a:lnTo>
                <a:lnTo>
                  <a:pt x="38035" y="128184"/>
                </a:lnTo>
                <a:lnTo>
                  <a:pt x="45169" y="119685"/>
                </a:lnTo>
                <a:lnTo>
                  <a:pt x="46304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710" h="132714">
                <a:moveTo>
                  <a:pt x="19811" y="0"/>
                </a:moveTo>
                <a:lnTo>
                  <a:pt x="0" y="0"/>
                </a:lnTo>
                <a:lnTo>
                  <a:pt x="39623" y="96011"/>
                </a:lnTo>
                <a:lnTo>
                  <a:pt x="30743" y="112890"/>
                </a:lnTo>
                <a:lnTo>
                  <a:pt x="22972" y="117238"/>
                </a:lnTo>
                <a:lnTo>
                  <a:pt x="15239" y="117347"/>
                </a:lnTo>
                <a:lnTo>
                  <a:pt x="46304" y="117347"/>
                </a:lnTo>
                <a:lnTo>
                  <a:pt x="52628" y="104328"/>
                </a:lnTo>
                <a:lnTo>
                  <a:pt x="58787" y="90579"/>
                </a:lnTo>
                <a:lnTo>
                  <a:pt x="64487" y="77505"/>
                </a:lnTo>
                <a:lnTo>
                  <a:pt x="65042" y="76199"/>
                </a:lnTo>
                <a:lnTo>
                  <a:pt x="47243" y="76199"/>
                </a:lnTo>
                <a:lnTo>
                  <a:pt x="19811" y="0"/>
                </a:lnTo>
                <a:close/>
              </a:path>
              <a:path w="92710" h="132714">
                <a:moveTo>
                  <a:pt x="76199" y="0"/>
                </a:moveTo>
                <a:lnTo>
                  <a:pt x="48767" y="76199"/>
                </a:lnTo>
                <a:lnTo>
                  <a:pt x="65042" y="76199"/>
                </a:lnTo>
                <a:lnTo>
                  <a:pt x="83868" y="30544"/>
                </a:lnTo>
                <a:lnTo>
                  <a:pt x="92318" y="9271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14871" y="5163322"/>
            <a:ext cx="85725" cy="99060"/>
          </a:xfrm>
          <a:custGeom>
            <a:avLst/>
            <a:gdLst/>
            <a:ahLst/>
            <a:cxnLst/>
            <a:rect l="l" t="t" r="r" b="b"/>
            <a:pathLst>
              <a:path w="85725" h="99060">
                <a:moveTo>
                  <a:pt x="0" y="67051"/>
                </a:moveTo>
                <a:lnTo>
                  <a:pt x="1708" y="75614"/>
                </a:lnTo>
                <a:lnTo>
                  <a:pt x="6476" y="85229"/>
                </a:lnTo>
                <a:lnTo>
                  <a:pt x="16890" y="93633"/>
                </a:lnTo>
                <a:lnTo>
                  <a:pt x="35535" y="98562"/>
                </a:lnTo>
                <a:lnTo>
                  <a:pt x="54291" y="97254"/>
                </a:lnTo>
                <a:lnTo>
                  <a:pt x="68985" y="92898"/>
                </a:lnTo>
                <a:lnTo>
                  <a:pt x="79423" y="85772"/>
                </a:lnTo>
                <a:lnTo>
                  <a:pt x="79741" y="85260"/>
                </a:lnTo>
                <a:lnTo>
                  <a:pt x="48451" y="85260"/>
                </a:lnTo>
                <a:lnTo>
                  <a:pt x="26883" y="81438"/>
                </a:lnTo>
                <a:lnTo>
                  <a:pt x="19214" y="73220"/>
                </a:lnTo>
                <a:lnTo>
                  <a:pt x="0" y="67051"/>
                </a:lnTo>
                <a:close/>
              </a:path>
              <a:path w="85725" h="99060">
                <a:moveTo>
                  <a:pt x="43574" y="0"/>
                </a:moveTo>
                <a:lnTo>
                  <a:pt x="28478" y="1765"/>
                </a:lnTo>
                <a:lnTo>
                  <a:pt x="15504" y="7260"/>
                </a:lnTo>
                <a:lnTo>
                  <a:pt x="6433" y="16771"/>
                </a:lnTo>
                <a:lnTo>
                  <a:pt x="6589" y="34733"/>
                </a:lnTo>
                <a:lnTo>
                  <a:pt x="11808" y="45477"/>
                </a:lnTo>
                <a:lnTo>
                  <a:pt x="20956" y="51189"/>
                </a:lnTo>
                <a:lnTo>
                  <a:pt x="48767" y="57907"/>
                </a:lnTo>
                <a:lnTo>
                  <a:pt x="64007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644" y="81135"/>
                </a:lnTo>
                <a:lnTo>
                  <a:pt x="48451" y="85260"/>
                </a:lnTo>
                <a:lnTo>
                  <a:pt x="79741" y="85260"/>
                </a:lnTo>
                <a:lnTo>
                  <a:pt x="85410" y="76152"/>
                </a:lnTo>
                <a:lnTo>
                  <a:pt x="84351" y="62159"/>
                </a:lnTo>
                <a:lnTo>
                  <a:pt x="78167" y="52713"/>
                </a:lnTo>
                <a:lnTo>
                  <a:pt x="66039" y="46601"/>
                </a:lnTo>
                <a:lnTo>
                  <a:pt x="39623" y="39619"/>
                </a:lnTo>
                <a:lnTo>
                  <a:pt x="25907" y="36571"/>
                </a:lnTo>
                <a:lnTo>
                  <a:pt x="21335" y="35047"/>
                </a:lnTo>
                <a:lnTo>
                  <a:pt x="21335" y="15235"/>
                </a:lnTo>
                <a:lnTo>
                  <a:pt x="36575" y="13711"/>
                </a:lnTo>
                <a:lnTo>
                  <a:pt x="77675" y="13711"/>
                </a:lnTo>
                <a:lnTo>
                  <a:pt x="65575" y="4295"/>
                </a:lnTo>
                <a:lnTo>
                  <a:pt x="43574" y="0"/>
                </a:lnTo>
                <a:close/>
              </a:path>
              <a:path w="85725" h="99060">
                <a:moveTo>
                  <a:pt x="77675" y="13711"/>
                </a:moveTo>
                <a:lnTo>
                  <a:pt x="41147" y="13711"/>
                </a:lnTo>
                <a:lnTo>
                  <a:pt x="60473" y="18069"/>
                </a:lnTo>
                <a:lnTo>
                  <a:pt x="66677" y="26895"/>
                </a:lnTo>
                <a:lnTo>
                  <a:pt x="83819" y="30475"/>
                </a:lnTo>
                <a:lnTo>
                  <a:pt x="82769" y="23856"/>
                </a:lnTo>
                <a:lnTo>
                  <a:pt x="77675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12408" y="5140455"/>
            <a:ext cx="48894" cy="120651"/>
          </a:xfrm>
          <a:custGeom>
            <a:avLst/>
            <a:gdLst/>
            <a:ahLst/>
            <a:cxnLst/>
            <a:rect l="l" t="t" r="r" b="b"/>
            <a:pathLst>
              <a:path w="48895" h="120650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112" y="113441"/>
                </a:lnTo>
                <a:lnTo>
                  <a:pt x="30702" y="120162"/>
                </a:lnTo>
                <a:lnTo>
                  <a:pt x="36575" y="120395"/>
                </a:lnTo>
                <a:lnTo>
                  <a:pt x="41147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w="48895" h="120650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w="48895" h="120650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74988" y="5163930"/>
            <a:ext cx="94615" cy="98425"/>
          </a:xfrm>
          <a:custGeom>
            <a:avLst/>
            <a:gdLst/>
            <a:ahLst/>
            <a:cxnLst/>
            <a:rect l="l" t="t" r="r" b="b"/>
            <a:pathLst>
              <a:path w="94614" h="98425">
                <a:moveTo>
                  <a:pt x="58731" y="0"/>
                </a:moveTo>
                <a:lnTo>
                  <a:pt x="14267" y="13440"/>
                </a:lnTo>
                <a:lnTo>
                  <a:pt x="0" y="48623"/>
                </a:lnTo>
                <a:lnTo>
                  <a:pt x="1654" y="64155"/>
                </a:lnTo>
                <a:lnTo>
                  <a:pt x="6644" y="77233"/>
                </a:lnTo>
                <a:lnTo>
                  <a:pt x="14850" y="87493"/>
                </a:lnTo>
                <a:lnTo>
                  <a:pt x="26153" y="94572"/>
                </a:lnTo>
                <a:lnTo>
                  <a:pt x="40435" y="98106"/>
                </a:lnTo>
                <a:lnTo>
                  <a:pt x="60528" y="97201"/>
                </a:lnTo>
                <a:lnTo>
                  <a:pt x="70199" y="94463"/>
                </a:lnTo>
                <a:lnTo>
                  <a:pt x="83642" y="83023"/>
                </a:lnTo>
                <a:lnTo>
                  <a:pt x="59199" y="83023"/>
                </a:lnTo>
                <a:lnTo>
                  <a:pt x="40398" y="81908"/>
                </a:lnTo>
                <a:lnTo>
                  <a:pt x="27820" y="76521"/>
                </a:lnTo>
                <a:lnTo>
                  <a:pt x="20686" y="67538"/>
                </a:lnTo>
                <a:lnTo>
                  <a:pt x="18213" y="55637"/>
                </a:lnTo>
                <a:lnTo>
                  <a:pt x="94392" y="54249"/>
                </a:lnTo>
                <a:lnTo>
                  <a:pt x="93414" y="42057"/>
                </a:lnTo>
                <a:lnTo>
                  <a:pt x="18192" y="42057"/>
                </a:lnTo>
                <a:lnTo>
                  <a:pt x="21970" y="28722"/>
                </a:lnTo>
                <a:lnTo>
                  <a:pt x="31730" y="19012"/>
                </a:lnTo>
                <a:lnTo>
                  <a:pt x="45110" y="14698"/>
                </a:lnTo>
                <a:lnTo>
                  <a:pt x="83574" y="14698"/>
                </a:lnTo>
                <a:lnTo>
                  <a:pt x="81876" y="11997"/>
                </a:lnTo>
                <a:lnTo>
                  <a:pt x="71855" y="4167"/>
                </a:lnTo>
                <a:lnTo>
                  <a:pt x="58731" y="0"/>
                </a:lnTo>
                <a:close/>
              </a:path>
              <a:path w="94614" h="98425">
                <a:moveTo>
                  <a:pt x="76104" y="66441"/>
                </a:moveTo>
                <a:lnTo>
                  <a:pt x="71616" y="75154"/>
                </a:lnTo>
                <a:lnTo>
                  <a:pt x="59199" y="83023"/>
                </a:lnTo>
                <a:lnTo>
                  <a:pt x="83642" y="83023"/>
                </a:lnTo>
                <a:lnTo>
                  <a:pt x="83795" y="82893"/>
                </a:lnTo>
                <a:lnTo>
                  <a:pt x="91423" y="72735"/>
                </a:lnTo>
                <a:lnTo>
                  <a:pt x="76104" y="66441"/>
                </a:lnTo>
                <a:close/>
              </a:path>
              <a:path w="94614" h="98425">
                <a:moveTo>
                  <a:pt x="83574" y="14698"/>
                </a:moveTo>
                <a:lnTo>
                  <a:pt x="45110" y="14698"/>
                </a:lnTo>
                <a:lnTo>
                  <a:pt x="62074" y="17660"/>
                </a:lnTo>
                <a:lnTo>
                  <a:pt x="72168" y="25699"/>
                </a:lnTo>
                <a:lnTo>
                  <a:pt x="76931" y="37350"/>
                </a:lnTo>
                <a:lnTo>
                  <a:pt x="18192" y="42057"/>
                </a:lnTo>
                <a:lnTo>
                  <a:pt x="93414" y="42057"/>
                </a:lnTo>
                <a:lnTo>
                  <a:pt x="93034" y="37350"/>
                </a:lnTo>
                <a:lnTo>
                  <a:pt x="88901" y="23168"/>
                </a:lnTo>
                <a:lnTo>
                  <a:pt x="83574" y="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90715" y="5163829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6777"/>
                </a:lnTo>
                <a:lnTo>
                  <a:pt x="32150" y="17638"/>
                </a:lnTo>
                <a:lnTo>
                  <a:pt x="37636" y="16251"/>
                </a:lnTo>
                <a:lnTo>
                  <a:pt x="16763" y="16251"/>
                </a:lnTo>
                <a:lnTo>
                  <a:pt x="16763" y="2535"/>
                </a:lnTo>
                <a:close/>
              </a:path>
              <a:path w="142240" h="95885">
                <a:moveTo>
                  <a:pt x="137832" y="14802"/>
                </a:moveTo>
                <a:lnTo>
                  <a:pt x="43367" y="14802"/>
                </a:lnTo>
                <a:lnTo>
                  <a:pt x="58926" y="20233"/>
                </a:lnTo>
                <a:lnTo>
                  <a:pt x="62483" y="31424"/>
                </a:lnTo>
                <a:lnTo>
                  <a:pt x="62483" y="95499"/>
                </a:lnTo>
                <a:lnTo>
                  <a:pt x="80771" y="95499"/>
                </a:lnTo>
                <a:lnTo>
                  <a:pt x="80771" y="39111"/>
                </a:lnTo>
                <a:lnTo>
                  <a:pt x="84340" y="26250"/>
                </a:lnTo>
                <a:lnTo>
                  <a:pt x="94436" y="17043"/>
                </a:lnTo>
                <a:lnTo>
                  <a:pt x="138355" y="17043"/>
                </a:lnTo>
                <a:lnTo>
                  <a:pt x="137832" y="14802"/>
                </a:lnTo>
                <a:close/>
              </a:path>
              <a:path w="142240" h="95885">
                <a:moveTo>
                  <a:pt x="138355" y="17043"/>
                </a:moveTo>
                <a:lnTo>
                  <a:pt x="94436" y="17043"/>
                </a:lnTo>
                <a:lnTo>
                  <a:pt x="113705" y="17845"/>
                </a:lnTo>
                <a:lnTo>
                  <a:pt x="122686" y="24275"/>
                </a:lnTo>
                <a:lnTo>
                  <a:pt x="124965" y="35512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6" y="31424"/>
                </a:lnTo>
                <a:lnTo>
                  <a:pt x="138355" y="17043"/>
                </a:lnTo>
                <a:close/>
              </a:path>
              <a:path w="142240" h="95885">
                <a:moveTo>
                  <a:pt x="60867" y="1079"/>
                </a:moveTo>
                <a:lnTo>
                  <a:pt x="40368" y="2185"/>
                </a:lnTo>
                <a:lnTo>
                  <a:pt x="27563" y="6733"/>
                </a:lnTo>
                <a:lnTo>
                  <a:pt x="20585" y="12650"/>
                </a:lnTo>
                <a:lnTo>
                  <a:pt x="16763" y="16251"/>
                </a:lnTo>
                <a:lnTo>
                  <a:pt x="37636" y="16251"/>
                </a:lnTo>
                <a:lnTo>
                  <a:pt x="43367" y="14802"/>
                </a:lnTo>
                <a:lnTo>
                  <a:pt x="137832" y="14802"/>
                </a:lnTo>
                <a:lnTo>
                  <a:pt x="137658" y="14059"/>
                </a:lnTo>
                <a:lnTo>
                  <a:pt x="136231" y="12618"/>
                </a:lnTo>
                <a:lnTo>
                  <a:pt x="79538" y="12618"/>
                </a:lnTo>
                <a:lnTo>
                  <a:pt x="72784" y="7299"/>
                </a:lnTo>
                <a:lnTo>
                  <a:pt x="60867" y="1079"/>
                </a:lnTo>
                <a:close/>
              </a:path>
              <a:path w="142240" h="95885">
                <a:moveTo>
                  <a:pt x="115978" y="0"/>
                </a:moveTo>
                <a:lnTo>
                  <a:pt x="98690" y="1293"/>
                </a:lnTo>
                <a:lnTo>
                  <a:pt x="87434" y="5705"/>
                </a:lnTo>
                <a:lnTo>
                  <a:pt x="79538" y="12618"/>
                </a:lnTo>
                <a:lnTo>
                  <a:pt x="136231" y="12618"/>
                </a:lnTo>
                <a:lnTo>
                  <a:pt x="127861" y="4168"/>
                </a:lnTo>
                <a:lnTo>
                  <a:pt x="115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07607" y="532333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44184" y="5363953"/>
            <a:ext cx="83820" cy="97155"/>
          </a:xfrm>
          <a:custGeom>
            <a:avLst/>
            <a:gdLst/>
            <a:ahLst/>
            <a:cxnLst/>
            <a:rect l="l" t="t" r="r" b="b"/>
            <a:pathLst>
              <a:path w="83820" h="97154">
                <a:moveTo>
                  <a:pt x="16763" y="2055"/>
                </a:moveTo>
                <a:lnTo>
                  <a:pt x="0" y="2055"/>
                </a:lnTo>
                <a:lnTo>
                  <a:pt x="0" y="96543"/>
                </a:lnTo>
                <a:lnTo>
                  <a:pt x="16763" y="96543"/>
                </a:lnTo>
                <a:lnTo>
                  <a:pt x="16763" y="46251"/>
                </a:lnTo>
                <a:lnTo>
                  <a:pt x="20854" y="28177"/>
                </a:lnTo>
                <a:lnTo>
                  <a:pt x="30485" y="18299"/>
                </a:lnTo>
                <a:lnTo>
                  <a:pt x="41696" y="14521"/>
                </a:lnTo>
                <a:lnTo>
                  <a:pt x="79665" y="14521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w="83820" h="97154">
                <a:moveTo>
                  <a:pt x="79665" y="14521"/>
                </a:moveTo>
                <a:lnTo>
                  <a:pt x="41696" y="14521"/>
                </a:lnTo>
                <a:lnTo>
                  <a:pt x="58355" y="17337"/>
                </a:lnTo>
                <a:lnTo>
                  <a:pt x="65705" y="26606"/>
                </a:lnTo>
                <a:lnTo>
                  <a:pt x="67055" y="96543"/>
                </a:lnTo>
                <a:lnTo>
                  <a:pt x="83819" y="96543"/>
                </a:lnTo>
                <a:lnTo>
                  <a:pt x="83819" y="32535"/>
                </a:lnTo>
                <a:lnTo>
                  <a:pt x="80183" y="15103"/>
                </a:lnTo>
                <a:lnTo>
                  <a:pt x="79665" y="14521"/>
                </a:lnTo>
                <a:close/>
              </a:path>
              <a:path w="83820" h="97154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50879" y="5365668"/>
            <a:ext cx="93345" cy="133985"/>
          </a:xfrm>
          <a:custGeom>
            <a:avLst/>
            <a:gdLst/>
            <a:ahLst/>
            <a:cxnLst/>
            <a:rect l="l" t="t" r="r" b="b"/>
            <a:pathLst>
              <a:path w="93345" h="133985">
                <a:moveTo>
                  <a:pt x="3032" y="105497"/>
                </a:moveTo>
                <a:lnTo>
                  <a:pt x="9331" y="121361"/>
                </a:lnTo>
                <a:lnTo>
                  <a:pt x="20853" y="130100"/>
                </a:lnTo>
                <a:lnTo>
                  <a:pt x="33637" y="133774"/>
                </a:lnTo>
                <a:lnTo>
                  <a:pt x="58611" y="131410"/>
                </a:lnTo>
                <a:lnTo>
                  <a:pt x="75356" y="124724"/>
                </a:lnTo>
                <a:lnTo>
                  <a:pt x="80669" y="119818"/>
                </a:lnTo>
                <a:lnTo>
                  <a:pt x="40667" y="119818"/>
                </a:lnTo>
                <a:lnTo>
                  <a:pt x="28301" y="116350"/>
                </a:lnTo>
                <a:lnTo>
                  <a:pt x="21449" y="106101"/>
                </a:lnTo>
                <a:lnTo>
                  <a:pt x="3032" y="105497"/>
                </a:lnTo>
                <a:close/>
              </a:path>
              <a:path w="93345" h="133985">
                <a:moveTo>
                  <a:pt x="92948" y="84161"/>
                </a:moveTo>
                <a:lnTo>
                  <a:pt x="74660" y="84161"/>
                </a:lnTo>
                <a:lnTo>
                  <a:pt x="74659" y="87234"/>
                </a:lnTo>
                <a:lnTo>
                  <a:pt x="73978" y="98564"/>
                </a:lnTo>
                <a:lnTo>
                  <a:pt x="69203" y="110976"/>
                </a:lnTo>
                <a:lnTo>
                  <a:pt x="56241" y="119489"/>
                </a:lnTo>
                <a:lnTo>
                  <a:pt x="40667" y="119818"/>
                </a:lnTo>
                <a:lnTo>
                  <a:pt x="80669" y="119818"/>
                </a:lnTo>
                <a:lnTo>
                  <a:pt x="85519" y="115339"/>
                </a:lnTo>
                <a:lnTo>
                  <a:pt x="90742" y="104880"/>
                </a:lnTo>
                <a:lnTo>
                  <a:pt x="92671" y="94970"/>
                </a:lnTo>
                <a:lnTo>
                  <a:pt x="92948" y="87234"/>
                </a:lnTo>
                <a:lnTo>
                  <a:pt x="92948" y="84161"/>
                </a:lnTo>
                <a:close/>
              </a:path>
              <a:path w="93345" h="133985">
                <a:moveTo>
                  <a:pt x="57991" y="0"/>
                </a:moveTo>
                <a:lnTo>
                  <a:pt x="14015" y="11291"/>
                </a:lnTo>
                <a:lnTo>
                  <a:pt x="0" y="44631"/>
                </a:lnTo>
                <a:lnTo>
                  <a:pt x="1135" y="57412"/>
                </a:lnTo>
                <a:lnTo>
                  <a:pt x="4921" y="70158"/>
                </a:lnTo>
                <a:lnTo>
                  <a:pt x="11901" y="81611"/>
                </a:lnTo>
                <a:lnTo>
                  <a:pt x="22620" y="90517"/>
                </a:lnTo>
                <a:lnTo>
                  <a:pt x="37621" y="95620"/>
                </a:lnTo>
                <a:lnTo>
                  <a:pt x="56155" y="94323"/>
                </a:lnTo>
                <a:lnTo>
                  <a:pt x="67778" y="90255"/>
                </a:lnTo>
                <a:lnTo>
                  <a:pt x="73136" y="84161"/>
                </a:lnTo>
                <a:lnTo>
                  <a:pt x="92948" y="84161"/>
                </a:lnTo>
                <a:lnTo>
                  <a:pt x="92948" y="83507"/>
                </a:lnTo>
                <a:lnTo>
                  <a:pt x="53236" y="83507"/>
                </a:lnTo>
                <a:lnTo>
                  <a:pt x="36952" y="81197"/>
                </a:lnTo>
                <a:lnTo>
                  <a:pt x="26160" y="73895"/>
                </a:lnTo>
                <a:lnTo>
                  <a:pt x="20166" y="62503"/>
                </a:lnTo>
                <a:lnTo>
                  <a:pt x="18273" y="47927"/>
                </a:lnTo>
                <a:lnTo>
                  <a:pt x="18272" y="47585"/>
                </a:lnTo>
                <a:lnTo>
                  <a:pt x="19160" y="35602"/>
                </a:lnTo>
                <a:lnTo>
                  <a:pt x="23951" y="23008"/>
                </a:lnTo>
                <a:lnTo>
                  <a:pt x="35832" y="14190"/>
                </a:lnTo>
                <a:lnTo>
                  <a:pt x="92948" y="14190"/>
                </a:lnTo>
                <a:lnTo>
                  <a:pt x="92948" y="14057"/>
                </a:lnTo>
                <a:lnTo>
                  <a:pt x="74660" y="14057"/>
                </a:lnTo>
                <a:lnTo>
                  <a:pt x="68678" y="7271"/>
                </a:lnTo>
                <a:lnTo>
                  <a:pt x="57991" y="0"/>
                </a:lnTo>
                <a:close/>
              </a:path>
              <a:path w="93345" h="133985">
                <a:moveTo>
                  <a:pt x="92948" y="14190"/>
                </a:moveTo>
                <a:lnTo>
                  <a:pt x="35832" y="14190"/>
                </a:lnTo>
                <a:lnTo>
                  <a:pt x="55290" y="16603"/>
                </a:lnTo>
                <a:lnTo>
                  <a:pt x="66888" y="24487"/>
                </a:lnTo>
                <a:lnTo>
                  <a:pt x="72633" y="35466"/>
                </a:lnTo>
                <a:lnTo>
                  <a:pt x="74529" y="47164"/>
                </a:lnTo>
                <a:lnTo>
                  <a:pt x="71276" y="67434"/>
                </a:lnTo>
                <a:lnTo>
                  <a:pt x="63219" y="78768"/>
                </a:lnTo>
                <a:lnTo>
                  <a:pt x="53236" y="83507"/>
                </a:lnTo>
                <a:lnTo>
                  <a:pt x="92948" y="83507"/>
                </a:lnTo>
                <a:lnTo>
                  <a:pt x="92948" y="14190"/>
                </a:lnTo>
                <a:close/>
              </a:path>
              <a:path w="93345" h="133985">
                <a:moveTo>
                  <a:pt x="92948" y="341"/>
                </a:moveTo>
                <a:lnTo>
                  <a:pt x="74660" y="341"/>
                </a:lnTo>
                <a:lnTo>
                  <a:pt x="74660" y="14057"/>
                </a:lnTo>
                <a:lnTo>
                  <a:pt x="92948" y="14057"/>
                </a:lnTo>
                <a:lnTo>
                  <a:pt x="92948" y="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18740" y="5364013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3046"/>
                </a:lnTo>
                <a:lnTo>
                  <a:pt x="6669" y="76565"/>
                </a:lnTo>
                <a:lnTo>
                  <a:pt x="14778" y="86897"/>
                </a:lnTo>
                <a:lnTo>
                  <a:pt x="25694" y="93923"/>
                </a:lnTo>
                <a:lnTo>
                  <a:pt x="39139" y="97526"/>
                </a:lnTo>
                <a:lnTo>
                  <a:pt x="58891" y="96934"/>
                </a:lnTo>
                <a:lnTo>
                  <a:pt x="70157" y="94730"/>
                </a:lnTo>
                <a:lnTo>
                  <a:pt x="85481" y="84294"/>
                </a:lnTo>
                <a:lnTo>
                  <a:pt x="60398" y="84294"/>
                </a:lnTo>
                <a:lnTo>
                  <a:pt x="41500" y="83189"/>
                </a:lnTo>
                <a:lnTo>
                  <a:pt x="29398" y="77779"/>
                </a:lnTo>
                <a:lnTo>
                  <a:pt x="22972" y="68351"/>
                </a:lnTo>
                <a:lnTo>
                  <a:pt x="95776" y="55335"/>
                </a:lnTo>
                <a:lnTo>
                  <a:pt x="94617" y="41619"/>
                </a:lnTo>
                <a:lnTo>
                  <a:pt x="21100" y="41619"/>
                </a:lnTo>
                <a:lnTo>
                  <a:pt x="24370" y="28630"/>
                </a:lnTo>
                <a:lnTo>
                  <a:pt x="33536" y="18528"/>
                </a:lnTo>
                <a:lnTo>
                  <a:pt x="47638" y="14200"/>
                </a:lnTo>
                <a:lnTo>
                  <a:pt x="83840" y="14200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w="95885" h="97789">
                <a:moveTo>
                  <a:pt x="77488" y="67527"/>
                </a:moveTo>
                <a:lnTo>
                  <a:pt x="72335" y="76906"/>
                </a:lnTo>
                <a:lnTo>
                  <a:pt x="60398" y="84294"/>
                </a:lnTo>
                <a:lnTo>
                  <a:pt x="85481" y="84294"/>
                </a:lnTo>
                <a:lnTo>
                  <a:pt x="92726" y="73762"/>
                </a:lnTo>
                <a:lnTo>
                  <a:pt x="77488" y="67527"/>
                </a:lnTo>
                <a:close/>
              </a:path>
              <a:path w="95885" h="97789">
                <a:moveTo>
                  <a:pt x="83840" y="14200"/>
                </a:moveTo>
                <a:lnTo>
                  <a:pt x="47638" y="14200"/>
                </a:lnTo>
                <a:lnTo>
                  <a:pt x="65116" y="17806"/>
                </a:lnTo>
                <a:lnTo>
                  <a:pt x="74333" y="26962"/>
                </a:lnTo>
                <a:lnTo>
                  <a:pt x="77419" y="39136"/>
                </a:lnTo>
                <a:lnTo>
                  <a:pt x="21100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40" y="1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40424" y="5362960"/>
            <a:ext cx="50799" cy="97790"/>
          </a:xfrm>
          <a:custGeom>
            <a:avLst/>
            <a:gdLst/>
            <a:ahLst/>
            <a:cxnLst/>
            <a:rect l="l" t="t" r="r" b="b"/>
            <a:pathLst>
              <a:path w="50800" h="97789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w="50800" h="97789">
                <a:moveTo>
                  <a:pt x="47243" y="0"/>
                </a:moveTo>
                <a:lnTo>
                  <a:pt x="45719" y="0"/>
                </a:lnTo>
                <a:lnTo>
                  <a:pt x="32550" y="2850"/>
                </a:lnTo>
                <a:lnTo>
                  <a:pt x="22541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07480" y="5362960"/>
            <a:ext cx="50799" cy="97790"/>
          </a:xfrm>
          <a:custGeom>
            <a:avLst/>
            <a:gdLst/>
            <a:ahLst/>
            <a:cxnLst/>
            <a:rect l="l" t="t" r="r" b="b"/>
            <a:pathLst>
              <a:path w="50800" h="97789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w="50800" h="97789">
                <a:moveTo>
                  <a:pt x="47243" y="0"/>
                </a:moveTo>
                <a:lnTo>
                  <a:pt x="45719" y="0"/>
                </a:lnTo>
                <a:lnTo>
                  <a:pt x="32932" y="2850"/>
                </a:lnTo>
                <a:lnTo>
                  <a:pt x="23202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66916" y="5363003"/>
            <a:ext cx="95250" cy="99060"/>
          </a:xfrm>
          <a:custGeom>
            <a:avLst/>
            <a:gdLst/>
            <a:ahLst/>
            <a:cxnLst/>
            <a:rect l="l" t="t" r="r" b="b"/>
            <a:pathLst>
              <a:path w="95250" h="99060">
                <a:moveTo>
                  <a:pt x="49587" y="0"/>
                </a:moveTo>
                <a:lnTo>
                  <a:pt x="10085" y="18258"/>
                </a:lnTo>
                <a:lnTo>
                  <a:pt x="0" y="50248"/>
                </a:lnTo>
                <a:lnTo>
                  <a:pt x="1609" y="63771"/>
                </a:lnTo>
                <a:lnTo>
                  <a:pt x="6477" y="76337"/>
                </a:lnTo>
                <a:lnTo>
                  <a:pt x="14664" y="86988"/>
                </a:lnTo>
                <a:lnTo>
                  <a:pt x="26230" y="94767"/>
                </a:lnTo>
                <a:lnTo>
                  <a:pt x="41233" y="98716"/>
                </a:lnTo>
                <a:lnTo>
                  <a:pt x="59590" y="96790"/>
                </a:lnTo>
                <a:lnTo>
                  <a:pt x="73878" y="91210"/>
                </a:lnTo>
                <a:lnTo>
                  <a:pt x="79395" y="86760"/>
                </a:lnTo>
                <a:lnTo>
                  <a:pt x="49453" y="86760"/>
                </a:lnTo>
                <a:lnTo>
                  <a:pt x="32033" y="82764"/>
                </a:lnTo>
                <a:lnTo>
                  <a:pt x="22094" y="72897"/>
                </a:lnTo>
                <a:lnTo>
                  <a:pt x="17666" y="60486"/>
                </a:lnTo>
                <a:lnTo>
                  <a:pt x="16763" y="50248"/>
                </a:lnTo>
                <a:lnTo>
                  <a:pt x="18131" y="38541"/>
                </a:lnTo>
                <a:lnTo>
                  <a:pt x="23606" y="26161"/>
                </a:lnTo>
                <a:lnTo>
                  <a:pt x="35242" y="17218"/>
                </a:lnTo>
                <a:lnTo>
                  <a:pt x="83925" y="17218"/>
                </a:lnTo>
                <a:lnTo>
                  <a:pt x="75762" y="8683"/>
                </a:lnTo>
                <a:lnTo>
                  <a:pt x="64095" y="2542"/>
                </a:lnTo>
                <a:lnTo>
                  <a:pt x="49587" y="0"/>
                </a:lnTo>
                <a:close/>
              </a:path>
              <a:path w="95250" h="99060">
                <a:moveTo>
                  <a:pt x="83925" y="17218"/>
                </a:moveTo>
                <a:lnTo>
                  <a:pt x="35242" y="17218"/>
                </a:lnTo>
                <a:lnTo>
                  <a:pt x="55358" y="19133"/>
                </a:lnTo>
                <a:lnTo>
                  <a:pt x="68430" y="26028"/>
                </a:lnTo>
                <a:lnTo>
                  <a:pt x="75822" y="35609"/>
                </a:lnTo>
                <a:lnTo>
                  <a:pt x="78900" y="45581"/>
                </a:lnTo>
                <a:lnTo>
                  <a:pt x="77624" y="59343"/>
                </a:lnTo>
                <a:lnTo>
                  <a:pt x="72792" y="72348"/>
                </a:lnTo>
                <a:lnTo>
                  <a:pt x="63652" y="82265"/>
                </a:lnTo>
                <a:lnTo>
                  <a:pt x="49453" y="86760"/>
                </a:lnTo>
                <a:lnTo>
                  <a:pt x="79395" y="86760"/>
                </a:lnTo>
                <a:lnTo>
                  <a:pt x="84379" y="82739"/>
                </a:lnTo>
                <a:lnTo>
                  <a:pt x="91372" y="72140"/>
                </a:lnTo>
                <a:lnTo>
                  <a:pt x="95136" y="60174"/>
                </a:lnTo>
                <a:lnTo>
                  <a:pt x="94274" y="44167"/>
                </a:lnTo>
                <a:lnTo>
                  <a:pt x="90790" y="29938"/>
                </a:lnTo>
                <a:lnTo>
                  <a:pt x="84643" y="17969"/>
                </a:lnTo>
                <a:lnTo>
                  <a:pt x="83925" y="1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85789" y="5362960"/>
            <a:ext cx="53340" cy="97790"/>
          </a:xfrm>
          <a:custGeom>
            <a:avLst/>
            <a:gdLst/>
            <a:ahLst/>
            <a:cxnLst/>
            <a:rect l="l" t="t" r="r" b="b"/>
            <a:pathLst>
              <a:path w="53340" h="97789">
                <a:moveTo>
                  <a:pt x="16763" y="3047"/>
                </a:moveTo>
                <a:lnTo>
                  <a:pt x="0" y="3047"/>
                </a:lnTo>
                <a:lnTo>
                  <a:pt x="0" y="97535"/>
                </a:lnTo>
                <a:lnTo>
                  <a:pt x="18287" y="97535"/>
                </a:lnTo>
                <a:lnTo>
                  <a:pt x="18287" y="42671"/>
                </a:lnTo>
                <a:lnTo>
                  <a:pt x="21930" y="29844"/>
                </a:lnTo>
                <a:lnTo>
                  <a:pt x="32100" y="21100"/>
                </a:lnTo>
                <a:lnTo>
                  <a:pt x="53339" y="18287"/>
                </a:lnTo>
                <a:lnTo>
                  <a:pt x="53339" y="10120"/>
                </a:lnTo>
                <a:lnTo>
                  <a:pt x="24150" y="10120"/>
                </a:lnTo>
                <a:lnTo>
                  <a:pt x="16763" y="3047"/>
                </a:lnTo>
                <a:close/>
              </a:path>
              <a:path w="53340" h="97789">
                <a:moveTo>
                  <a:pt x="48767" y="0"/>
                </a:moveTo>
                <a:lnTo>
                  <a:pt x="47243" y="0"/>
                </a:lnTo>
                <a:lnTo>
                  <a:pt x="34412" y="2660"/>
                </a:lnTo>
                <a:lnTo>
                  <a:pt x="24150" y="10120"/>
                </a:lnTo>
                <a:lnTo>
                  <a:pt x="53339" y="10120"/>
                </a:lnTo>
                <a:lnTo>
                  <a:pt x="53339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90231" y="3717615"/>
            <a:ext cx="100965" cy="97790"/>
          </a:xfrm>
          <a:custGeom>
            <a:avLst/>
            <a:gdLst/>
            <a:ahLst/>
            <a:cxnLst/>
            <a:rect l="l" t="t" r="r" b="b"/>
            <a:pathLst>
              <a:path w="100964" h="97789">
                <a:moveTo>
                  <a:pt x="83552" y="13675"/>
                </a:moveTo>
                <a:lnTo>
                  <a:pt x="38628" y="13675"/>
                </a:lnTo>
                <a:lnTo>
                  <a:pt x="58340" y="15385"/>
                </a:lnTo>
                <a:lnTo>
                  <a:pt x="68814" y="21012"/>
                </a:lnTo>
                <a:lnTo>
                  <a:pt x="71485" y="37530"/>
                </a:lnTo>
                <a:lnTo>
                  <a:pt x="66913" y="39054"/>
                </a:lnTo>
                <a:lnTo>
                  <a:pt x="62341" y="39054"/>
                </a:lnTo>
                <a:lnTo>
                  <a:pt x="31861" y="43626"/>
                </a:lnTo>
                <a:lnTo>
                  <a:pt x="12791" y="49782"/>
                </a:lnTo>
                <a:lnTo>
                  <a:pt x="3171" y="59736"/>
                </a:lnTo>
                <a:lnTo>
                  <a:pt x="0" y="68987"/>
                </a:lnTo>
                <a:lnTo>
                  <a:pt x="3047" y="82988"/>
                </a:lnTo>
                <a:lnTo>
                  <a:pt x="11722" y="92703"/>
                </a:lnTo>
                <a:lnTo>
                  <a:pt x="24963" y="97789"/>
                </a:lnTo>
                <a:lnTo>
                  <a:pt x="44222" y="96585"/>
                </a:lnTo>
                <a:lnTo>
                  <a:pt x="57205" y="92773"/>
                </a:lnTo>
                <a:lnTo>
                  <a:pt x="65885" y="87686"/>
                </a:lnTo>
                <a:lnTo>
                  <a:pt x="100441" y="87686"/>
                </a:lnTo>
                <a:lnTo>
                  <a:pt x="100441" y="84774"/>
                </a:lnTo>
                <a:lnTo>
                  <a:pt x="91297" y="84774"/>
                </a:lnTo>
                <a:lnTo>
                  <a:pt x="88249" y="83250"/>
                </a:lnTo>
                <a:lnTo>
                  <a:pt x="88249" y="82136"/>
                </a:lnTo>
                <a:lnTo>
                  <a:pt x="54203" y="82136"/>
                </a:lnTo>
                <a:lnTo>
                  <a:pt x="32923" y="82124"/>
                </a:lnTo>
                <a:lnTo>
                  <a:pt x="22546" y="77712"/>
                </a:lnTo>
                <a:lnTo>
                  <a:pt x="19676" y="70086"/>
                </a:lnTo>
                <a:lnTo>
                  <a:pt x="25999" y="59190"/>
                </a:lnTo>
                <a:lnTo>
                  <a:pt x="39750" y="54726"/>
                </a:lnTo>
                <a:lnTo>
                  <a:pt x="59639" y="52582"/>
                </a:lnTo>
                <a:lnTo>
                  <a:pt x="69046" y="50684"/>
                </a:lnTo>
                <a:lnTo>
                  <a:pt x="88249" y="50684"/>
                </a:lnTo>
                <a:lnTo>
                  <a:pt x="88249" y="26862"/>
                </a:lnTo>
                <a:lnTo>
                  <a:pt x="83552" y="13675"/>
                </a:lnTo>
                <a:close/>
              </a:path>
              <a:path w="100964" h="97789">
                <a:moveTo>
                  <a:pt x="100441" y="87686"/>
                </a:moveTo>
                <a:lnTo>
                  <a:pt x="65885" y="87686"/>
                </a:lnTo>
                <a:lnTo>
                  <a:pt x="74701" y="93469"/>
                </a:lnTo>
                <a:lnTo>
                  <a:pt x="89371" y="96965"/>
                </a:lnTo>
                <a:lnTo>
                  <a:pt x="95873" y="96965"/>
                </a:lnTo>
                <a:lnTo>
                  <a:pt x="100441" y="95442"/>
                </a:lnTo>
                <a:lnTo>
                  <a:pt x="100441" y="87686"/>
                </a:lnTo>
                <a:close/>
              </a:path>
              <a:path w="100964" h="97789">
                <a:moveTo>
                  <a:pt x="88249" y="50684"/>
                </a:moveTo>
                <a:lnTo>
                  <a:pt x="69046" y="50684"/>
                </a:lnTo>
                <a:lnTo>
                  <a:pt x="71485" y="64962"/>
                </a:lnTo>
                <a:lnTo>
                  <a:pt x="66462" y="74948"/>
                </a:lnTo>
                <a:lnTo>
                  <a:pt x="54203" y="82136"/>
                </a:lnTo>
                <a:lnTo>
                  <a:pt x="88249" y="82136"/>
                </a:lnTo>
                <a:lnTo>
                  <a:pt x="88249" y="50684"/>
                </a:lnTo>
                <a:close/>
              </a:path>
              <a:path w="100964" h="97789">
                <a:moveTo>
                  <a:pt x="56701" y="0"/>
                </a:moveTo>
                <a:lnTo>
                  <a:pt x="38276" y="970"/>
                </a:lnTo>
                <a:lnTo>
                  <a:pt x="24004" y="4749"/>
                </a:lnTo>
                <a:lnTo>
                  <a:pt x="13857" y="11562"/>
                </a:lnTo>
                <a:lnTo>
                  <a:pt x="7810" y="21633"/>
                </a:lnTo>
                <a:lnTo>
                  <a:pt x="22717" y="31434"/>
                </a:lnTo>
                <a:lnTo>
                  <a:pt x="26193" y="20916"/>
                </a:lnTo>
                <a:lnTo>
                  <a:pt x="38628" y="13675"/>
                </a:lnTo>
                <a:lnTo>
                  <a:pt x="83552" y="13675"/>
                </a:lnTo>
                <a:lnTo>
                  <a:pt x="82847" y="11696"/>
                </a:lnTo>
                <a:lnTo>
                  <a:pt x="70434" y="3411"/>
                </a:lnTo>
                <a:lnTo>
                  <a:pt x="56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04047" y="3685042"/>
            <a:ext cx="92075" cy="131444"/>
          </a:xfrm>
          <a:custGeom>
            <a:avLst/>
            <a:gdLst/>
            <a:ahLst/>
            <a:cxnLst/>
            <a:rect l="l" t="t" r="r" b="b"/>
            <a:pathLst>
              <a:path w="92075" h="131445">
                <a:moveTo>
                  <a:pt x="55879" y="34034"/>
                </a:moveTo>
                <a:lnTo>
                  <a:pt x="11377" y="46432"/>
                </a:lnTo>
                <a:lnTo>
                  <a:pt x="0" y="67402"/>
                </a:lnTo>
                <a:lnTo>
                  <a:pt x="399" y="83066"/>
                </a:lnTo>
                <a:lnTo>
                  <a:pt x="15717" y="120643"/>
                </a:lnTo>
                <a:lnTo>
                  <a:pt x="40812" y="130944"/>
                </a:lnTo>
                <a:lnTo>
                  <a:pt x="54935" y="129743"/>
                </a:lnTo>
                <a:lnTo>
                  <a:pt x="66972" y="124968"/>
                </a:lnTo>
                <a:lnTo>
                  <a:pt x="91781" y="124968"/>
                </a:lnTo>
                <a:lnTo>
                  <a:pt x="91781" y="116769"/>
                </a:lnTo>
                <a:lnTo>
                  <a:pt x="51869" y="116769"/>
                </a:lnTo>
                <a:lnTo>
                  <a:pt x="35321" y="114197"/>
                </a:lnTo>
                <a:lnTo>
                  <a:pt x="25007" y="106372"/>
                </a:lnTo>
                <a:lnTo>
                  <a:pt x="19824" y="94490"/>
                </a:lnTo>
                <a:lnTo>
                  <a:pt x="18629" y="82295"/>
                </a:lnTo>
                <a:lnTo>
                  <a:pt x="19533" y="70033"/>
                </a:lnTo>
                <a:lnTo>
                  <a:pt x="24366" y="57232"/>
                </a:lnTo>
                <a:lnTo>
                  <a:pt x="36317" y="48566"/>
                </a:lnTo>
                <a:lnTo>
                  <a:pt x="73339" y="48566"/>
                </a:lnTo>
                <a:lnTo>
                  <a:pt x="67569" y="41004"/>
                </a:lnTo>
                <a:lnTo>
                  <a:pt x="55879" y="34034"/>
                </a:lnTo>
                <a:close/>
              </a:path>
              <a:path w="92075" h="131445">
                <a:moveTo>
                  <a:pt x="91781" y="124968"/>
                </a:moveTo>
                <a:lnTo>
                  <a:pt x="66972" y="124968"/>
                </a:lnTo>
                <a:lnTo>
                  <a:pt x="75017" y="128015"/>
                </a:lnTo>
                <a:lnTo>
                  <a:pt x="91781" y="128015"/>
                </a:lnTo>
                <a:lnTo>
                  <a:pt x="91781" y="124968"/>
                </a:lnTo>
                <a:close/>
              </a:path>
              <a:path w="92075" h="131445">
                <a:moveTo>
                  <a:pt x="73339" y="48566"/>
                </a:moveTo>
                <a:lnTo>
                  <a:pt x="36317" y="48566"/>
                </a:lnTo>
                <a:lnTo>
                  <a:pt x="55795" y="51191"/>
                </a:lnTo>
                <a:lnTo>
                  <a:pt x="67364" y="59258"/>
                </a:lnTo>
                <a:lnTo>
                  <a:pt x="73056" y="70372"/>
                </a:lnTo>
                <a:lnTo>
                  <a:pt x="74901" y="82139"/>
                </a:lnTo>
                <a:lnTo>
                  <a:pt x="71287" y="101453"/>
                </a:lnTo>
                <a:lnTo>
                  <a:pt x="62489" y="112269"/>
                </a:lnTo>
                <a:lnTo>
                  <a:pt x="51869" y="116769"/>
                </a:lnTo>
                <a:lnTo>
                  <a:pt x="91781" y="116769"/>
                </a:lnTo>
                <a:lnTo>
                  <a:pt x="91781" y="48767"/>
                </a:lnTo>
                <a:lnTo>
                  <a:pt x="73493" y="48767"/>
                </a:lnTo>
                <a:lnTo>
                  <a:pt x="73339" y="48566"/>
                </a:lnTo>
                <a:close/>
              </a:path>
              <a:path w="92075" h="131445">
                <a:moveTo>
                  <a:pt x="91781" y="0"/>
                </a:moveTo>
                <a:lnTo>
                  <a:pt x="75017" y="0"/>
                </a:lnTo>
                <a:lnTo>
                  <a:pt x="75017" y="47243"/>
                </a:lnTo>
                <a:lnTo>
                  <a:pt x="73493" y="48767"/>
                </a:lnTo>
                <a:lnTo>
                  <a:pt x="91781" y="48767"/>
                </a:lnTo>
                <a:lnTo>
                  <a:pt x="91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8152" y="3685042"/>
            <a:ext cx="90805" cy="131444"/>
          </a:xfrm>
          <a:custGeom>
            <a:avLst/>
            <a:gdLst/>
            <a:ahLst/>
            <a:cxnLst/>
            <a:rect l="l" t="t" r="r" b="b"/>
            <a:pathLst>
              <a:path w="90804" h="131445">
                <a:moveTo>
                  <a:pt x="54550" y="34034"/>
                </a:moveTo>
                <a:lnTo>
                  <a:pt x="10981" y="46828"/>
                </a:lnTo>
                <a:lnTo>
                  <a:pt x="0" y="68342"/>
                </a:lnTo>
                <a:lnTo>
                  <a:pt x="403" y="83963"/>
                </a:lnTo>
                <a:lnTo>
                  <a:pt x="15657" y="121473"/>
                </a:lnTo>
                <a:lnTo>
                  <a:pt x="41726" y="131045"/>
                </a:lnTo>
                <a:lnTo>
                  <a:pt x="54599" y="129602"/>
                </a:lnTo>
                <a:lnTo>
                  <a:pt x="66229" y="124112"/>
                </a:lnTo>
                <a:lnTo>
                  <a:pt x="90452" y="124112"/>
                </a:lnTo>
                <a:lnTo>
                  <a:pt x="90452" y="116804"/>
                </a:lnTo>
                <a:lnTo>
                  <a:pt x="49362" y="116804"/>
                </a:lnTo>
                <a:lnTo>
                  <a:pt x="33298" y="114117"/>
                </a:lnTo>
                <a:lnTo>
                  <a:pt x="23299" y="106028"/>
                </a:lnTo>
                <a:lnTo>
                  <a:pt x="18337" y="93791"/>
                </a:lnTo>
                <a:lnTo>
                  <a:pt x="17300" y="82295"/>
                </a:lnTo>
                <a:lnTo>
                  <a:pt x="17931" y="70312"/>
                </a:lnTo>
                <a:lnTo>
                  <a:pt x="22349" y="57719"/>
                </a:lnTo>
                <a:lnTo>
                  <a:pt x="34340" y="48901"/>
                </a:lnTo>
                <a:lnTo>
                  <a:pt x="90452" y="48901"/>
                </a:lnTo>
                <a:lnTo>
                  <a:pt x="90452" y="48767"/>
                </a:lnTo>
                <a:lnTo>
                  <a:pt x="72164" y="48767"/>
                </a:lnTo>
                <a:lnTo>
                  <a:pt x="66240" y="41004"/>
                </a:lnTo>
                <a:lnTo>
                  <a:pt x="54550" y="34034"/>
                </a:lnTo>
                <a:close/>
              </a:path>
              <a:path w="90804" h="131445">
                <a:moveTo>
                  <a:pt x="90452" y="124112"/>
                </a:moveTo>
                <a:lnTo>
                  <a:pt x="66229" y="124112"/>
                </a:lnTo>
                <a:lnTo>
                  <a:pt x="73688" y="128015"/>
                </a:lnTo>
                <a:lnTo>
                  <a:pt x="90452" y="128015"/>
                </a:lnTo>
                <a:lnTo>
                  <a:pt x="90452" y="124112"/>
                </a:lnTo>
                <a:close/>
              </a:path>
              <a:path w="90804" h="131445">
                <a:moveTo>
                  <a:pt x="90452" y="48901"/>
                </a:moveTo>
                <a:lnTo>
                  <a:pt x="34340" y="48901"/>
                </a:lnTo>
                <a:lnTo>
                  <a:pt x="54062" y="51382"/>
                </a:lnTo>
                <a:lnTo>
                  <a:pt x="65377" y="59439"/>
                </a:lnTo>
                <a:lnTo>
                  <a:pt x="70613" y="70607"/>
                </a:lnTo>
                <a:lnTo>
                  <a:pt x="72098" y="82422"/>
                </a:lnTo>
                <a:lnTo>
                  <a:pt x="68672" y="101640"/>
                </a:lnTo>
                <a:lnTo>
                  <a:pt x="60157" y="112373"/>
                </a:lnTo>
                <a:lnTo>
                  <a:pt x="49362" y="116804"/>
                </a:lnTo>
                <a:lnTo>
                  <a:pt x="90452" y="116804"/>
                </a:lnTo>
                <a:lnTo>
                  <a:pt x="90452" y="48901"/>
                </a:lnTo>
                <a:close/>
              </a:path>
              <a:path w="90804" h="131445">
                <a:moveTo>
                  <a:pt x="90452" y="0"/>
                </a:moveTo>
                <a:lnTo>
                  <a:pt x="72164" y="0"/>
                </a:lnTo>
                <a:lnTo>
                  <a:pt x="72164" y="48767"/>
                </a:lnTo>
                <a:lnTo>
                  <a:pt x="90452" y="48767"/>
                </a:lnTo>
                <a:lnTo>
                  <a:pt x="90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36036" y="3717046"/>
            <a:ext cx="52070" cy="96520"/>
          </a:xfrm>
          <a:custGeom>
            <a:avLst/>
            <a:gdLst/>
            <a:ahLst/>
            <a:cxnLst/>
            <a:rect l="l" t="t" r="r" b="b"/>
            <a:pathLst>
              <a:path w="52070" h="9652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2671"/>
                </a:lnTo>
                <a:lnTo>
                  <a:pt x="21739" y="29747"/>
                </a:lnTo>
                <a:lnTo>
                  <a:pt x="31395" y="20298"/>
                </a:lnTo>
                <a:lnTo>
                  <a:pt x="43011" y="18287"/>
                </a:lnTo>
                <a:lnTo>
                  <a:pt x="16763" y="18287"/>
                </a:lnTo>
                <a:lnTo>
                  <a:pt x="16763" y="3047"/>
                </a:lnTo>
                <a:close/>
              </a:path>
              <a:path w="52070" h="96520">
                <a:moveTo>
                  <a:pt x="50291" y="0"/>
                </a:moveTo>
                <a:lnTo>
                  <a:pt x="47243" y="0"/>
                </a:lnTo>
                <a:lnTo>
                  <a:pt x="34189" y="2910"/>
                </a:lnTo>
                <a:lnTo>
                  <a:pt x="24298" y="10709"/>
                </a:lnTo>
                <a:lnTo>
                  <a:pt x="16763" y="18287"/>
                </a:lnTo>
                <a:lnTo>
                  <a:pt x="43011" y="18287"/>
                </a:lnTo>
                <a:lnTo>
                  <a:pt x="51815" y="16763"/>
                </a:lnTo>
                <a:lnTo>
                  <a:pt x="51815" y="1523"/>
                </a:lnTo>
                <a:lnTo>
                  <a:pt x="50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97212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334" y="96937"/>
                </a:lnTo>
                <a:lnTo>
                  <a:pt x="69341" y="94778"/>
                </a:lnTo>
                <a:lnTo>
                  <a:pt x="83845" y="83665"/>
                </a:lnTo>
                <a:lnTo>
                  <a:pt x="84613" y="82585"/>
                </a:lnTo>
                <a:lnTo>
                  <a:pt x="59079" y="82585"/>
                </a:lnTo>
                <a:lnTo>
                  <a:pt x="39997" y="81643"/>
                </a:lnTo>
                <a:lnTo>
                  <a:pt x="27352" y="76569"/>
                </a:lnTo>
                <a:lnTo>
                  <a:pt x="20319" y="67798"/>
                </a:lnTo>
                <a:lnTo>
                  <a:pt x="18074" y="55766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w="95885" h="97789">
                <a:moveTo>
                  <a:pt x="75984" y="66003"/>
                </a:moveTo>
                <a:lnTo>
                  <a:pt x="71496" y="74716"/>
                </a:lnTo>
                <a:lnTo>
                  <a:pt x="59079" y="82585"/>
                </a:lnTo>
                <a:lnTo>
                  <a:pt x="84613" y="82585"/>
                </a:lnTo>
                <a:lnTo>
                  <a:pt x="91324" y="73151"/>
                </a:lnTo>
                <a:lnTo>
                  <a:pt x="75984" y="66003"/>
                </a:lnTo>
                <a:close/>
              </a:path>
              <a:path w="95885" h="97789">
                <a:moveTo>
                  <a:pt x="83902" y="14269"/>
                </a:moveTo>
                <a:lnTo>
                  <a:pt x="44990" y="14269"/>
                </a:lnTo>
                <a:lnTo>
                  <a:pt x="61952" y="17510"/>
                </a:lnTo>
                <a:lnTo>
                  <a:pt x="72046" y="25916"/>
                </a:lnTo>
                <a:lnTo>
                  <a:pt x="76810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08248" y="3717051"/>
            <a:ext cx="84455" cy="99060"/>
          </a:xfrm>
          <a:custGeom>
            <a:avLst/>
            <a:gdLst/>
            <a:ahLst/>
            <a:cxnLst/>
            <a:rect l="l" t="t" r="r" b="b"/>
            <a:pathLst>
              <a:path w="84454" h="99060">
                <a:moveTo>
                  <a:pt x="0" y="67051"/>
                </a:moveTo>
                <a:lnTo>
                  <a:pt x="904" y="75614"/>
                </a:lnTo>
                <a:lnTo>
                  <a:pt x="5342" y="85229"/>
                </a:lnTo>
                <a:lnTo>
                  <a:pt x="15899" y="93633"/>
                </a:lnTo>
                <a:lnTo>
                  <a:pt x="35162" y="98562"/>
                </a:lnTo>
                <a:lnTo>
                  <a:pt x="54203" y="97207"/>
                </a:lnTo>
                <a:lnTo>
                  <a:pt x="68729" y="92709"/>
                </a:lnTo>
                <a:lnTo>
                  <a:pt x="78732" y="85360"/>
                </a:lnTo>
                <a:lnTo>
                  <a:pt x="78848" y="85149"/>
                </a:lnTo>
                <a:lnTo>
                  <a:pt x="48443" y="85149"/>
                </a:lnTo>
                <a:lnTo>
                  <a:pt x="26967" y="81659"/>
                </a:lnTo>
                <a:lnTo>
                  <a:pt x="18282" y="73864"/>
                </a:lnTo>
                <a:lnTo>
                  <a:pt x="0" y="67051"/>
                </a:lnTo>
                <a:close/>
              </a:path>
              <a:path w="84454" h="99060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6183" y="35661"/>
                </a:lnTo>
                <a:lnTo>
                  <a:pt x="11516" y="46229"/>
                </a:lnTo>
                <a:lnTo>
                  <a:pt x="20988" y="51693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495" y="80798"/>
                </a:lnTo>
                <a:lnTo>
                  <a:pt x="48443" y="85149"/>
                </a:lnTo>
                <a:lnTo>
                  <a:pt x="78848" y="85149"/>
                </a:lnTo>
                <a:lnTo>
                  <a:pt x="84208" y="75449"/>
                </a:lnTo>
                <a:lnTo>
                  <a:pt x="83107" y="61438"/>
                </a:lnTo>
                <a:lnTo>
                  <a:pt x="76855" y="52048"/>
                </a:lnTo>
                <a:lnTo>
                  <a:pt x="64017" y="46014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w="84454" h="99060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08833" y="3720032"/>
            <a:ext cx="85725" cy="95885"/>
          </a:xfrm>
          <a:custGeom>
            <a:avLst/>
            <a:gdLst/>
            <a:ahLst/>
            <a:cxnLst/>
            <a:rect l="l" t="t" r="r" b="b"/>
            <a:pathLst>
              <a:path w="85725" h="95885">
                <a:moveTo>
                  <a:pt x="0" y="64071"/>
                </a:moveTo>
                <a:lnTo>
                  <a:pt x="904" y="72634"/>
                </a:lnTo>
                <a:lnTo>
                  <a:pt x="5342" y="82249"/>
                </a:lnTo>
                <a:lnTo>
                  <a:pt x="15899" y="90653"/>
                </a:lnTo>
                <a:lnTo>
                  <a:pt x="35162" y="95583"/>
                </a:lnTo>
                <a:lnTo>
                  <a:pt x="54616" y="94290"/>
                </a:lnTo>
                <a:lnTo>
                  <a:pt x="69429" y="89979"/>
                </a:lnTo>
                <a:lnTo>
                  <a:pt x="79678" y="82923"/>
                </a:lnTo>
                <a:lnTo>
                  <a:pt x="80236" y="81999"/>
                </a:lnTo>
                <a:lnTo>
                  <a:pt x="50628" y="81999"/>
                </a:lnTo>
                <a:lnTo>
                  <a:pt x="28371" y="78951"/>
                </a:lnTo>
                <a:lnTo>
                  <a:pt x="18837" y="71743"/>
                </a:lnTo>
                <a:lnTo>
                  <a:pt x="16765" y="64340"/>
                </a:lnTo>
                <a:lnTo>
                  <a:pt x="0" y="64071"/>
                </a:lnTo>
                <a:close/>
              </a:path>
              <a:path w="85725" h="95885">
                <a:moveTo>
                  <a:pt x="43777" y="0"/>
                </a:moveTo>
                <a:lnTo>
                  <a:pt x="27607" y="1744"/>
                </a:lnTo>
                <a:lnTo>
                  <a:pt x="15554" y="5985"/>
                </a:lnTo>
                <a:lnTo>
                  <a:pt x="7559" y="12697"/>
                </a:lnTo>
                <a:lnTo>
                  <a:pt x="3564" y="21853"/>
                </a:lnTo>
                <a:lnTo>
                  <a:pt x="6173" y="37247"/>
                </a:lnTo>
                <a:lnTo>
                  <a:pt x="14500" y="45996"/>
                </a:lnTo>
                <a:lnTo>
                  <a:pt x="47243" y="54927"/>
                </a:lnTo>
                <a:lnTo>
                  <a:pt x="64162" y="59769"/>
                </a:lnTo>
                <a:lnTo>
                  <a:pt x="70095" y="66764"/>
                </a:lnTo>
                <a:lnTo>
                  <a:pt x="64443" y="77376"/>
                </a:lnTo>
                <a:lnTo>
                  <a:pt x="50628" y="81999"/>
                </a:lnTo>
                <a:lnTo>
                  <a:pt x="80236" y="81999"/>
                </a:lnTo>
                <a:lnTo>
                  <a:pt x="85439" y="73395"/>
                </a:lnTo>
                <a:lnTo>
                  <a:pt x="84323" y="59022"/>
                </a:lnTo>
                <a:lnTo>
                  <a:pt x="78077" y="49438"/>
                </a:lnTo>
                <a:lnTo>
                  <a:pt x="66037" y="43323"/>
                </a:lnTo>
                <a:lnTo>
                  <a:pt x="39623" y="36639"/>
                </a:lnTo>
                <a:lnTo>
                  <a:pt x="25907" y="33591"/>
                </a:lnTo>
                <a:lnTo>
                  <a:pt x="19811" y="32067"/>
                </a:lnTo>
                <a:lnTo>
                  <a:pt x="19811" y="12255"/>
                </a:lnTo>
                <a:lnTo>
                  <a:pt x="35051" y="10731"/>
                </a:lnTo>
                <a:lnTo>
                  <a:pt x="76767" y="10731"/>
                </a:lnTo>
                <a:lnTo>
                  <a:pt x="76518" y="10199"/>
                </a:lnTo>
                <a:lnTo>
                  <a:pt x="64123" y="777"/>
                </a:lnTo>
                <a:lnTo>
                  <a:pt x="43777" y="0"/>
                </a:lnTo>
                <a:close/>
              </a:path>
              <a:path w="85725" h="95885">
                <a:moveTo>
                  <a:pt x="76767" y="10731"/>
                </a:moveTo>
                <a:lnTo>
                  <a:pt x="41147" y="10731"/>
                </a:lnTo>
                <a:lnTo>
                  <a:pt x="59718" y="15422"/>
                </a:lnTo>
                <a:lnTo>
                  <a:pt x="65305" y="24673"/>
                </a:lnTo>
                <a:lnTo>
                  <a:pt x="82295" y="27495"/>
                </a:lnTo>
                <a:lnTo>
                  <a:pt x="81426" y="20654"/>
                </a:lnTo>
                <a:lnTo>
                  <a:pt x="76767" y="10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74052" y="3720094"/>
            <a:ext cx="92075" cy="132715"/>
          </a:xfrm>
          <a:custGeom>
            <a:avLst/>
            <a:gdLst/>
            <a:ahLst/>
            <a:cxnLst/>
            <a:rect l="l" t="t" r="r" b="b"/>
            <a:pathLst>
              <a:path w="92075" h="132714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062" y="131819"/>
                </a:lnTo>
                <a:lnTo>
                  <a:pt x="37545" y="128184"/>
                </a:lnTo>
                <a:lnTo>
                  <a:pt x="44492" y="119685"/>
                </a:lnTo>
                <a:lnTo>
                  <a:pt x="45663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075" h="132714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0629" y="113214"/>
                </a:lnTo>
                <a:lnTo>
                  <a:pt x="23376" y="117290"/>
                </a:lnTo>
                <a:lnTo>
                  <a:pt x="15239" y="117347"/>
                </a:lnTo>
                <a:lnTo>
                  <a:pt x="45663" y="117347"/>
                </a:lnTo>
                <a:lnTo>
                  <a:pt x="52186" y="104328"/>
                </a:lnTo>
                <a:lnTo>
                  <a:pt x="58417" y="90599"/>
                </a:lnTo>
                <a:lnTo>
                  <a:pt x="64085" y="77544"/>
                </a:lnTo>
                <a:lnTo>
                  <a:pt x="64647" y="76199"/>
                </a:lnTo>
                <a:lnTo>
                  <a:pt x="47243" y="76199"/>
                </a:lnTo>
                <a:lnTo>
                  <a:pt x="21335" y="0"/>
                </a:lnTo>
                <a:close/>
              </a:path>
              <a:path w="92075" h="132714">
                <a:moveTo>
                  <a:pt x="76199" y="0"/>
                </a:moveTo>
                <a:lnTo>
                  <a:pt x="48767" y="76199"/>
                </a:lnTo>
                <a:lnTo>
                  <a:pt x="64647" y="76199"/>
                </a:lnTo>
                <a:lnTo>
                  <a:pt x="69291" y="65091"/>
                </a:lnTo>
                <a:lnTo>
                  <a:pt x="74134" y="53170"/>
                </a:lnTo>
                <a:lnTo>
                  <a:pt x="83136" y="30643"/>
                </a:lnTo>
                <a:lnTo>
                  <a:pt x="87494" y="19895"/>
                </a:lnTo>
                <a:lnTo>
                  <a:pt x="91891" y="9397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77900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4" h="97789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863" y="96874"/>
                </a:lnTo>
                <a:lnTo>
                  <a:pt x="69481" y="94552"/>
                </a:lnTo>
                <a:lnTo>
                  <a:pt x="83959" y="83521"/>
                </a:lnTo>
                <a:lnTo>
                  <a:pt x="84337" y="82986"/>
                </a:lnTo>
                <a:lnTo>
                  <a:pt x="57645" y="82986"/>
                </a:lnTo>
                <a:lnTo>
                  <a:pt x="38322" y="81722"/>
                </a:lnTo>
                <a:lnTo>
                  <a:pt x="26092" y="76222"/>
                </a:lnTo>
                <a:lnTo>
                  <a:pt x="19747" y="66918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w="95884" h="97789">
                <a:moveTo>
                  <a:pt x="74460" y="66003"/>
                </a:moveTo>
                <a:lnTo>
                  <a:pt x="70158" y="75085"/>
                </a:lnTo>
                <a:lnTo>
                  <a:pt x="57645" y="82986"/>
                </a:lnTo>
                <a:lnTo>
                  <a:pt x="84337" y="82986"/>
                </a:lnTo>
                <a:lnTo>
                  <a:pt x="91394" y="73015"/>
                </a:lnTo>
                <a:lnTo>
                  <a:pt x="74460" y="66003"/>
                </a:lnTo>
                <a:close/>
              </a:path>
              <a:path w="95884" h="97789">
                <a:moveTo>
                  <a:pt x="83902" y="14269"/>
                </a:moveTo>
                <a:lnTo>
                  <a:pt x="44990" y="14269"/>
                </a:lnTo>
                <a:lnTo>
                  <a:pt x="61666" y="17510"/>
                </a:lnTo>
                <a:lnTo>
                  <a:pt x="71390" y="25916"/>
                </a:lnTo>
                <a:lnTo>
                  <a:pt x="76424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88936" y="3717051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0" y="67051"/>
                </a:moveTo>
                <a:lnTo>
                  <a:pt x="970" y="76053"/>
                </a:lnTo>
                <a:lnTo>
                  <a:pt x="5693" y="86092"/>
                </a:lnTo>
                <a:lnTo>
                  <a:pt x="16883" y="94576"/>
                </a:lnTo>
                <a:lnTo>
                  <a:pt x="37256" y="98913"/>
                </a:lnTo>
                <a:lnTo>
                  <a:pt x="55148" y="97272"/>
                </a:lnTo>
                <a:lnTo>
                  <a:pt x="69280" y="92364"/>
                </a:lnTo>
                <a:lnTo>
                  <a:pt x="78569" y="85004"/>
                </a:lnTo>
                <a:lnTo>
                  <a:pt x="48899" y="85004"/>
                </a:lnTo>
                <a:lnTo>
                  <a:pt x="27275" y="81698"/>
                </a:lnTo>
                <a:lnTo>
                  <a:pt x="18404" y="74071"/>
                </a:lnTo>
                <a:lnTo>
                  <a:pt x="0" y="67051"/>
                </a:lnTo>
                <a:close/>
              </a:path>
              <a:path w="85090" h="99060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5937" y="35946"/>
                </a:lnTo>
                <a:lnTo>
                  <a:pt x="10891" y="46539"/>
                </a:lnTo>
                <a:lnTo>
                  <a:pt x="20241" y="51917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855" y="80471"/>
                </a:lnTo>
                <a:lnTo>
                  <a:pt x="48899" y="85004"/>
                </a:lnTo>
                <a:lnTo>
                  <a:pt x="78569" y="85004"/>
                </a:lnTo>
                <a:lnTo>
                  <a:pt x="79222" y="84486"/>
                </a:lnTo>
                <a:lnTo>
                  <a:pt x="84542" y="73940"/>
                </a:lnTo>
                <a:lnTo>
                  <a:pt x="83112" y="60568"/>
                </a:lnTo>
                <a:lnTo>
                  <a:pt x="76283" y="51492"/>
                </a:lnTo>
                <a:lnTo>
                  <a:pt x="62429" y="45575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w="85090" h="99060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2060" y="3720094"/>
            <a:ext cx="93345" cy="132715"/>
          </a:xfrm>
          <a:custGeom>
            <a:avLst/>
            <a:gdLst/>
            <a:ahLst/>
            <a:cxnLst/>
            <a:rect l="l" t="t" r="r" b="b"/>
            <a:pathLst>
              <a:path w="93345" h="132714">
                <a:moveTo>
                  <a:pt x="9143" y="115823"/>
                </a:moveTo>
                <a:lnTo>
                  <a:pt x="9143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8287" y="132587"/>
                </a:lnTo>
                <a:lnTo>
                  <a:pt x="29965" y="131784"/>
                </a:lnTo>
                <a:lnTo>
                  <a:pt x="38079" y="127966"/>
                </a:lnTo>
                <a:lnTo>
                  <a:pt x="44939" y="119025"/>
                </a:lnTo>
                <a:lnTo>
                  <a:pt x="45759" y="117347"/>
                </a:lnTo>
                <a:lnTo>
                  <a:pt x="10667" y="117347"/>
                </a:lnTo>
                <a:lnTo>
                  <a:pt x="9143" y="115823"/>
                </a:lnTo>
                <a:close/>
              </a:path>
              <a:path w="93345" h="132714">
                <a:moveTo>
                  <a:pt x="19811" y="0"/>
                </a:moveTo>
                <a:lnTo>
                  <a:pt x="0" y="0"/>
                </a:lnTo>
                <a:lnTo>
                  <a:pt x="38099" y="96011"/>
                </a:lnTo>
                <a:lnTo>
                  <a:pt x="30749" y="113214"/>
                </a:lnTo>
                <a:lnTo>
                  <a:pt x="22608" y="117290"/>
                </a:lnTo>
                <a:lnTo>
                  <a:pt x="16763" y="117347"/>
                </a:lnTo>
                <a:lnTo>
                  <a:pt x="45759" y="117347"/>
                </a:lnTo>
                <a:lnTo>
                  <a:pt x="52856" y="102849"/>
                </a:lnTo>
                <a:lnTo>
                  <a:pt x="59022" y="89375"/>
                </a:lnTo>
                <a:lnTo>
                  <a:pt x="64735" y="76492"/>
                </a:lnTo>
                <a:lnTo>
                  <a:pt x="64860" y="76199"/>
                </a:lnTo>
                <a:lnTo>
                  <a:pt x="48767" y="76199"/>
                </a:lnTo>
                <a:lnTo>
                  <a:pt x="19811" y="0"/>
                </a:lnTo>
                <a:close/>
              </a:path>
              <a:path w="93345" h="132714">
                <a:moveTo>
                  <a:pt x="77723" y="0"/>
                </a:moveTo>
                <a:lnTo>
                  <a:pt x="48767" y="76199"/>
                </a:lnTo>
                <a:lnTo>
                  <a:pt x="64860" y="76199"/>
                </a:lnTo>
                <a:lnTo>
                  <a:pt x="79733" y="40775"/>
                </a:lnTo>
                <a:lnTo>
                  <a:pt x="92748" y="8187"/>
                </a:lnTo>
                <a:lnTo>
                  <a:pt x="77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4404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2491"/>
                </a:lnTo>
                <a:lnTo>
                  <a:pt x="6669" y="75891"/>
                </a:lnTo>
                <a:lnTo>
                  <a:pt x="14778" y="86379"/>
                </a:lnTo>
                <a:lnTo>
                  <a:pt x="25694" y="93672"/>
                </a:lnTo>
                <a:lnTo>
                  <a:pt x="39139" y="97489"/>
                </a:lnTo>
                <a:lnTo>
                  <a:pt x="58889" y="96924"/>
                </a:lnTo>
                <a:lnTo>
                  <a:pt x="70154" y="94729"/>
                </a:lnTo>
                <a:lnTo>
                  <a:pt x="85252" y="83477"/>
                </a:lnTo>
                <a:lnTo>
                  <a:pt x="85860" y="82585"/>
                </a:lnTo>
                <a:lnTo>
                  <a:pt x="60398" y="82585"/>
                </a:lnTo>
                <a:lnTo>
                  <a:pt x="41377" y="81634"/>
                </a:lnTo>
                <a:lnTo>
                  <a:pt x="28776" y="76529"/>
                </a:lnTo>
                <a:lnTo>
                  <a:pt x="21781" y="67707"/>
                </a:lnTo>
                <a:lnTo>
                  <a:pt x="19577" y="55608"/>
                </a:lnTo>
                <a:lnTo>
                  <a:pt x="95776" y="55335"/>
                </a:lnTo>
                <a:lnTo>
                  <a:pt x="94617" y="41619"/>
                </a:lnTo>
                <a:lnTo>
                  <a:pt x="19576" y="41619"/>
                </a:lnTo>
                <a:lnTo>
                  <a:pt x="23038" y="28960"/>
                </a:lnTo>
                <a:lnTo>
                  <a:pt x="32441" y="18958"/>
                </a:lnTo>
                <a:lnTo>
                  <a:pt x="46307" y="14269"/>
                </a:lnTo>
                <a:lnTo>
                  <a:pt x="83882" y="14269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w="95885" h="97789">
                <a:moveTo>
                  <a:pt x="77488" y="66003"/>
                </a:moveTo>
                <a:lnTo>
                  <a:pt x="72335" y="74716"/>
                </a:lnTo>
                <a:lnTo>
                  <a:pt x="60398" y="82585"/>
                </a:lnTo>
                <a:lnTo>
                  <a:pt x="85860" y="82585"/>
                </a:lnTo>
                <a:lnTo>
                  <a:pt x="92476" y="72865"/>
                </a:lnTo>
                <a:lnTo>
                  <a:pt x="77488" y="66003"/>
                </a:lnTo>
                <a:close/>
              </a:path>
              <a:path w="95885" h="97789">
                <a:moveTo>
                  <a:pt x="83882" y="14269"/>
                </a:moveTo>
                <a:lnTo>
                  <a:pt x="46307" y="14269"/>
                </a:lnTo>
                <a:lnTo>
                  <a:pt x="64344" y="17662"/>
                </a:lnTo>
                <a:lnTo>
                  <a:pt x="73958" y="26418"/>
                </a:lnTo>
                <a:lnTo>
                  <a:pt x="77352" y="38180"/>
                </a:lnTo>
                <a:lnTo>
                  <a:pt x="19576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8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65419" y="3720026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0" y="64076"/>
                </a:moveTo>
                <a:lnTo>
                  <a:pt x="1525" y="72640"/>
                </a:lnTo>
                <a:lnTo>
                  <a:pt x="5960" y="82255"/>
                </a:lnTo>
                <a:lnTo>
                  <a:pt x="16213" y="90658"/>
                </a:lnTo>
                <a:lnTo>
                  <a:pt x="35195" y="95588"/>
                </a:lnTo>
                <a:lnTo>
                  <a:pt x="53857" y="94352"/>
                </a:lnTo>
                <a:lnTo>
                  <a:pt x="68822" y="90215"/>
                </a:lnTo>
                <a:lnTo>
                  <a:pt x="79774" y="83432"/>
                </a:lnTo>
                <a:lnTo>
                  <a:pt x="80601" y="82286"/>
                </a:lnTo>
                <a:lnTo>
                  <a:pt x="48451" y="82286"/>
                </a:lnTo>
                <a:lnTo>
                  <a:pt x="27309" y="78707"/>
                </a:lnTo>
                <a:lnTo>
                  <a:pt x="18946" y="70871"/>
                </a:lnTo>
                <a:lnTo>
                  <a:pt x="0" y="64076"/>
                </a:lnTo>
                <a:close/>
              </a:path>
              <a:path w="86995" h="95885">
                <a:moveTo>
                  <a:pt x="45024" y="0"/>
                </a:moveTo>
                <a:lnTo>
                  <a:pt x="28829" y="1684"/>
                </a:lnTo>
                <a:lnTo>
                  <a:pt x="16500" y="5810"/>
                </a:lnTo>
                <a:lnTo>
                  <a:pt x="8109" y="12354"/>
                </a:lnTo>
                <a:lnTo>
                  <a:pt x="3726" y="21291"/>
                </a:lnTo>
                <a:lnTo>
                  <a:pt x="6381" y="36612"/>
                </a:lnTo>
                <a:lnTo>
                  <a:pt x="14749" y="45475"/>
                </a:lnTo>
                <a:lnTo>
                  <a:pt x="27470" y="50050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2644" y="78161"/>
                </a:lnTo>
                <a:lnTo>
                  <a:pt x="48451" y="82286"/>
                </a:lnTo>
                <a:lnTo>
                  <a:pt x="80601" y="82286"/>
                </a:lnTo>
                <a:lnTo>
                  <a:pt x="86395" y="74261"/>
                </a:lnTo>
                <a:lnTo>
                  <a:pt x="85504" y="59886"/>
                </a:lnTo>
                <a:lnTo>
                  <a:pt x="79461" y="50219"/>
                </a:lnTo>
                <a:lnTo>
                  <a:pt x="68135" y="43999"/>
                </a:lnTo>
                <a:lnTo>
                  <a:pt x="41147" y="36644"/>
                </a:lnTo>
                <a:lnTo>
                  <a:pt x="27431" y="33596"/>
                </a:lnTo>
                <a:lnTo>
                  <a:pt x="19811" y="32072"/>
                </a:lnTo>
                <a:lnTo>
                  <a:pt x="19811" y="24452"/>
                </a:lnTo>
                <a:lnTo>
                  <a:pt x="28259" y="13303"/>
                </a:lnTo>
                <a:lnTo>
                  <a:pt x="41739" y="10748"/>
                </a:lnTo>
                <a:lnTo>
                  <a:pt x="77735" y="10748"/>
                </a:lnTo>
                <a:lnTo>
                  <a:pt x="77461" y="10204"/>
                </a:lnTo>
                <a:lnTo>
                  <a:pt x="65015" y="782"/>
                </a:lnTo>
                <a:lnTo>
                  <a:pt x="45024" y="0"/>
                </a:lnTo>
                <a:close/>
              </a:path>
              <a:path w="86995" h="95885">
                <a:moveTo>
                  <a:pt x="77735" y="10748"/>
                </a:moveTo>
                <a:lnTo>
                  <a:pt x="41739" y="10748"/>
                </a:lnTo>
                <a:lnTo>
                  <a:pt x="60310" y="15221"/>
                </a:lnTo>
                <a:lnTo>
                  <a:pt x="66216" y="24207"/>
                </a:lnTo>
                <a:lnTo>
                  <a:pt x="83819" y="27500"/>
                </a:lnTo>
                <a:lnTo>
                  <a:pt x="82730" y="20660"/>
                </a:lnTo>
                <a:lnTo>
                  <a:pt x="77735" y="1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03136" y="4231626"/>
            <a:ext cx="83820" cy="98425"/>
          </a:xfrm>
          <a:custGeom>
            <a:avLst/>
            <a:gdLst/>
            <a:ahLst/>
            <a:cxnLst/>
            <a:rect l="l" t="t" r="r" b="b"/>
            <a:pathLst>
              <a:path w="83820" h="98425">
                <a:moveTo>
                  <a:pt x="16763" y="2055"/>
                </a:moveTo>
                <a:lnTo>
                  <a:pt x="0" y="2055"/>
                </a:lnTo>
                <a:lnTo>
                  <a:pt x="0" y="98067"/>
                </a:lnTo>
                <a:lnTo>
                  <a:pt x="16763" y="98067"/>
                </a:lnTo>
                <a:lnTo>
                  <a:pt x="16763" y="46251"/>
                </a:lnTo>
                <a:lnTo>
                  <a:pt x="20994" y="27854"/>
                </a:lnTo>
                <a:lnTo>
                  <a:pt x="30683" y="17997"/>
                </a:lnTo>
                <a:lnTo>
                  <a:pt x="41330" y="14429"/>
                </a:lnTo>
                <a:lnTo>
                  <a:pt x="79583" y="14429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w="83820" h="98425">
                <a:moveTo>
                  <a:pt x="79583" y="14429"/>
                </a:moveTo>
                <a:lnTo>
                  <a:pt x="41330" y="14429"/>
                </a:lnTo>
                <a:lnTo>
                  <a:pt x="58193" y="17279"/>
                </a:lnTo>
                <a:lnTo>
                  <a:pt x="65653" y="26463"/>
                </a:lnTo>
                <a:lnTo>
                  <a:pt x="67055" y="98067"/>
                </a:lnTo>
                <a:lnTo>
                  <a:pt x="83819" y="98067"/>
                </a:lnTo>
                <a:lnTo>
                  <a:pt x="83819" y="32535"/>
                </a:lnTo>
                <a:lnTo>
                  <a:pt x="80183" y="15103"/>
                </a:lnTo>
                <a:lnTo>
                  <a:pt x="79583" y="14429"/>
                </a:lnTo>
                <a:close/>
              </a:path>
              <a:path w="83820" h="98425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08291" y="4231391"/>
            <a:ext cx="97790" cy="99696"/>
          </a:xfrm>
          <a:custGeom>
            <a:avLst/>
            <a:gdLst/>
            <a:ahLst/>
            <a:cxnLst/>
            <a:rect l="l" t="t" r="r" b="b"/>
            <a:pathLst>
              <a:path w="97790" h="99695">
                <a:moveTo>
                  <a:pt x="58319" y="0"/>
                </a:moveTo>
                <a:lnTo>
                  <a:pt x="13474" y="14865"/>
                </a:lnTo>
                <a:lnTo>
                  <a:pt x="0" y="49535"/>
                </a:lnTo>
                <a:lnTo>
                  <a:pt x="1520" y="62783"/>
                </a:lnTo>
                <a:lnTo>
                  <a:pt x="6155" y="75351"/>
                </a:lnTo>
                <a:lnTo>
                  <a:pt x="14013" y="86259"/>
                </a:lnTo>
                <a:lnTo>
                  <a:pt x="25203" y="94525"/>
                </a:lnTo>
                <a:lnTo>
                  <a:pt x="39835" y="99169"/>
                </a:lnTo>
                <a:lnTo>
                  <a:pt x="58682" y="97451"/>
                </a:lnTo>
                <a:lnTo>
                  <a:pt x="73406" y="92152"/>
                </a:lnTo>
                <a:lnTo>
                  <a:pt x="84331" y="84027"/>
                </a:lnTo>
                <a:lnTo>
                  <a:pt x="85532" y="82382"/>
                </a:lnTo>
                <a:lnTo>
                  <a:pt x="64263" y="82382"/>
                </a:lnTo>
                <a:lnTo>
                  <a:pt x="43536" y="81584"/>
                </a:lnTo>
                <a:lnTo>
                  <a:pt x="30067" y="75824"/>
                </a:lnTo>
                <a:lnTo>
                  <a:pt x="22366" y="67024"/>
                </a:lnTo>
                <a:lnTo>
                  <a:pt x="18945" y="57106"/>
                </a:lnTo>
                <a:lnTo>
                  <a:pt x="18287" y="49535"/>
                </a:lnTo>
                <a:lnTo>
                  <a:pt x="19904" y="37827"/>
                </a:lnTo>
                <a:lnTo>
                  <a:pt x="25749" y="25447"/>
                </a:lnTo>
                <a:lnTo>
                  <a:pt x="37319" y="16504"/>
                </a:lnTo>
                <a:lnTo>
                  <a:pt x="86130" y="16504"/>
                </a:lnTo>
                <a:lnTo>
                  <a:pt x="83736" y="13105"/>
                </a:lnTo>
                <a:lnTo>
                  <a:pt x="72721" y="4763"/>
                </a:lnTo>
                <a:lnTo>
                  <a:pt x="58319" y="0"/>
                </a:lnTo>
                <a:close/>
              </a:path>
              <a:path w="97790" h="99695">
                <a:moveTo>
                  <a:pt x="86130" y="16504"/>
                </a:moveTo>
                <a:lnTo>
                  <a:pt x="37319" y="16504"/>
                </a:lnTo>
                <a:lnTo>
                  <a:pt x="58014" y="18556"/>
                </a:lnTo>
                <a:lnTo>
                  <a:pt x="70559" y="25803"/>
                </a:lnTo>
                <a:lnTo>
                  <a:pt x="76931" y="35752"/>
                </a:lnTo>
                <a:lnTo>
                  <a:pt x="79108" y="45912"/>
                </a:lnTo>
                <a:lnTo>
                  <a:pt x="78057" y="59581"/>
                </a:lnTo>
                <a:lnTo>
                  <a:pt x="73636" y="72639"/>
                </a:lnTo>
                <a:lnTo>
                  <a:pt x="64263" y="82382"/>
                </a:lnTo>
                <a:lnTo>
                  <a:pt x="85532" y="82382"/>
                </a:lnTo>
                <a:lnTo>
                  <a:pt x="91778" y="73834"/>
                </a:lnTo>
                <a:lnTo>
                  <a:pt x="96070" y="62330"/>
                </a:lnTo>
                <a:lnTo>
                  <a:pt x="97531" y="50272"/>
                </a:lnTo>
                <a:lnTo>
                  <a:pt x="96035" y="36792"/>
                </a:lnTo>
                <a:lnTo>
                  <a:pt x="91473" y="24092"/>
                </a:lnTo>
                <a:lnTo>
                  <a:pt x="86130" y="16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55235" y="4231811"/>
            <a:ext cx="85725" cy="98425"/>
          </a:xfrm>
          <a:custGeom>
            <a:avLst/>
            <a:gdLst/>
            <a:ahLst/>
            <a:cxnLst/>
            <a:rect l="l" t="t" r="r" b="b"/>
            <a:pathLst>
              <a:path w="85725" h="98425">
                <a:moveTo>
                  <a:pt x="16763" y="1871"/>
                </a:moveTo>
                <a:lnTo>
                  <a:pt x="0" y="1871"/>
                </a:lnTo>
                <a:lnTo>
                  <a:pt x="0" y="97883"/>
                </a:lnTo>
                <a:lnTo>
                  <a:pt x="18287" y="97883"/>
                </a:lnTo>
                <a:lnTo>
                  <a:pt x="18287" y="46067"/>
                </a:lnTo>
                <a:lnTo>
                  <a:pt x="22356" y="27347"/>
                </a:lnTo>
                <a:lnTo>
                  <a:pt x="31701" y="17519"/>
                </a:lnTo>
                <a:lnTo>
                  <a:pt x="42029" y="14171"/>
                </a:lnTo>
                <a:lnTo>
                  <a:pt x="80910" y="14171"/>
                </a:lnTo>
                <a:lnTo>
                  <a:pt x="79158" y="12171"/>
                </a:lnTo>
                <a:lnTo>
                  <a:pt x="20252" y="12171"/>
                </a:lnTo>
                <a:lnTo>
                  <a:pt x="16763" y="1871"/>
                </a:lnTo>
                <a:close/>
              </a:path>
              <a:path w="85725" h="98425">
                <a:moveTo>
                  <a:pt x="80910" y="14171"/>
                </a:moveTo>
                <a:lnTo>
                  <a:pt x="42029" y="14171"/>
                </a:lnTo>
                <a:lnTo>
                  <a:pt x="57962" y="16985"/>
                </a:lnTo>
                <a:lnTo>
                  <a:pt x="66469" y="25899"/>
                </a:lnTo>
                <a:lnTo>
                  <a:pt x="68579" y="97883"/>
                </a:lnTo>
                <a:lnTo>
                  <a:pt x="85343" y="97883"/>
                </a:lnTo>
                <a:lnTo>
                  <a:pt x="85343" y="32351"/>
                </a:lnTo>
                <a:lnTo>
                  <a:pt x="81833" y="15225"/>
                </a:lnTo>
                <a:lnTo>
                  <a:pt x="80910" y="14171"/>
                </a:lnTo>
                <a:close/>
              </a:path>
              <a:path w="85725" h="98425">
                <a:moveTo>
                  <a:pt x="60649" y="0"/>
                </a:moveTo>
                <a:lnTo>
                  <a:pt x="41270" y="1529"/>
                </a:lnTo>
                <a:lnTo>
                  <a:pt x="28262" y="6393"/>
                </a:lnTo>
                <a:lnTo>
                  <a:pt x="20252" y="12171"/>
                </a:lnTo>
                <a:lnTo>
                  <a:pt x="79158" y="12171"/>
                </a:lnTo>
                <a:lnTo>
                  <a:pt x="72835" y="4952"/>
                </a:lnTo>
                <a:lnTo>
                  <a:pt x="60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60391" y="4231357"/>
            <a:ext cx="97790" cy="99696"/>
          </a:xfrm>
          <a:custGeom>
            <a:avLst/>
            <a:gdLst/>
            <a:ahLst/>
            <a:cxnLst/>
            <a:rect l="l" t="t" r="r" b="b"/>
            <a:pathLst>
              <a:path w="97789" h="99695">
                <a:moveTo>
                  <a:pt x="58111" y="0"/>
                </a:moveTo>
                <a:lnTo>
                  <a:pt x="13962" y="14959"/>
                </a:lnTo>
                <a:lnTo>
                  <a:pt x="0" y="49569"/>
                </a:lnTo>
                <a:lnTo>
                  <a:pt x="1643" y="62817"/>
                </a:lnTo>
                <a:lnTo>
                  <a:pt x="6538" y="75385"/>
                </a:lnTo>
                <a:lnTo>
                  <a:pt x="14630" y="86293"/>
                </a:lnTo>
                <a:lnTo>
                  <a:pt x="25864" y="94559"/>
                </a:lnTo>
                <a:lnTo>
                  <a:pt x="40186" y="99203"/>
                </a:lnTo>
                <a:lnTo>
                  <a:pt x="58944" y="97473"/>
                </a:lnTo>
                <a:lnTo>
                  <a:pt x="73599" y="92139"/>
                </a:lnTo>
                <a:lnTo>
                  <a:pt x="84469" y="83966"/>
                </a:lnTo>
                <a:lnTo>
                  <a:pt x="85588" y="82417"/>
                </a:lnTo>
                <a:lnTo>
                  <a:pt x="64263" y="82417"/>
                </a:lnTo>
                <a:lnTo>
                  <a:pt x="43536" y="81618"/>
                </a:lnTo>
                <a:lnTo>
                  <a:pt x="30067" y="75859"/>
                </a:lnTo>
                <a:lnTo>
                  <a:pt x="22366" y="67059"/>
                </a:lnTo>
                <a:lnTo>
                  <a:pt x="18945" y="57140"/>
                </a:lnTo>
                <a:lnTo>
                  <a:pt x="18287" y="49569"/>
                </a:lnTo>
                <a:lnTo>
                  <a:pt x="19904" y="37862"/>
                </a:lnTo>
                <a:lnTo>
                  <a:pt x="25749" y="25481"/>
                </a:lnTo>
                <a:lnTo>
                  <a:pt x="37319" y="16538"/>
                </a:lnTo>
                <a:lnTo>
                  <a:pt x="86147" y="16538"/>
                </a:lnTo>
                <a:lnTo>
                  <a:pt x="83664" y="13039"/>
                </a:lnTo>
                <a:lnTo>
                  <a:pt x="72590" y="4723"/>
                </a:lnTo>
                <a:lnTo>
                  <a:pt x="58111" y="0"/>
                </a:lnTo>
                <a:close/>
              </a:path>
              <a:path w="97789" h="99695">
                <a:moveTo>
                  <a:pt x="86147" y="16538"/>
                </a:moveTo>
                <a:lnTo>
                  <a:pt x="37319" y="16538"/>
                </a:lnTo>
                <a:lnTo>
                  <a:pt x="58014" y="18590"/>
                </a:lnTo>
                <a:lnTo>
                  <a:pt x="70559" y="25837"/>
                </a:lnTo>
                <a:lnTo>
                  <a:pt x="76931" y="35786"/>
                </a:lnTo>
                <a:lnTo>
                  <a:pt x="79108" y="45946"/>
                </a:lnTo>
                <a:lnTo>
                  <a:pt x="78057" y="59615"/>
                </a:lnTo>
                <a:lnTo>
                  <a:pt x="73636" y="72673"/>
                </a:lnTo>
                <a:lnTo>
                  <a:pt x="64263" y="82417"/>
                </a:lnTo>
                <a:lnTo>
                  <a:pt x="85588" y="82417"/>
                </a:lnTo>
                <a:lnTo>
                  <a:pt x="91871" y="73718"/>
                </a:lnTo>
                <a:lnTo>
                  <a:pt x="96120" y="62160"/>
                </a:lnTo>
                <a:lnTo>
                  <a:pt x="97533" y="50058"/>
                </a:lnTo>
                <a:lnTo>
                  <a:pt x="96029" y="36655"/>
                </a:lnTo>
                <a:lnTo>
                  <a:pt x="91442" y="23999"/>
                </a:lnTo>
                <a:lnTo>
                  <a:pt x="86147" y="16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91032" y="3840033"/>
            <a:ext cx="128271" cy="134620"/>
          </a:xfrm>
          <a:custGeom>
            <a:avLst/>
            <a:gdLst/>
            <a:ahLst/>
            <a:cxnLst/>
            <a:rect l="l" t="t" r="r" b="b"/>
            <a:pathLst>
              <a:path w="128269" h="134620">
                <a:moveTo>
                  <a:pt x="80571" y="0"/>
                </a:moveTo>
                <a:lnTo>
                  <a:pt x="31745" y="9209"/>
                </a:lnTo>
                <a:lnTo>
                  <a:pt x="1752" y="48174"/>
                </a:lnTo>
                <a:lnTo>
                  <a:pt x="0" y="61546"/>
                </a:lnTo>
                <a:lnTo>
                  <a:pt x="1532" y="80728"/>
                </a:lnTo>
                <a:lnTo>
                  <a:pt x="21573" y="119555"/>
                </a:lnTo>
                <a:lnTo>
                  <a:pt x="55749" y="134128"/>
                </a:lnTo>
                <a:lnTo>
                  <a:pt x="65648" y="134061"/>
                </a:lnTo>
                <a:lnTo>
                  <a:pt x="77299" y="132940"/>
                </a:lnTo>
                <a:lnTo>
                  <a:pt x="89731" y="129954"/>
                </a:lnTo>
                <a:lnTo>
                  <a:pt x="101972" y="124289"/>
                </a:lnTo>
                <a:lnTo>
                  <a:pt x="108117" y="119210"/>
                </a:lnTo>
                <a:lnTo>
                  <a:pt x="69930" y="119210"/>
                </a:lnTo>
                <a:lnTo>
                  <a:pt x="52659" y="117223"/>
                </a:lnTo>
                <a:lnTo>
                  <a:pt x="39491" y="111509"/>
                </a:lnTo>
                <a:lnTo>
                  <a:pt x="30020" y="102614"/>
                </a:lnTo>
                <a:lnTo>
                  <a:pt x="23839" y="91087"/>
                </a:lnTo>
                <a:lnTo>
                  <a:pt x="20543" y="77475"/>
                </a:lnTo>
                <a:lnTo>
                  <a:pt x="21670" y="57912"/>
                </a:lnTo>
                <a:lnTo>
                  <a:pt x="40837" y="21716"/>
                </a:lnTo>
                <a:lnTo>
                  <a:pt x="63582" y="14266"/>
                </a:lnTo>
                <a:lnTo>
                  <a:pt x="111026" y="14266"/>
                </a:lnTo>
                <a:lnTo>
                  <a:pt x="107988" y="11285"/>
                </a:lnTo>
                <a:lnTo>
                  <a:pt x="95795" y="4304"/>
                </a:lnTo>
                <a:lnTo>
                  <a:pt x="80571" y="0"/>
                </a:lnTo>
                <a:close/>
              </a:path>
              <a:path w="128269" h="134620">
                <a:moveTo>
                  <a:pt x="108099" y="82751"/>
                </a:moveTo>
                <a:lnTo>
                  <a:pt x="100916" y="100177"/>
                </a:lnTo>
                <a:lnTo>
                  <a:pt x="91038" y="111163"/>
                </a:lnTo>
                <a:lnTo>
                  <a:pt x="80148" y="117059"/>
                </a:lnTo>
                <a:lnTo>
                  <a:pt x="69930" y="119210"/>
                </a:lnTo>
                <a:lnTo>
                  <a:pt x="108117" y="119210"/>
                </a:lnTo>
                <a:lnTo>
                  <a:pt x="113053" y="115130"/>
                </a:lnTo>
                <a:lnTo>
                  <a:pt x="122003" y="101665"/>
                </a:lnTo>
                <a:lnTo>
                  <a:pt x="127850" y="83081"/>
                </a:lnTo>
                <a:lnTo>
                  <a:pt x="108099" y="82751"/>
                </a:lnTo>
                <a:close/>
              </a:path>
              <a:path w="128269" h="134620">
                <a:moveTo>
                  <a:pt x="111026" y="14266"/>
                </a:moveTo>
                <a:lnTo>
                  <a:pt x="63582" y="14266"/>
                </a:lnTo>
                <a:lnTo>
                  <a:pt x="76287" y="15216"/>
                </a:lnTo>
                <a:lnTo>
                  <a:pt x="88677" y="18982"/>
                </a:lnTo>
                <a:lnTo>
                  <a:pt x="99472" y="26732"/>
                </a:lnTo>
                <a:lnTo>
                  <a:pt x="107395" y="39633"/>
                </a:lnTo>
                <a:lnTo>
                  <a:pt x="126387" y="41603"/>
                </a:lnTo>
                <a:lnTo>
                  <a:pt x="123284" y="30605"/>
                </a:lnTo>
                <a:lnTo>
                  <a:pt x="117151" y="20276"/>
                </a:lnTo>
                <a:lnTo>
                  <a:pt x="111026" y="14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44851" y="3842015"/>
            <a:ext cx="106680" cy="129539"/>
          </a:xfrm>
          <a:custGeom>
            <a:avLst/>
            <a:gdLst/>
            <a:ahLst/>
            <a:cxnLst/>
            <a:rect l="l" t="t" r="r" b="b"/>
            <a:pathLst>
              <a:path w="106680" h="129539">
                <a:moveTo>
                  <a:pt x="0" y="0"/>
                </a:moveTo>
                <a:lnTo>
                  <a:pt x="0" y="129539"/>
                </a:lnTo>
                <a:lnTo>
                  <a:pt x="19811" y="129539"/>
                </a:lnTo>
                <a:lnTo>
                  <a:pt x="19811" y="74675"/>
                </a:lnTo>
                <a:lnTo>
                  <a:pt x="65531" y="74675"/>
                </a:lnTo>
                <a:lnTo>
                  <a:pt x="83298" y="71694"/>
                </a:lnTo>
                <a:lnTo>
                  <a:pt x="95604" y="63951"/>
                </a:lnTo>
                <a:lnTo>
                  <a:pt x="98764" y="59435"/>
                </a:lnTo>
                <a:lnTo>
                  <a:pt x="19811" y="59435"/>
                </a:lnTo>
                <a:lnTo>
                  <a:pt x="19811" y="15239"/>
                </a:lnTo>
                <a:lnTo>
                  <a:pt x="98764" y="15239"/>
                </a:lnTo>
                <a:lnTo>
                  <a:pt x="98404" y="14521"/>
                </a:lnTo>
                <a:lnTo>
                  <a:pt x="88587" y="5768"/>
                </a:lnTo>
                <a:lnTo>
                  <a:pt x="75281" y="866"/>
                </a:lnTo>
                <a:lnTo>
                  <a:pt x="0" y="0"/>
                </a:lnTo>
                <a:close/>
              </a:path>
              <a:path w="106680" h="129539">
                <a:moveTo>
                  <a:pt x="98764" y="15239"/>
                </a:moveTo>
                <a:lnTo>
                  <a:pt x="57911" y="15239"/>
                </a:lnTo>
                <a:lnTo>
                  <a:pt x="73288" y="17593"/>
                </a:lnTo>
                <a:lnTo>
                  <a:pt x="83549" y="25401"/>
                </a:lnTo>
                <a:lnTo>
                  <a:pt x="83050" y="43604"/>
                </a:lnTo>
                <a:lnTo>
                  <a:pt x="77032" y="54074"/>
                </a:lnTo>
                <a:lnTo>
                  <a:pt x="66796" y="58687"/>
                </a:lnTo>
                <a:lnTo>
                  <a:pt x="19811" y="59435"/>
                </a:lnTo>
                <a:lnTo>
                  <a:pt x="98764" y="59435"/>
                </a:lnTo>
                <a:lnTo>
                  <a:pt x="103089" y="53255"/>
                </a:lnTo>
                <a:lnTo>
                  <a:pt x="106388" y="41409"/>
                </a:lnTo>
                <a:lnTo>
                  <a:pt x="104438" y="26582"/>
                </a:lnTo>
                <a:lnTo>
                  <a:pt x="98764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78964" y="3842014"/>
            <a:ext cx="113030" cy="132080"/>
          </a:xfrm>
          <a:custGeom>
            <a:avLst/>
            <a:gdLst/>
            <a:ahLst/>
            <a:cxnLst/>
            <a:rect l="l" t="t" r="r" b="b"/>
            <a:pathLst>
              <a:path w="113030" h="132079">
                <a:moveTo>
                  <a:pt x="18287" y="0"/>
                </a:moveTo>
                <a:lnTo>
                  <a:pt x="0" y="0"/>
                </a:lnTo>
                <a:lnTo>
                  <a:pt x="0" y="85343"/>
                </a:lnTo>
                <a:lnTo>
                  <a:pt x="26000" y="127441"/>
                </a:lnTo>
                <a:lnTo>
                  <a:pt x="41703" y="131803"/>
                </a:lnTo>
                <a:lnTo>
                  <a:pt x="62742" y="130689"/>
                </a:lnTo>
                <a:lnTo>
                  <a:pt x="79640" y="126916"/>
                </a:lnTo>
                <a:lnTo>
                  <a:pt x="92704" y="120873"/>
                </a:lnTo>
                <a:lnTo>
                  <a:pt x="96987" y="117313"/>
                </a:lnTo>
                <a:lnTo>
                  <a:pt x="56962" y="117313"/>
                </a:lnTo>
                <a:lnTo>
                  <a:pt x="42954" y="115846"/>
                </a:lnTo>
                <a:lnTo>
                  <a:pt x="30980" y="110654"/>
                </a:lnTo>
                <a:lnTo>
                  <a:pt x="22357" y="100623"/>
                </a:lnTo>
                <a:lnTo>
                  <a:pt x="18402" y="84640"/>
                </a:lnTo>
                <a:lnTo>
                  <a:pt x="18287" y="0"/>
                </a:lnTo>
                <a:close/>
              </a:path>
              <a:path w="113030" h="132079">
                <a:moveTo>
                  <a:pt x="112775" y="0"/>
                </a:moveTo>
                <a:lnTo>
                  <a:pt x="92963" y="0"/>
                </a:lnTo>
                <a:lnTo>
                  <a:pt x="92963" y="80771"/>
                </a:lnTo>
                <a:lnTo>
                  <a:pt x="89823" y="98150"/>
                </a:lnTo>
                <a:lnTo>
                  <a:pt x="81590" y="109270"/>
                </a:lnTo>
                <a:lnTo>
                  <a:pt x="70043" y="115276"/>
                </a:lnTo>
                <a:lnTo>
                  <a:pt x="56962" y="117313"/>
                </a:lnTo>
                <a:lnTo>
                  <a:pt x="96987" y="117313"/>
                </a:lnTo>
                <a:lnTo>
                  <a:pt x="102239" y="112949"/>
                </a:lnTo>
                <a:lnTo>
                  <a:pt x="108553" y="103534"/>
                </a:lnTo>
                <a:lnTo>
                  <a:pt x="111950" y="93017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49340" y="2589287"/>
            <a:ext cx="90805" cy="130810"/>
          </a:xfrm>
          <a:custGeom>
            <a:avLst/>
            <a:gdLst/>
            <a:ahLst/>
            <a:cxnLst/>
            <a:rect l="l" t="t" r="r" b="b"/>
            <a:pathLst>
              <a:path w="90804" h="130810">
                <a:moveTo>
                  <a:pt x="75875" y="117347"/>
                </a:moveTo>
                <a:lnTo>
                  <a:pt x="16763" y="117347"/>
                </a:lnTo>
                <a:lnTo>
                  <a:pt x="23226" y="124405"/>
                </a:lnTo>
                <a:lnTo>
                  <a:pt x="36341" y="130323"/>
                </a:lnTo>
                <a:lnTo>
                  <a:pt x="56096" y="128223"/>
                </a:lnTo>
                <a:lnTo>
                  <a:pt x="70729" y="121981"/>
                </a:lnTo>
                <a:lnTo>
                  <a:pt x="75875" y="117347"/>
                </a:lnTo>
                <a:close/>
              </a:path>
              <a:path w="90804" h="130810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5875" y="117347"/>
                </a:lnTo>
                <a:lnTo>
                  <a:pt x="77156" y="116193"/>
                </a:lnTo>
                <a:lnTo>
                  <a:pt x="52991" y="116193"/>
                </a:lnTo>
                <a:lnTo>
                  <a:pt x="38676" y="115417"/>
                </a:lnTo>
                <a:lnTo>
                  <a:pt x="26904" y="110428"/>
                </a:lnTo>
                <a:lnTo>
                  <a:pt x="19133" y="99924"/>
                </a:lnTo>
                <a:lnTo>
                  <a:pt x="18504" y="82817"/>
                </a:lnTo>
                <a:lnTo>
                  <a:pt x="20189" y="67879"/>
                </a:lnTo>
                <a:lnTo>
                  <a:pt x="25069" y="56244"/>
                </a:lnTo>
                <a:lnTo>
                  <a:pt x="34028" y="49047"/>
                </a:lnTo>
                <a:lnTo>
                  <a:pt x="79961" y="49047"/>
                </a:lnTo>
                <a:lnTo>
                  <a:pt x="78856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w="90804" h="130810">
                <a:moveTo>
                  <a:pt x="79961" y="49047"/>
                </a:moveTo>
                <a:lnTo>
                  <a:pt x="34028" y="49047"/>
                </a:lnTo>
                <a:lnTo>
                  <a:pt x="55094" y="51433"/>
                </a:lnTo>
                <a:lnTo>
                  <a:pt x="66810" y="59285"/>
                </a:lnTo>
                <a:lnTo>
                  <a:pt x="71911" y="69805"/>
                </a:lnTo>
                <a:lnTo>
                  <a:pt x="73132" y="80198"/>
                </a:lnTo>
                <a:lnTo>
                  <a:pt x="73151" y="82295"/>
                </a:lnTo>
                <a:lnTo>
                  <a:pt x="70978" y="97595"/>
                </a:lnTo>
                <a:lnTo>
                  <a:pt x="64324" y="109359"/>
                </a:lnTo>
                <a:lnTo>
                  <a:pt x="52991" y="116193"/>
                </a:lnTo>
                <a:lnTo>
                  <a:pt x="77156" y="116193"/>
                </a:lnTo>
                <a:lnTo>
                  <a:pt x="80909" y="112814"/>
                </a:lnTo>
                <a:lnTo>
                  <a:pt x="87306" y="101935"/>
                </a:lnTo>
                <a:lnTo>
                  <a:pt x="90591" y="90562"/>
                </a:lnTo>
                <a:lnTo>
                  <a:pt x="89433" y="72445"/>
                </a:lnTo>
                <a:lnTo>
                  <a:pt x="85245" y="57680"/>
                </a:lnTo>
                <a:lnTo>
                  <a:pt x="79961" y="49047"/>
                </a:lnTo>
                <a:close/>
              </a:path>
              <a:path w="90804" h="130810">
                <a:moveTo>
                  <a:pt x="57322" y="34308"/>
                </a:moveTo>
                <a:lnTo>
                  <a:pt x="39983" y="35066"/>
                </a:lnTo>
                <a:lnTo>
                  <a:pt x="27923" y="38677"/>
                </a:lnTo>
                <a:lnTo>
                  <a:pt x="19946" y="45011"/>
                </a:lnTo>
                <a:lnTo>
                  <a:pt x="16763" y="47243"/>
                </a:lnTo>
                <a:lnTo>
                  <a:pt x="78856" y="47243"/>
                </a:lnTo>
                <a:lnTo>
                  <a:pt x="78309" y="46350"/>
                </a:lnTo>
                <a:lnTo>
                  <a:pt x="68908" y="38532"/>
                </a:lnTo>
                <a:lnTo>
                  <a:pt x="57322" y="34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56163" y="2623147"/>
            <a:ext cx="100965" cy="97790"/>
          </a:xfrm>
          <a:custGeom>
            <a:avLst/>
            <a:gdLst/>
            <a:ahLst/>
            <a:cxnLst/>
            <a:rect l="l" t="t" r="r" b="b"/>
            <a:pathLst>
              <a:path w="100964" h="97789">
                <a:moveTo>
                  <a:pt x="100441" y="87098"/>
                </a:moveTo>
                <a:lnTo>
                  <a:pt x="65777" y="87098"/>
                </a:lnTo>
                <a:lnTo>
                  <a:pt x="73954" y="92919"/>
                </a:lnTo>
                <a:lnTo>
                  <a:pt x="88676" y="97189"/>
                </a:lnTo>
                <a:lnTo>
                  <a:pt x="94345" y="97203"/>
                </a:lnTo>
                <a:lnTo>
                  <a:pt x="95869" y="95679"/>
                </a:lnTo>
                <a:lnTo>
                  <a:pt x="100441" y="95679"/>
                </a:lnTo>
                <a:lnTo>
                  <a:pt x="100441" y="87098"/>
                </a:lnTo>
                <a:close/>
              </a:path>
              <a:path w="100964" h="97789">
                <a:moveTo>
                  <a:pt x="83376" y="12387"/>
                </a:moveTo>
                <a:lnTo>
                  <a:pt x="38628" y="12387"/>
                </a:lnTo>
                <a:lnTo>
                  <a:pt x="58340" y="14097"/>
                </a:lnTo>
                <a:lnTo>
                  <a:pt x="68814" y="19725"/>
                </a:lnTo>
                <a:lnTo>
                  <a:pt x="71485" y="36243"/>
                </a:lnTo>
                <a:lnTo>
                  <a:pt x="65389" y="37767"/>
                </a:lnTo>
                <a:lnTo>
                  <a:pt x="60817" y="39291"/>
                </a:lnTo>
                <a:lnTo>
                  <a:pt x="31861" y="42339"/>
                </a:lnTo>
                <a:lnTo>
                  <a:pt x="12791" y="48204"/>
                </a:lnTo>
                <a:lnTo>
                  <a:pt x="3171" y="57788"/>
                </a:lnTo>
                <a:lnTo>
                  <a:pt x="0" y="67340"/>
                </a:lnTo>
                <a:lnTo>
                  <a:pt x="3015" y="81504"/>
                </a:lnTo>
                <a:lnTo>
                  <a:pt x="11605" y="91306"/>
                </a:lnTo>
                <a:lnTo>
                  <a:pt x="24723" y="96457"/>
                </a:lnTo>
                <a:lnTo>
                  <a:pt x="44047" y="95516"/>
                </a:lnTo>
                <a:lnTo>
                  <a:pt x="57075" y="92112"/>
                </a:lnTo>
                <a:lnTo>
                  <a:pt x="65777" y="87098"/>
                </a:lnTo>
                <a:lnTo>
                  <a:pt x="100441" y="87098"/>
                </a:lnTo>
                <a:lnTo>
                  <a:pt x="100441" y="84893"/>
                </a:lnTo>
                <a:lnTo>
                  <a:pt x="41026" y="84893"/>
                </a:lnTo>
                <a:lnTo>
                  <a:pt x="24732" y="81167"/>
                </a:lnTo>
                <a:lnTo>
                  <a:pt x="19732" y="70328"/>
                </a:lnTo>
                <a:lnTo>
                  <a:pt x="25965" y="56939"/>
                </a:lnTo>
                <a:lnTo>
                  <a:pt x="38833" y="53065"/>
                </a:lnTo>
                <a:lnTo>
                  <a:pt x="59065" y="50177"/>
                </a:lnTo>
                <a:lnTo>
                  <a:pt x="68726" y="48677"/>
                </a:lnTo>
                <a:lnTo>
                  <a:pt x="88249" y="48677"/>
                </a:lnTo>
                <a:lnTo>
                  <a:pt x="88249" y="25575"/>
                </a:lnTo>
                <a:lnTo>
                  <a:pt x="83376" y="12387"/>
                </a:lnTo>
                <a:close/>
              </a:path>
              <a:path w="100964" h="97789">
                <a:moveTo>
                  <a:pt x="88249" y="48677"/>
                </a:moveTo>
                <a:lnTo>
                  <a:pt x="68726" y="48677"/>
                </a:lnTo>
                <a:lnTo>
                  <a:pt x="71485" y="62151"/>
                </a:lnTo>
                <a:lnTo>
                  <a:pt x="67072" y="72869"/>
                </a:lnTo>
                <a:lnTo>
                  <a:pt x="55892" y="81011"/>
                </a:lnTo>
                <a:lnTo>
                  <a:pt x="41026" y="84893"/>
                </a:lnTo>
                <a:lnTo>
                  <a:pt x="100441" y="84893"/>
                </a:lnTo>
                <a:lnTo>
                  <a:pt x="100441" y="83487"/>
                </a:lnTo>
                <a:lnTo>
                  <a:pt x="89773" y="83487"/>
                </a:lnTo>
                <a:lnTo>
                  <a:pt x="88249" y="81963"/>
                </a:lnTo>
                <a:lnTo>
                  <a:pt x="88249" y="48677"/>
                </a:lnTo>
                <a:close/>
              </a:path>
              <a:path w="100964" h="97789">
                <a:moveTo>
                  <a:pt x="56034" y="0"/>
                </a:moveTo>
                <a:lnTo>
                  <a:pt x="37539" y="970"/>
                </a:lnTo>
                <a:lnTo>
                  <a:pt x="23263" y="4607"/>
                </a:lnTo>
                <a:lnTo>
                  <a:pt x="13220" y="11351"/>
                </a:lnTo>
                <a:lnTo>
                  <a:pt x="7421" y="21643"/>
                </a:lnTo>
                <a:lnTo>
                  <a:pt x="22717" y="30147"/>
                </a:lnTo>
                <a:lnTo>
                  <a:pt x="26193" y="19628"/>
                </a:lnTo>
                <a:lnTo>
                  <a:pt x="38628" y="12387"/>
                </a:lnTo>
                <a:lnTo>
                  <a:pt x="83376" y="12387"/>
                </a:lnTo>
                <a:lnTo>
                  <a:pt x="82669" y="10474"/>
                </a:lnTo>
                <a:lnTo>
                  <a:pt x="69930" y="2773"/>
                </a:lnTo>
                <a:lnTo>
                  <a:pt x="56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7272" y="2625751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0" y="62595"/>
                </a:moveTo>
                <a:lnTo>
                  <a:pt x="1891" y="71159"/>
                </a:lnTo>
                <a:lnTo>
                  <a:pt x="6992" y="80774"/>
                </a:lnTo>
                <a:lnTo>
                  <a:pt x="17566" y="89177"/>
                </a:lnTo>
                <a:lnTo>
                  <a:pt x="35875" y="94107"/>
                </a:lnTo>
                <a:lnTo>
                  <a:pt x="55169" y="92980"/>
                </a:lnTo>
                <a:lnTo>
                  <a:pt x="70185" y="89057"/>
                </a:lnTo>
                <a:lnTo>
                  <a:pt x="80796" y="82448"/>
                </a:lnTo>
                <a:lnTo>
                  <a:pt x="81957" y="80694"/>
                </a:lnTo>
                <a:lnTo>
                  <a:pt x="50384" y="80694"/>
                </a:lnTo>
                <a:lnTo>
                  <a:pt x="29195" y="77482"/>
                </a:lnTo>
                <a:lnTo>
                  <a:pt x="19775" y="70150"/>
                </a:lnTo>
                <a:lnTo>
                  <a:pt x="16795" y="62722"/>
                </a:lnTo>
                <a:lnTo>
                  <a:pt x="0" y="62595"/>
                </a:lnTo>
                <a:close/>
              </a:path>
              <a:path w="86995" h="94614">
                <a:moveTo>
                  <a:pt x="45037" y="0"/>
                </a:moveTo>
                <a:lnTo>
                  <a:pt x="28770" y="1769"/>
                </a:lnTo>
                <a:lnTo>
                  <a:pt x="16709" y="5973"/>
                </a:lnTo>
                <a:lnTo>
                  <a:pt x="8796" y="12529"/>
                </a:lnTo>
                <a:lnTo>
                  <a:pt x="4973" y="21358"/>
                </a:lnTo>
                <a:lnTo>
                  <a:pt x="7975" y="36586"/>
                </a:lnTo>
                <a:lnTo>
                  <a:pt x="17221" y="44647"/>
                </a:lnTo>
                <a:lnTo>
                  <a:pt x="48767" y="51927"/>
                </a:lnTo>
                <a:lnTo>
                  <a:pt x="64007" y="56499"/>
                </a:lnTo>
                <a:lnTo>
                  <a:pt x="70103" y="58023"/>
                </a:lnTo>
                <a:lnTo>
                  <a:pt x="70103" y="65643"/>
                </a:lnTo>
                <a:lnTo>
                  <a:pt x="64517" y="76342"/>
                </a:lnTo>
                <a:lnTo>
                  <a:pt x="50384" y="80694"/>
                </a:lnTo>
                <a:lnTo>
                  <a:pt x="81957" y="80694"/>
                </a:lnTo>
                <a:lnTo>
                  <a:pt x="86876" y="73260"/>
                </a:lnTo>
                <a:lnTo>
                  <a:pt x="85689" y="58181"/>
                </a:lnTo>
                <a:lnTo>
                  <a:pt x="79509" y="48894"/>
                </a:lnTo>
                <a:lnTo>
                  <a:pt x="68147" y="42955"/>
                </a:lnTo>
                <a:lnTo>
                  <a:pt x="27431" y="33639"/>
                </a:lnTo>
                <a:lnTo>
                  <a:pt x="22859" y="30591"/>
                </a:lnTo>
                <a:lnTo>
                  <a:pt x="22859" y="12303"/>
                </a:lnTo>
                <a:lnTo>
                  <a:pt x="38099" y="10779"/>
                </a:lnTo>
                <a:lnTo>
                  <a:pt x="78983" y="10779"/>
                </a:lnTo>
                <a:lnTo>
                  <a:pt x="78319" y="9634"/>
                </a:lnTo>
                <a:lnTo>
                  <a:pt x="65568" y="743"/>
                </a:lnTo>
                <a:lnTo>
                  <a:pt x="45037" y="0"/>
                </a:lnTo>
                <a:close/>
              </a:path>
              <a:path w="86995" h="94614">
                <a:moveTo>
                  <a:pt x="78983" y="10779"/>
                </a:moveTo>
                <a:lnTo>
                  <a:pt x="42671" y="10779"/>
                </a:lnTo>
                <a:lnTo>
                  <a:pt x="61657" y="14757"/>
                </a:lnTo>
                <a:lnTo>
                  <a:pt x="68205" y="23011"/>
                </a:lnTo>
                <a:lnTo>
                  <a:pt x="85343" y="26019"/>
                </a:lnTo>
                <a:lnTo>
                  <a:pt x="84029" y="19481"/>
                </a:lnTo>
                <a:lnTo>
                  <a:pt x="78983" y="10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70921" y="2623397"/>
            <a:ext cx="96520" cy="97155"/>
          </a:xfrm>
          <a:custGeom>
            <a:avLst/>
            <a:gdLst/>
            <a:ahLst/>
            <a:cxnLst/>
            <a:rect l="l" t="t" r="r" b="b"/>
            <a:pathLst>
              <a:path w="96520" h="97155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328" y="95833"/>
                </a:lnTo>
                <a:lnTo>
                  <a:pt x="70812" y="93305"/>
                </a:lnTo>
                <a:lnTo>
                  <a:pt x="85081" y="82144"/>
                </a:lnTo>
                <a:lnTo>
                  <a:pt x="85380" y="81717"/>
                </a:lnTo>
                <a:lnTo>
                  <a:pt x="59992" y="81717"/>
                </a:lnTo>
                <a:lnTo>
                  <a:pt x="41428" y="80656"/>
                </a:lnTo>
                <a:lnTo>
                  <a:pt x="29036" y="75404"/>
                </a:lnTo>
                <a:lnTo>
                  <a:pt x="22074" y="66235"/>
                </a:lnTo>
                <a:lnTo>
                  <a:pt x="19798" y="53426"/>
                </a:lnTo>
                <a:lnTo>
                  <a:pt x="95994" y="52758"/>
                </a:lnTo>
                <a:lnTo>
                  <a:pt x="94873" y="40566"/>
                </a:lnTo>
                <a:lnTo>
                  <a:pt x="19794" y="40566"/>
                </a:lnTo>
                <a:lnTo>
                  <a:pt x="23256" y="27907"/>
                </a:lnTo>
                <a:lnTo>
                  <a:pt x="32658" y="17904"/>
                </a:lnTo>
                <a:lnTo>
                  <a:pt x="46525" y="13215"/>
                </a:lnTo>
                <a:lnTo>
                  <a:pt x="83512" y="1321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w="96520" h="97155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5380" y="81717"/>
                </a:lnTo>
                <a:lnTo>
                  <a:pt x="92524" y="71516"/>
                </a:lnTo>
                <a:lnTo>
                  <a:pt x="77706" y="64950"/>
                </a:lnTo>
                <a:close/>
              </a:path>
              <a:path w="96520" h="97155">
                <a:moveTo>
                  <a:pt x="83512" y="13215"/>
                </a:moveTo>
                <a:lnTo>
                  <a:pt x="46525" y="13215"/>
                </a:lnTo>
                <a:lnTo>
                  <a:pt x="63215" y="16608"/>
                </a:lnTo>
                <a:lnTo>
                  <a:pt x="73330" y="25365"/>
                </a:lnTo>
                <a:lnTo>
                  <a:pt x="77511" y="37126"/>
                </a:lnTo>
                <a:lnTo>
                  <a:pt x="19794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12" y="13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10172" y="2665486"/>
            <a:ext cx="9525" cy="47625"/>
          </a:xfrm>
          <a:custGeom>
            <a:avLst/>
            <a:gdLst/>
            <a:ahLst/>
            <a:cxnLst/>
            <a:rect l="l" t="t" r="r" b="b"/>
            <a:pathLst>
              <a:path w="9525" h="47625">
                <a:moveTo>
                  <a:pt x="0" y="23621"/>
                </a:moveTo>
                <a:lnTo>
                  <a:pt x="9143" y="23621"/>
                </a:lnTo>
              </a:path>
            </a:pathLst>
          </a:custGeom>
          <a:ln w="485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55308" y="266091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8871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10172" y="2607574"/>
            <a:ext cx="9525" cy="48895"/>
          </a:xfrm>
          <a:custGeom>
            <a:avLst/>
            <a:gdLst/>
            <a:ahLst/>
            <a:cxnLst/>
            <a:rect l="l" t="t" r="r" b="b"/>
            <a:pathLst>
              <a:path w="9525" h="48894">
                <a:moveTo>
                  <a:pt x="0" y="24383"/>
                </a:moveTo>
                <a:lnTo>
                  <a:pt x="9143" y="24383"/>
                </a:lnTo>
              </a:path>
            </a:pathLst>
          </a:custGeom>
          <a:ln w="50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78573" y="2589287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39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24293" y="2580905"/>
            <a:ext cx="0" cy="138429"/>
          </a:xfrm>
          <a:custGeom>
            <a:avLst/>
            <a:gdLst/>
            <a:ahLst/>
            <a:cxnLst/>
            <a:rect l="l" t="t" r="r" b="b"/>
            <a:pathLst>
              <a:path h="138430">
                <a:moveTo>
                  <a:pt x="0" y="0"/>
                </a:moveTo>
                <a:lnTo>
                  <a:pt x="0" y="137921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58582" y="2623230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8287" y="1108"/>
                </a:moveTo>
                <a:lnTo>
                  <a:pt x="0" y="1108"/>
                </a:lnTo>
                <a:lnTo>
                  <a:pt x="0" y="95596"/>
                </a:lnTo>
                <a:lnTo>
                  <a:pt x="18287" y="95596"/>
                </a:lnTo>
                <a:lnTo>
                  <a:pt x="18287" y="45304"/>
                </a:lnTo>
                <a:lnTo>
                  <a:pt x="22518" y="26907"/>
                </a:lnTo>
                <a:lnTo>
                  <a:pt x="32207" y="17050"/>
                </a:lnTo>
                <a:lnTo>
                  <a:pt x="42854" y="13482"/>
                </a:lnTo>
                <a:lnTo>
                  <a:pt x="137512" y="13482"/>
                </a:lnTo>
                <a:lnTo>
                  <a:pt x="137374" y="12939"/>
                </a:lnTo>
                <a:lnTo>
                  <a:pt x="137062" y="12660"/>
                </a:lnTo>
                <a:lnTo>
                  <a:pt x="78718" y="12660"/>
                </a:lnTo>
                <a:lnTo>
                  <a:pt x="19919" y="12647"/>
                </a:lnTo>
                <a:lnTo>
                  <a:pt x="18287" y="1108"/>
                </a:lnTo>
                <a:close/>
              </a:path>
              <a:path w="142240" h="95885">
                <a:moveTo>
                  <a:pt x="137512" y="13482"/>
                </a:moveTo>
                <a:lnTo>
                  <a:pt x="42854" y="13482"/>
                </a:lnTo>
                <a:lnTo>
                  <a:pt x="58710" y="18651"/>
                </a:lnTo>
                <a:lnTo>
                  <a:pt x="62480" y="29594"/>
                </a:lnTo>
                <a:lnTo>
                  <a:pt x="62483" y="95596"/>
                </a:lnTo>
                <a:lnTo>
                  <a:pt x="79247" y="95596"/>
                </a:lnTo>
                <a:lnTo>
                  <a:pt x="79247" y="39208"/>
                </a:lnTo>
                <a:lnTo>
                  <a:pt x="82839" y="25939"/>
                </a:lnTo>
                <a:lnTo>
                  <a:pt x="92597" y="16434"/>
                </a:lnTo>
                <a:lnTo>
                  <a:pt x="138264" y="16434"/>
                </a:lnTo>
                <a:lnTo>
                  <a:pt x="137512" y="13482"/>
                </a:lnTo>
                <a:close/>
              </a:path>
              <a:path w="142240" h="95885">
                <a:moveTo>
                  <a:pt x="138264" y="16434"/>
                </a:moveTo>
                <a:lnTo>
                  <a:pt x="92597" y="16434"/>
                </a:lnTo>
                <a:lnTo>
                  <a:pt x="112500" y="16924"/>
                </a:lnTo>
                <a:lnTo>
                  <a:pt x="121322" y="23220"/>
                </a:lnTo>
                <a:lnTo>
                  <a:pt x="123433" y="33463"/>
                </a:lnTo>
                <a:lnTo>
                  <a:pt x="123443" y="95596"/>
                </a:lnTo>
                <a:lnTo>
                  <a:pt x="141731" y="95596"/>
                </a:lnTo>
                <a:lnTo>
                  <a:pt x="141731" y="30064"/>
                </a:lnTo>
                <a:lnTo>
                  <a:pt x="138264" y="16434"/>
                </a:lnTo>
                <a:close/>
              </a:path>
              <a:path w="142240" h="95885">
                <a:moveTo>
                  <a:pt x="114597" y="0"/>
                </a:moveTo>
                <a:lnTo>
                  <a:pt x="98514" y="1351"/>
                </a:lnTo>
                <a:lnTo>
                  <a:pt x="87710" y="5770"/>
                </a:lnTo>
                <a:lnTo>
                  <a:pt x="78718" y="12660"/>
                </a:lnTo>
                <a:lnTo>
                  <a:pt x="137062" y="12660"/>
                </a:lnTo>
                <a:lnTo>
                  <a:pt x="126987" y="3656"/>
                </a:lnTo>
                <a:lnTo>
                  <a:pt x="114597" y="0"/>
                </a:lnTo>
                <a:close/>
              </a:path>
              <a:path w="142240" h="95885">
                <a:moveTo>
                  <a:pt x="59390" y="461"/>
                </a:moveTo>
                <a:lnTo>
                  <a:pt x="39022" y="2150"/>
                </a:lnTo>
                <a:lnTo>
                  <a:pt x="26516" y="7052"/>
                </a:lnTo>
                <a:lnTo>
                  <a:pt x="19919" y="12647"/>
                </a:lnTo>
                <a:lnTo>
                  <a:pt x="78705" y="12647"/>
                </a:lnTo>
                <a:lnTo>
                  <a:pt x="72103" y="6256"/>
                </a:lnTo>
                <a:lnTo>
                  <a:pt x="59390" y="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36891" y="2580143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1" y="2598430"/>
            <a:ext cx="47624" cy="120651"/>
          </a:xfrm>
          <a:custGeom>
            <a:avLst/>
            <a:gdLst/>
            <a:ahLst/>
            <a:cxnLst/>
            <a:rect l="l" t="t" r="r" b="b"/>
            <a:pathLst>
              <a:path w="47625" h="120650">
                <a:moveTo>
                  <a:pt x="30479" y="39623"/>
                </a:moveTo>
                <a:lnTo>
                  <a:pt x="13715" y="39623"/>
                </a:lnTo>
                <a:lnTo>
                  <a:pt x="13715" y="100583"/>
                </a:lnTo>
                <a:lnTo>
                  <a:pt x="16467" y="113675"/>
                </a:lnTo>
                <a:lnTo>
                  <a:pt x="28769" y="120029"/>
                </a:lnTo>
                <a:lnTo>
                  <a:pt x="38099" y="120395"/>
                </a:lnTo>
                <a:lnTo>
                  <a:pt x="47243" y="120395"/>
                </a:lnTo>
                <a:lnTo>
                  <a:pt x="47243" y="106679"/>
                </a:lnTo>
                <a:lnTo>
                  <a:pt x="30479" y="106679"/>
                </a:lnTo>
                <a:lnTo>
                  <a:pt x="30479" y="39623"/>
                </a:lnTo>
                <a:close/>
              </a:path>
              <a:path w="47625" h="120650">
                <a:moveTo>
                  <a:pt x="47243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7243" y="39623"/>
                </a:lnTo>
                <a:lnTo>
                  <a:pt x="47243" y="25907"/>
                </a:lnTo>
                <a:close/>
              </a:path>
              <a:path w="47625" h="120650">
                <a:moveTo>
                  <a:pt x="30479" y="0"/>
                </a:moveTo>
                <a:lnTo>
                  <a:pt x="13715" y="0"/>
                </a:lnTo>
                <a:lnTo>
                  <a:pt x="13715" y="25907"/>
                </a:lnTo>
                <a:lnTo>
                  <a:pt x="30479" y="25907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96740" y="3857255"/>
            <a:ext cx="99060" cy="114300"/>
          </a:xfrm>
          <a:custGeom>
            <a:avLst/>
            <a:gdLst/>
            <a:ahLst/>
            <a:cxnLst/>
            <a:rect l="l" t="t" r="r" b="b"/>
            <a:pathLst>
              <a:path w="99060" h="114300">
                <a:moveTo>
                  <a:pt x="99059" y="103631"/>
                </a:moveTo>
                <a:lnTo>
                  <a:pt x="0" y="103631"/>
                </a:lnTo>
                <a:lnTo>
                  <a:pt x="0" y="114299"/>
                </a:lnTo>
                <a:lnTo>
                  <a:pt x="99059" y="114299"/>
                </a:lnTo>
                <a:lnTo>
                  <a:pt x="99059" y="103631"/>
                </a:lnTo>
                <a:close/>
              </a:path>
              <a:path w="99060" h="114300">
                <a:moveTo>
                  <a:pt x="0" y="0"/>
                </a:moveTo>
                <a:lnTo>
                  <a:pt x="0" y="10667"/>
                </a:lnTo>
                <a:lnTo>
                  <a:pt x="86867" y="45719"/>
                </a:lnTo>
                <a:lnTo>
                  <a:pt x="0" y="82295"/>
                </a:lnTo>
                <a:lnTo>
                  <a:pt x="0" y="92963"/>
                </a:lnTo>
                <a:lnTo>
                  <a:pt x="99059" y="51815"/>
                </a:lnTo>
                <a:lnTo>
                  <a:pt x="99059" y="396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32448" y="3883163"/>
            <a:ext cx="97790" cy="86995"/>
          </a:xfrm>
          <a:custGeom>
            <a:avLst/>
            <a:gdLst/>
            <a:ahLst/>
            <a:cxnLst/>
            <a:rect l="l" t="t" r="r" b="b"/>
            <a:pathLst>
              <a:path w="97790" h="86995">
                <a:moveTo>
                  <a:pt x="97535" y="0"/>
                </a:moveTo>
                <a:lnTo>
                  <a:pt x="0" y="36575"/>
                </a:lnTo>
                <a:lnTo>
                  <a:pt x="0" y="48767"/>
                </a:lnTo>
                <a:lnTo>
                  <a:pt x="97535" y="86867"/>
                </a:lnTo>
                <a:lnTo>
                  <a:pt x="97535" y="71627"/>
                </a:lnTo>
                <a:lnTo>
                  <a:pt x="19811" y="42671"/>
                </a:lnTo>
                <a:lnTo>
                  <a:pt x="97535" y="12191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38372" y="3878591"/>
            <a:ext cx="105410" cy="78105"/>
          </a:xfrm>
          <a:custGeom>
            <a:avLst/>
            <a:gdLst/>
            <a:ahLst/>
            <a:cxnLst/>
            <a:rect l="l" t="t" r="r" b="b"/>
            <a:pathLst>
              <a:path w="105410" h="78104">
                <a:moveTo>
                  <a:pt x="0" y="0"/>
                </a:moveTo>
                <a:lnTo>
                  <a:pt x="19811" y="38099"/>
                </a:lnTo>
                <a:lnTo>
                  <a:pt x="0" y="77723"/>
                </a:lnTo>
                <a:lnTo>
                  <a:pt x="105155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75604" y="3878591"/>
            <a:ext cx="102235" cy="78105"/>
          </a:xfrm>
          <a:custGeom>
            <a:avLst/>
            <a:gdLst/>
            <a:ahLst/>
            <a:cxnLst/>
            <a:rect l="l" t="t" r="r" b="b"/>
            <a:pathLst>
              <a:path w="102235" h="78104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2107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75320" y="3878591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40" h="78104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3631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02836" y="487528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0" y="0"/>
                </a:moveTo>
                <a:lnTo>
                  <a:pt x="44195" y="91439"/>
                </a:lnTo>
                <a:lnTo>
                  <a:pt x="80289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w="88900" h="91439">
                <a:moveTo>
                  <a:pt x="88391" y="0"/>
                </a:moveTo>
                <a:lnTo>
                  <a:pt x="44195" y="16763"/>
                </a:lnTo>
                <a:lnTo>
                  <a:pt x="80289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02836" y="3573791"/>
            <a:ext cx="88900" cy="94615"/>
          </a:xfrm>
          <a:custGeom>
            <a:avLst/>
            <a:gdLst/>
            <a:ahLst/>
            <a:cxnLst/>
            <a:rect l="l" t="t" r="r" b="b"/>
            <a:pathLst>
              <a:path w="88900" h="94614">
                <a:moveTo>
                  <a:pt x="0" y="0"/>
                </a:moveTo>
                <a:lnTo>
                  <a:pt x="44195" y="94487"/>
                </a:lnTo>
                <a:lnTo>
                  <a:pt x="80550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w="88900" h="94614">
                <a:moveTo>
                  <a:pt x="88391" y="0"/>
                </a:moveTo>
                <a:lnTo>
                  <a:pt x="44195" y="16763"/>
                </a:lnTo>
                <a:lnTo>
                  <a:pt x="80550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638543" y="4875280"/>
            <a:ext cx="86995" cy="91440"/>
          </a:xfrm>
          <a:custGeom>
            <a:avLst/>
            <a:gdLst/>
            <a:ahLst/>
            <a:cxnLst/>
            <a:rect l="l" t="t" r="r" b="b"/>
            <a:pathLst>
              <a:path w="86995" h="91439">
                <a:moveTo>
                  <a:pt x="0" y="0"/>
                </a:moveTo>
                <a:lnTo>
                  <a:pt x="42671" y="91439"/>
                </a:lnTo>
                <a:lnTo>
                  <a:pt x="78765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w="86995" h="91439">
                <a:moveTo>
                  <a:pt x="86867" y="0"/>
                </a:moveTo>
                <a:lnTo>
                  <a:pt x="42671" y="16763"/>
                </a:lnTo>
                <a:lnTo>
                  <a:pt x="78765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38543" y="3573791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0" y="0"/>
                </a:moveTo>
                <a:lnTo>
                  <a:pt x="42671" y="94487"/>
                </a:lnTo>
                <a:lnTo>
                  <a:pt x="79026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w="86995" h="94614">
                <a:moveTo>
                  <a:pt x="86867" y="0"/>
                </a:moveTo>
                <a:lnTo>
                  <a:pt x="42671" y="16763"/>
                </a:lnTo>
                <a:lnTo>
                  <a:pt x="79026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568" y="183820"/>
            <a:ext cx="9624060" cy="63548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800" dirty="0" smtClean="0"/>
              <a:t>Implementation of Page Table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2" y="1263976"/>
            <a:ext cx="8098023" cy="516794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Some TLBs store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address-space identifiers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ASIDs</a:t>
            </a:r>
            <a:r>
              <a:rPr lang="en-US" altLang="en-US" smtClean="0"/>
              <a:t>)</a:t>
            </a:r>
            <a:r>
              <a:rPr lang="en-US" altLang="en-US" b="1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smtClean="0"/>
              <a:t>Otherwise need to flush at every context switch</a:t>
            </a:r>
          </a:p>
          <a:p>
            <a:r>
              <a:rPr lang="en-US" altLang="en-US" smtClean="0"/>
              <a:t>TLBs typically small (64 to 1,024 entries)</a:t>
            </a:r>
          </a:p>
          <a:p>
            <a:r>
              <a:rPr lang="en-US" altLang="en-US" smtClean="0"/>
              <a:t>On a TLB miss, value is loaded into the TLB for faster access next time</a:t>
            </a:r>
          </a:p>
          <a:p>
            <a:pPr lvl="1"/>
            <a:r>
              <a:rPr lang="en-US" altLang="en-US" smtClean="0"/>
              <a:t>Replacement policies must be considered</a:t>
            </a:r>
          </a:p>
          <a:p>
            <a:pPr lvl="1"/>
            <a:r>
              <a:rPr lang="en-US" altLang="en-US" smtClean="0"/>
              <a:t>Some entries can be</a:t>
            </a:r>
            <a:r>
              <a:rPr lang="en-US" altLang="en-US" b="1" smtClean="0">
                <a:solidFill>
                  <a:srgbClr val="3366FF"/>
                </a:solidFill>
              </a:rPr>
              <a:t> wired down </a:t>
            </a:r>
            <a:r>
              <a:rPr lang="en-US" altLang="en-US" smtClean="0"/>
              <a:t>for permanent fast access</a:t>
            </a:r>
          </a:p>
        </p:txBody>
      </p:sp>
    </p:spTree>
    <p:extLst>
      <p:ext uri="{BB962C8B-B14F-4D97-AF65-F5344CB8AC3E}">
        <p14:creationId xmlns:p14="http://schemas.microsoft.com/office/powerpoint/2010/main" val="41361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4670" y="183820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Associative Memory</a:t>
            </a: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56345" y="1335754"/>
            <a:ext cx="8597419" cy="4943863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Associative memory – parallel search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 typeface="Monotype Sorts" charset="2"/>
              <a:buNone/>
            </a:pPr>
            <a:endParaRPr lang="en-US" altLang="en-US" smtClean="0"/>
          </a:p>
          <a:p>
            <a:r>
              <a:rPr lang="en-US" altLang="en-US" smtClean="0"/>
              <a:t>Address translation (p, d)</a:t>
            </a:r>
          </a:p>
          <a:p>
            <a:pPr marL="715353" lvl="1"/>
            <a:r>
              <a:rPr lang="en-US" altLang="en-US" smtClean="0"/>
              <a:t>If p is in associative register, get frame # out</a:t>
            </a:r>
          </a:p>
          <a:p>
            <a:pPr marL="715353" lvl="1"/>
            <a:r>
              <a:rPr lang="en-US" altLang="en-US" smtClean="0"/>
              <a:t>Otherwise get frame # from page table in memory</a:t>
            </a:r>
          </a:p>
          <a:p>
            <a:pPr marL="715353" lvl="1"/>
            <a:endParaRPr lang="en-US" altLang="en-US" smtClean="0"/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53" y="1867955"/>
            <a:ext cx="3441938" cy="175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9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8388" y="201613"/>
            <a:ext cx="9625012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 Hardware With TLB</a:t>
            </a:r>
            <a:endParaRPr lang="en-US" altLang="en-US" sz="2700"/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86" y="1416284"/>
            <a:ext cx="6592407" cy="469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8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70" y="168064"/>
            <a:ext cx="962406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Effective Access Time [1/2]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054" y="1186127"/>
            <a:ext cx="9100529" cy="5567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Hit ratio = 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Effective Access Time</a:t>
            </a:r>
            <a:r>
              <a:rPr lang="en-US" altLang="en-US" dirty="0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EAT</a:t>
            </a:r>
            <a:r>
              <a:rPr lang="en-US" altLang="en-US" dirty="0" smtClean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r>
              <a:rPr lang="en-US" altLang="en-US" dirty="0" smtClean="0"/>
              <a:t>		</a:t>
            </a: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r>
              <a:rPr lang="en-US" altLang="en-US" dirty="0" smtClean="0"/>
              <a:t>EAT= </a:t>
            </a:r>
            <a:r>
              <a:rPr lang="en-US" altLang="en-US" dirty="0" smtClean="0">
                <a:sym typeface="Symbol" pitchFamily="18" charset="2"/>
              </a:rPr>
              <a:t> x memory access time (hit) + fail x memory access time (failed)</a:t>
            </a:r>
            <a:endParaRPr lang="en-US" altLang="en-US" dirty="0" smtClean="0"/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2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Consider  = 80%, </a:t>
            </a:r>
            <a:r>
              <a:rPr lang="en-US" altLang="en-US" dirty="0" smtClean="0">
                <a:sym typeface="Symbol" pitchFamily="18" charset="2"/>
              </a:rPr>
              <a:t>100ns </a:t>
            </a:r>
            <a:r>
              <a:rPr lang="en-US" altLang="en-US" dirty="0">
                <a:sym typeface="Symbol" pitchFamily="18" charset="2"/>
              </a:rPr>
              <a:t>for memory access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EAT </a:t>
            </a:r>
            <a:r>
              <a:rPr lang="en-US" altLang="en-US" dirty="0">
                <a:sym typeface="Symbol" pitchFamily="18" charset="2"/>
              </a:rPr>
              <a:t>= 0.80 x 100 + 0.20 x 200 = </a:t>
            </a:r>
            <a:r>
              <a:rPr lang="en-US" altLang="en-US" dirty="0" smtClean="0">
                <a:sym typeface="Symbol" pitchFamily="18" charset="2"/>
              </a:rPr>
              <a:t>120ns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>
                <a:sym typeface="Symbol" pitchFamily="18" charset="2"/>
              </a:rPr>
              <a:t>Consider more realistic hit ratio -&gt;   = </a:t>
            </a:r>
            <a:r>
              <a:rPr lang="en-US" altLang="en-US" dirty="0" smtClean="0">
                <a:sym typeface="Symbol" pitchFamily="18" charset="2"/>
              </a:rPr>
              <a:t>99% , </a:t>
            </a:r>
            <a:r>
              <a:rPr lang="en-US" altLang="en-US" dirty="0">
                <a:sym typeface="Symbol" pitchFamily="18" charset="2"/>
              </a:rPr>
              <a:t>100ns for memory </a:t>
            </a:r>
            <a:r>
              <a:rPr lang="en-US" altLang="en-US" dirty="0" smtClean="0">
                <a:sym typeface="Symbol" pitchFamily="18" charset="2"/>
              </a:rPr>
              <a:t>access</a:t>
            </a: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>
                <a:sym typeface="Symbol" pitchFamily="18" charset="2"/>
              </a:rPr>
              <a:t>EAT = 0.99 x 100 + 0.01 x 200 = 101ns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Effective Access Time [2/2]</a:t>
            </a:r>
          </a:p>
        </p:txBody>
      </p:sp>
    </p:spTree>
    <p:extLst>
      <p:ext uri="{BB962C8B-B14F-4D97-AF65-F5344CB8AC3E}">
        <p14:creationId xmlns:p14="http://schemas.microsoft.com/office/powerpoint/2010/main" val="37767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467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Memory Protection</a:t>
            </a: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21072" y="1276231"/>
            <a:ext cx="8112875" cy="492810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Memory protection implemented by associating protection bit with each frame to indicate if read-only or read-write access is allowed</a:t>
            </a:r>
          </a:p>
          <a:p>
            <a:pPr marL="448553" lvl="1" indent="0">
              <a:buNone/>
            </a:pPr>
            <a:endParaRPr lang="en-US" altLang="en-US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Valid-invalid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bit attached to each entry in the page table: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valid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indicates that the associated page is in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logical address space, and is thus a legal page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invalid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indicates that the page is not in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logical address space</a:t>
            </a:r>
          </a:p>
          <a:p>
            <a:pPr lvl="1"/>
            <a:r>
              <a:rPr lang="en-US" altLang="en-US" dirty="0" smtClean="0"/>
              <a:t>Or use </a:t>
            </a:r>
            <a:r>
              <a:rPr lang="en-US" altLang="en-US" b="1" dirty="0" smtClean="0">
                <a:solidFill>
                  <a:srgbClr val="3366FF"/>
                </a:solidFill>
              </a:rPr>
              <a:t>page-table length register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PTLR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2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74900" y="-207963"/>
            <a:ext cx="8318500" cy="995363"/>
          </a:xfrm>
        </p:spPr>
        <p:txBody>
          <a:bodyPr/>
          <a:lstStyle/>
          <a:p>
            <a:pPr eaLnBrk="1" hangingPunct="1"/>
            <a:r>
              <a:rPr lang="en-US" altLang="en-US" sz="3200"/>
              <a:t>Valid (v) or Invalid (i) Bit In A Page Table</a:t>
            </a: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90" y="1381271"/>
            <a:ext cx="5963056" cy="488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8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43272512" indent="-42750938"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521574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1043148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564721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2086295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fld id="{127F8212-13C4-4DA7-B88C-431B30AD4CCF}" type="slidenum">
              <a:rPr kumimoji="0" lang="en-US" altLang="ja-JP" sz="1600"/>
              <a:pPr eaLnBrk="1" hangingPunct="1"/>
              <a:t>47</a:t>
            </a:fld>
            <a:endParaRPr kumimoji="0" lang="en-US" altLang="ja-JP" sz="16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Shared Pages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1497" y="1908220"/>
            <a:ext cx="4761904" cy="483532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ja-JP" sz="2100"/>
              <a:t>Shared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Read-only (reentrant) code shared among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Shared code appeared in same location in the physical address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100"/>
              <a:t>Private code and 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Each process keeps a separate copy of the code and data, (e.g., stack).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Private page can appear anywhere in the physical address space.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100"/>
              <a:t>Copy on write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Pages may be initially shared upon a fork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They will be duplicated upon a write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 t="848" r="1698" b="850"/>
          <a:stretch>
            <a:fillRect/>
          </a:stretch>
        </p:blipFill>
        <p:spPr bwMode="auto">
          <a:xfrm>
            <a:off x="61265" y="2382648"/>
            <a:ext cx="5881370" cy="451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5"/>
          <p:cNvSpPr>
            <a:spLocks noChangeShapeType="1"/>
          </p:cNvSpPr>
          <p:nvPr/>
        </p:nvSpPr>
        <p:spPr bwMode="auto">
          <a:xfrm>
            <a:off x="753737" y="2510446"/>
            <a:ext cx="441845" cy="31687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1446209" y="2827316"/>
            <a:ext cx="3648008" cy="829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3" name="Line 7"/>
          <p:cNvSpPr>
            <a:spLocks noChangeShapeType="1"/>
          </p:cNvSpPr>
          <p:nvPr/>
        </p:nvSpPr>
        <p:spPr bwMode="auto">
          <a:xfrm flipV="1">
            <a:off x="3900493" y="3697394"/>
            <a:ext cx="1132461" cy="47442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3208020" y="3914475"/>
            <a:ext cx="399147" cy="2380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755594" y="5318505"/>
            <a:ext cx="439988" cy="2573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6" name="Freeform 10"/>
          <p:cNvSpPr>
            <a:spLocks/>
          </p:cNvSpPr>
          <p:nvPr/>
        </p:nvSpPr>
        <p:spPr bwMode="auto">
          <a:xfrm>
            <a:off x="1468487" y="3835696"/>
            <a:ext cx="3521767" cy="1890713"/>
          </a:xfrm>
          <a:custGeom>
            <a:avLst/>
            <a:gdLst>
              <a:gd name="T0" fmla="*/ 0 w 1897"/>
              <a:gd name="T1" fmla="*/ 2147483647 h 1080"/>
              <a:gd name="T2" fmla="*/ 2147483647 w 1897"/>
              <a:gd name="T3" fmla="*/ 2147483647 h 1080"/>
              <a:gd name="T4" fmla="*/ 2147483647 w 1897"/>
              <a:gd name="T5" fmla="*/ 2021165313 h 1080"/>
              <a:gd name="T6" fmla="*/ 2147483647 w 1897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897"/>
              <a:gd name="T13" fmla="*/ 0 h 1080"/>
              <a:gd name="T14" fmla="*/ 1897 w 1897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7" h="1080">
                <a:moveTo>
                  <a:pt x="0" y="983"/>
                </a:moveTo>
                <a:cubicBezTo>
                  <a:pt x="339" y="1031"/>
                  <a:pt x="679" y="1080"/>
                  <a:pt x="937" y="1050"/>
                </a:cubicBezTo>
                <a:cubicBezTo>
                  <a:pt x="1195" y="1020"/>
                  <a:pt x="1387" y="977"/>
                  <a:pt x="1547" y="802"/>
                </a:cubicBezTo>
                <a:cubicBezTo>
                  <a:pt x="1707" y="627"/>
                  <a:pt x="1802" y="313"/>
                  <a:pt x="1897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15" tIns="52157" rIns="104315" bIns="52157"/>
          <a:lstStyle/>
          <a:p>
            <a:endParaRPr lang="ja-JP" altLang="en-US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755594" y="3480312"/>
            <a:ext cx="419567" cy="197825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 flipV="1">
            <a:off x="3208020" y="4824819"/>
            <a:ext cx="439989" cy="257348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 flipV="1">
            <a:off x="796436" y="6248105"/>
            <a:ext cx="399145" cy="236339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1446209" y="3361267"/>
            <a:ext cx="3523624" cy="3054902"/>
          </a:xfrm>
          <a:custGeom>
            <a:avLst/>
            <a:gdLst>
              <a:gd name="T0" fmla="*/ 0 w 1898"/>
              <a:gd name="T1" fmla="*/ 2147483647 h 1745"/>
              <a:gd name="T2" fmla="*/ 2147483647 w 1898"/>
              <a:gd name="T3" fmla="*/ 2147483647 h 1745"/>
              <a:gd name="T4" fmla="*/ 2147483647 w 1898"/>
              <a:gd name="T5" fmla="*/ 1280239606 h 1745"/>
              <a:gd name="T6" fmla="*/ 2147483647 w 1898"/>
              <a:gd name="T7" fmla="*/ 0 h 1745"/>
              <a:gd name="T8" fmla="*/ 0 60000 65536"/>
              <a:gd name="T9" fmla="*/ 0 60000 65536"/>
              <a:gd name="T10" fmla="*/ 0 60000 65536"/>
              <a:gd name="T11" fmla="*/ 0 60000 65536"/>
              <a:gd name="T12" fmla="*/ 0 w 1898"/>
              <a:gd name="T13" fmla="*/ 0 h 1745"/>
              <a:gd name="T14" fmla="*/ 1898 w 1898"/>
              <a:gd name="T15" fmla="*/ 1745 h 1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8" h="1745">
                <a:moveTo>
                  <a:pt x="0" y="1626"/>
                </a:moveTo>
                <a:cubicBezTo>
                  <a:pt x="678" y="1685"/>
                  <a:pt x="1356" y="1745"/>
                  <a:pt x="1627" y="1559"/>
                </a:cubicBezTo>
                <a:cubicBezTo>
                  <a:pt x="1898" y="1373"/>
                  <a:pt x="1582" y="768"/>
                  <a:pt x="1627" y="508"/>
                </a:cubicBezTo>
                <a:cubicBezTo>
                  <a:pt x="1672" y="248"/>
                  <a:pt x="1785" y="124"/>
                  <a:pt x="1898" y="0"/>
                </a:cubicBezTo>
              </a:path>
            </a:pathLst>
          </a:cu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15" tIns="52157" rIns="104315" bIns="52157"/>
          <a:lstStyle/>
          <a:p>
            <a:endParaRPr lang="ja-JP" alt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1446208" y="2946361"/>
            <a:ext cx="3586745" cy="55320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3900492" y="4824818"/>
            <a:ext cx="1069340" cy="512944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93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Structure of the Page Table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506" y="1258725"/>
            <a:ext cx="8326372" cy="4943863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Memory structures for paging can get huge using straight-forward methods</a:t>
            </a:r>
          </a:p>
          <a:p>
            <a:pPr lvl="1"/>
            <a:r>
              <a:rPr lang="en-US" altLang="en-US" dirty="0" smtClean="0"/>
              <a:t>Consider a 32-bit logical address space as on modern computers</a:t>
            </a:r>
          </a:p>
          <a:p>
            <a:pPr lvl="1"/>
            <a:r>
              <a:rPr lang="en-US" altLang="en-US" dirty="0" smtClean="0"/>
              <a:t>Page size of 4 KB (2</a:t>
            </a:r>
            <a:r>
              <a:rPr lang="en-US" altLang="en-US" baseline="30000" dirty="0" smtClean="0"/>
              <a:t>12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Page table would have 1 million entries (2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/ 2</a:t>
            </a:r>
            <a:r>
              <a:rPr lang="en-US" altLang="en-US" baseline="30000" dirty="0" smtClean="0"/>
              <a:t>12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If each entry is 4 bytes -&gt; 4 MB of physical address space / memory for page table alone</a:t>
            </a:r>
          </a:p>
          <a:p>
            <a:pPr lvl="2"/>
            <a:r>
              <a:rPr lang="en-US" altLang="en-US" dirty="0" smtClean="0"/>
              <a:t>That amount of memory used to cost a lot</a:t>
            </a:r>
          </a:p>
          <a:p>
            <a:pPr lvl="2"/>
            <a:r>
              <a:rPr lang="en-US" altLang="en-US" dirty="0" smtClean="0"/>
              <a:t>Don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t want to allocate that contiguously in main memory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25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Hierarchical Paging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Hashed </a:t>
            </a:r>
            <a:r>
              <a:rPr lang="en-US" altLang="en-US" dirty="0"/>
              <a:t>Page Tables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Inverted </a:t>
            </a:r>
            <a:r>
              <a:rPr lang="en-US" altLang="en-US" dirty="0"/>
              <a:t>Page Tables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Structure of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573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3443"/>
            <a:r>
              <a:rPr spc="21" dirty="0"/>
              <a:t>Add</a:t>
            </a:r>
            <a:r>
              <a:rPr spc="10" dirty="0"/>
              <a:t>res</a:t>
            </a:r>
            <a:r>
              <a:rPr spc="15" dirty="0"/>
              <a:t>s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25" dirty="0"/>
              <a:t>B</a:t>
            </a:r>
            <a:r>
              <a:rPr dirty="0"/>
              <a:t>i</a:t>
            </a:r>
            <a:r>
              <a:rPr spc="21" dirty="0"/>
              <a:t>nd</a:t>
            </a:r>
            <a:r>
              <a:rPr dirty="0"/>
              <a:t>i</a:t>
            </a:r>
            <a:r>
              <a:rPr spc="21" dirty="0"/>
              <a:t>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1240" y="1566453"/>
            <a:ext cx="7208520" cy="538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sk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ead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ough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npu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qu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15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hou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uppo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loade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000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39366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enien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000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1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dirty="0">
                <a:latin typeface="Arial"/>
                <a:cs typeface="Arial"/>
              </a:rPr>
              <a:t>?</a:t>
            </a:r>
          </a:p>
          <a:p>
            <a:pPr marL="393665" indent="-380967">
              <a:spcBef>
                <a:spcPts val="600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age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5" dirty="0">
                <a:latin typeface="MS PGothic"/>
                <a:cs typeface="MS PGothic"/>
              </a:rPr>
              <a:t>’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838125" lvl="1" indent="-318106">
              <a:spcBef>
                <a:spcPts val="57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>
                <a:latin typeface="Arial"/>
                <a:cs typeface="Arial"/>
              </a:rPr>
              <a:t>Sou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bolic</a:t>
            </a:r>
            <a:endParaRPr sz="20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966383">
              <a:spcBef>
                <a:spcPts val="610"/>
              </a:spcBef>
            </a:pPr>
            <a:r>
              <a:rPr sz="2000" spc="530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sz="2000" spc="530" dirty="0">
                <a:solidFill>
                  <a:srgbClr val="009900"/>
                </a:solidFill>
                <a:latin typeface="Times New Roman"/>
                <a:cs typeface="Times New Roman"/>
              </a:rPr>
              <a:t>   </a:t>
            </a:r>
            <a:r>
              <a:rPr sz="2000" spc="-11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695" dirty="0">
                <a:latin typeface="MS PGothic"/>
                <a:cs typeface="MS PGothic"/>
              </a:rPr>
              <a:t>䇾</a:t>
            </a:r>
            <a:r>
              <a:rPr sz="2000" spc="-5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4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beginnin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odul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0" dirty="0">
                <a:latin typeface="MS PGothic"/>
                <a:cs typeface="MS PGothic"/>
              </a:rPr>
              <a:t>䇿</a:t>
            </a:r>
            <a:endParaRPr sz="2000" dirty="0">
              <a:latin typeface="MS PGothic"/>
              <a:cs typeface="MS PGothic"/>
            </a:endParaRPr>
          </a:p>
          <a:p>
            <a:pPr marL="838125" lvl="1" indent="-318106">
              <a:spcBef>
                <a:spcPts val="57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>
                <a:latin typeface="Arial"/>
                <a:cs typeface="Arial"/>
              </a:rPr>
              <a:t>Lin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loade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ab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olu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966383">
              <a:spcBef>
                <a:spcPts val="585"/>
              </a:spcBef>
            </a:pPr>
            <a:r>
              <a:rPr sz="2000" spc="530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sz="2000" spc="530" dirty="0">
                <a:solidFill>
                  <a:srgbClr val="009900"/>
                </a:solidFill>
                <a:latin typeface="Times New Roman"/>
                <a:cs typeface="Times New Roman"/>
              </a:rPr>
              <a:t>   </a:t>
            </a:r>
            <a:r>
              <a:rPr sz="2000" spc="-11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7401</a:t>
            </a:r>
            <a:r>
              <a:rPr sz="2000" dirty="0">
                <a:latin typeface="Arial"/>
                <a:cs typeface="Arial"/>
              </a:rPr>
              <a:t>4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3235" y="183820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Hierarchical Page Tables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345" y="1311245"/>
            <a:ext cx="6993409" cy="4943863"/>
          </a:xfrm>
        </p:spPr>
        <p:txBody>
          <a:bodyPr/>
          <a:lstStyle/>
          <a:p>
            <a:r>
              <a:rPr lang="en-US" altLang="en-US" smtClean="0"/>
              <a:t>Break up the logical address space into multiple page tables</a:t>
            </a:r>
          </a:p>
          <a:p>
            <a:r>
              <a:rPr lang="en-US" altLang="en-US" smtClean="0"/>
              <a:t>A simple technique is a two-level page table</a:t>
            </a:r>
          </a:p>
          <a:p>
            <a:r>
              <a:rPr lang="en-US" altLang="en-US" smtClean="0"/>
              <a:t>We then page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5131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184150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Two-Level Page-Table Scheme</a:t>
            </a:r>
            <a:endParaRPr lang="en-US" altLang="en-US" sz="2700"/>
          </a:p>
        </p:txBody>
      </p:sp>
      <p:pic>
        <p:nvPicPr>
          <p:cNvPr id="54275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15" y="1398778"/>
            <a:ext cx="4967975" cy="495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3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9" y="168064"/>
            <a:ext cx="9078251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Two-Level Paging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053" y="1197452"/>
            <a:ext cx="9130233" cy="56756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 logical address (on 32-bit machine with 1K page size) is divided into: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page number consisting of 22 bits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page offset consisting of 10 bits</a:t>
            </a:r>
          </a:p>
          <a:p>
            <a:pPr marL="715353"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Since the page table is paged, the page number is further divided into: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12-bit page number 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10-bit page offset</a:t>
            </a:r>
          </a:p>
          <a:p>
            <a:pPr marL="715353"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Thus, a logical address is as follows:</a:t>
            </a:r>
            <a:br>
              <a:rPr lang="en-US" altLang="en-US" dirty="0" smtClean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where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is an index into the outer page table, and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is the displacement within the page of the inner page table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Known as </a:t>
            </a:r>
            <a:r>
              <a:rPr lang="en-US" altLang="en-US" b="1" dirty="0" smtClean="0">
                <a:solidFill>
                  <a:srgbClr val="3366FF"/>
                </a:solidFill>
              </a:rPr>
              <a:t>forward-mapped page table</a:t>
            </a:r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06" y="4273362"/>
            <a:ext cx="3694421" cy="116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3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9968" y="168064"/>
            <a:ext cx="8838763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Address-Translation Scheme</a:t>
            </a:r>
            <a:endParaRPr lang="en-US" altLang="en-US" sz="270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74" y="1388274"/>
            <a:ext cx="7472384" cy="297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7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27495" y="183820"/>
            <a:ext cx="9624060" cy="635489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64-bit Logical Address Space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943098" y="1325250"/>
            <a:ext cx="9492250" cy="5610864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>
                <a:ea typeface="MS PGothic" pitchFamily="34" charset="-128"/>
              </a:rPr>
              <a:t>Even two-level paging scheme not sufficient</a:t>
            </a: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>
                <a:ea typeface="MS PGothic" pitchFamily="34" charset="-128"/>
              </a:rPr>
              <a:t>If page size is 4 KB (2</a:t>
            </a:r>
            <a:r>
              <a:rPr lang="en-US" altLang="en-US" baseline="30000" dirty="0" smtClean="0">
                <a:ea typeface="MS PGothic" pitchFamily="34" charset="-128"/>
              </a:rPr>
              <a:t>12</a:t>
            </a:r>
            <a:r>
              <a:rPr lang="en-US" altLang="en-US" dirty="0" smtClean="0">
                <a:ea typeface="MS PGothic" pitchFamily="34" charset="-128"/>
              </a:rPr>
              <a:t>)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Then page table has 2</a:t>
            </a:r>
            <a:r>
              <a:rPr lang="en-US" altLang="en-US" baseline="30000" dirty="0" smtClean="0">
                <a:ea typeface="MS PGothic" pitchFamily="34" charset="-128"/>
              </a:rPr>
              <a:t>52</a:t>
            </a:r>
            <a:r>
              <a:rPr lang="en-US" altLang="en-US" dirty="0" smtClean="0">
                <a:ea typeface="MS PGothic" pitchFamily="34" charset="-128"/>
              </a:rPr>
              <a:t> 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If two level scheme, inner page tables could be 2</a:t>
            </a:r>
            <a:r>
              <a:rPr lang="en-US" altLang="en-US" baseline="30000" dirty="0" smtClean="0">
                <a:ea typeface="MS PGothic" pitchFamily="34" charset="-128"/>
              </a:rPr>
              <a:t>10</a:t>
            </a:r>
            <a:r>
              <a:rPr lang="en-US" altLang="en-US" dirty="0" smtClean="0">
                <a:ea typeface="MS PGothic" pitchFamily="34" charset="-128"/>
              </a:rPr>
              <a:t> 4-byte 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Address would </a:t>
            </a:r>
            <a:r>
              <a:rPr lang="en-US" altLang="en-US" smtClean="0">
                <a:ea typeface="MS PGothic" pitchFamily="34" charset="-128"/>
              </a:rPr>
              <a:t>look like</a:t>
            </a: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marL="521574" lvl="1" indent="0">
              <a:buNone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marL="521574" lvl="1" indent="0">
              <a:buNone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Outer page table has 2</a:t>
            </a:r>
            <a:r>
              <a:rPr lang="en-US" altLang="en-US" baseline="30000" dirty="0" smtClean="0">
                <a:ea typeface="MS PGothic" pitchFamily="34" charset="-128"/>
              </a:rPr>
              <a:t>42</a:t>
            </a:r>
            <a:r>
              <a:rPr lang="en-US" altLang="en-US" dirty="0" smtClean="0">
                <a:ea typeface="MS PGothic" pitchFamily="34" charset="-128"/>
              </a:rPr>
              <a:t> entries or 2</a:t>
            </a:r>
            <a:r>
              <a:rPr lang="en-US" altLang="en-US" baseline="30000" dirty="0" smtClean="0">
                <a:ea typeface="MS PGothic" pitchFamily="34" charset="-128"/>
              </a:rPr>
              <a:t>44</a:t>
            </a:r>
            <a:r>
              <a:rPr lang="en-US" altLang="en-US" dirty="0" smtClean="0">
                <a:ea typeface="MS PGothic" pitchFamily="34" charset="-128"/>
              </a:rPr>
              <a:t> bytes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One solution is to add a 2</a:t>
            </a:r>
            <a:r>
              <a:rPr lang="en-US" altLang="en-US" baseline="30000" dirty="0" smtClean="0">
                <a:ea typeface="MS PGothic" pitchFamily="34" charset="-128"/>
              </a:rPr>
              <a:t>nd</a:t>
            </a:r>
            <a:r>
              <a:rPr lang="en-US" altLang="en-US" dirty="0" smtClean="0">
                <a:ea typeface="MS PGothic" pitchFamily="34" charset="-128"/>
              </a:rPr>
              <a:t> outer page table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But in the following example the 2</a:t>
            </a:r>
            <a:r>
              <a:rPr lang="en-US" altLang="en-US" baseline="30000" dirty="0" smtClean="0">
                <a:ea typeface="MS PGothic" pitchFamily="34" charset="-128"/>
              </a:rPr>
              <a:t>nd</a:t>
            </a:r>
            <a:r>
              <a:rPr lang="en-US" altLang="en-US" dirty="0" smtClean="0">
                <a:ea typeface="MS PGothic" pitchFamily="34" charset="-128"/>
              </a:rPr>
              <a:t> outer page table is still 2</a:t>
            </a:r>
            <a:r>
              <a:rPr lang="en-US" altLang="en-US" baseline="30000" dirty="0" smtClean="0">
                <a:ea typeface="MS PGothic" pitchFamily="34" charset="-128"/>
              </a:rPr>
              <a:t>34</a:t>
            </a:r>
            <a:r>
              <a:rPr lang="en-US" altLang="en-US" dirty="0" smtClean="0">
                <a:ea typeface="MS PGothic" pitchFamily="34" charset="-128"/>
              </a:rPr>
              <a:t> bytes in size</a:t>
            </a:r>
          </a:p>
          <a:p>
            <a:pPr lvl="2">
              <a:defRPr/>
            </a:pPr>
            <a:r>
              <a:rPr lang="en-US" altLang="en-US" dirty="0" smtClean="0">
                <a:ea typeface="MS PGothic" pitchFamily="34" charset="-128"/>
              </a:rPr>
              <a:t>And possibly 4 memory access to get to one physical memory location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43" y="3308748"/>
            <a:ext cx="3796529" cy="12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6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789" y="236340"/>
            <a:ext cx="9146941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Three-level Paging Scheme</a:t>
            </a: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906" y="1426788"/>
            <a:ext cx="6130140" cy="128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54" y="3452301"/>
            <a:ext cx="6416040" cy="117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7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9511" y="183820"/>
            <a:ext cx="9169219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Hashed 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345" y="1258725"/>
            <a:ext cx="8918593" cy="520821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Common in address spaces &gt; 32 bits</a:t>
            </a:r>
          </a:p>
          <a:p>
            <a:r>
              <a:rPr lang="en-US" altLang="en-US" dirty="0" smtClean="0"/>
              <a:t>The virtual page number is hashed into a page table</a:t>
            </a:r>
          </a:p>
          <a:p>
            <a:pPr lvl="1"/>
            <a:r>
              <a:rPr lang="en-US" altLang="en-US" dirty="0" smtClean="0"/>
              <a:t>This page table contains a chain of elements hashing to the same location</a:t>
            </a:r>
          </a:p>
          <a:p>
            <a:r>
              <a:rPr lang="en-US" altLang="en-US" dirty="0" smtClean="0"/>
              <a:t>Each element contains (1) the virtual page number (2) the value of the mapped page frame (3) a pointer to the next element</a:t>
            </a:r>
          </a:p>
          <a:p>
            <a:r>
              <a:rPr lang="en-US" altLang="en-US" dirty="0" smtClean="0"/>
              <a:t>Virtual page numbers are compared in this chain searching for a match</a:t>
            </a:r>
          </a:p>
          <a:p>
            <a:pPr lvl="1"/>
            <a:r>
              <a:rPr lang="en-US" altLang="en-US" dirty="0" smtClean="0"/>
              <a:t>If a match is found, the corresponding physical frame is extracted</a:t>
            </a:r>
          </a:p>
          <a:p>
            <a:r>
              <a:rPr lang="en-US" altLang="en-US" dirty="0" smtClean="0"/>
              <a:t>Variation for 64-bit addresses is </a:t>
            </a:r>
            <a:r>
              <a:rPr lang="en-US" altLang="en-US" b="1" dirty="0" smtClean="0">
                <a:solidFill>
                  <a:srgbClr val="3366FF"/>
                </a:solidFill>
              </a:rPr>
              <a:t>clustered page tables</a:t>
            </a:r>
          </a:p>
          <a:p>
            <a:pPr lvl="1"/>
            <a:r>
              <a:rPr lang="en-US" altLang="en-US" dirty="0" smtClean="0"/>
              <a:t>Similar to hashed but each entry refers to several pages (such as 16) rather than 1</a:t>
            </a:r>
          </a:p>
          <a:p>
            <a:pPr lvl="1"/>
            <a:r>
              <a:rPr lang="en-US" altLang="en-US" dirty="0" smtClean="0"/>
              <a:t>Especially useful for </a:t>
            </a:r>
            <a:r>
              <a:rPr lang="en-US" altLang="en-US" b="1" dirty="0" smtClean="0">
                <a:solidFill>
                  <a:srgbClr val="3366FF"/>
                </a:solidFill>
              </a:rPr>
              <a:t>sparse</a:t>
            </a:r>
            <a:r>
              <a:rPr lang="en-US" altLang="en-US" dirty="0" smtClean="0"/>
              <a:t> address spaces (where memory references are non-contiguous and scattered) </a:t>
            </a:r>
          </a:p>
        </p:txBody>
      </p:sp>
    </p:spTree>
    <p:extLst>
      <p:ext uri="{BB962C8B-B14F-4D97-AF65-F5344CB8AC3E}">
        <p14:creationId xmlns:p14="http://schemas.microsoft.com/office/powerpoint/2010/main" val="3209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8275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Hashed Page Table</a:t>
            </a:r>
            <a:endParaRPr lang="en-US" altLang="en-US" sz="2700"/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38" y="1405781"/>
            <a:ext cx="7737863" cy="421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3987" y="168064"/>
            <a:ext cx="9304743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Inverted 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044" y="1270980"/>
            <a:ext cx="8272533" cy="528524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Rather than each process having a page table and keeping track of all possible logical pages, track all physical pages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Entry consists of the virtual address of the page stored in that real memory location, with information about the process that owns that page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Decreases memory needed to store each page table, but increases time needed to search the table when a page reference occurs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hash table to limit the search to one — or at most a few — page-table entries</a:t>
            </a:r>
          </a:p>
          <a:p>
            <a:pPr lvl="1"/>
            <a:r>
              <a:rPr lang="en-US" altLang="en-US" dirty="0" smtClean="0"/>
              <a:t>TLB can accelerate access</a:t>
            </a:r>
          </a:p>
        </p:txBody>
      </p:sp>
    </p:spTree>
    <p:extLst>
      <p:ext uri="{BB962C8B-B14F-4D97-AF65-F5344CB8AC3E}">
        <p14:creationId xmlns:p14="http://schemas.microsoft.com/office/powerpoint/2010/main" val="22056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1150" y="201613"/>
            <a:ext cx="9112250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Inverted Page Table Architecture</a:t>
            </a:r>
            <a:endParaRPr lang="en-US" altLang="en-US" sz="2700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25" y="1405781"/>
            <a:ext cx="7084378" cy="461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547223"/>
          </a:xfrm>
          <a:prstGeom prst="rect">
            <a:avLst/>
          </a:prstGeom>
        </p:spPr>
        <p:txBody>
          <a:bodyPr vert="horz" wrap="square" lIns="0" tIns="69491" rIns="0" bIns="0" rtlCol="0">
            <a:spAutoFit/>
          </a:bodyPr>
          <a:lstStyle/>
          <a:p>
            <a:pPr marL="1318777"/>
            <a:r>
              <a:rPr sz="3100" dirty="0"/>
              <a:t>B</a:t>
            </a:r>
            <a:r>
              <a:rPr sz="3100" spc="-5" dirty="0"/>
              <a:t>i</a:t>
            </a:r>
            <a:r>
              <a:rPr sz="3100" dirty="0"/>
              <a:t>nd</a:t>
            </a:r>
            <a:r>
              <a:rPr sz="3100" spc="-5" dirty="0"/>
              <a:t>i</a:t>
            </a:r>
            <a:r>
              <a:rPr sz="3100" dirty="0"/>
              <a:t>ng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dirty="0"/>
              <a:t>of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ns</a:t>
            </a:r>
            <a:r>
              <a:rPr sz="3100" spc="5" dirty="0"/>
              <a:t>t</a:t>
            </a:r>
            <a:r>
              <a:rPr sz="3100" spc="-5" dirty="0"/>
              <a:t>r</a:t>
            </a:r>
            <a:r>
              <a:rPr sz="3100" dirty="0"/>
              <a:t>uc</a:t>
            </a:r>
            <a:r>
              <a:rPr sz="3100" spc="5" dirty="0"/>
              <a:t>t</a:t>
            </a:r>
            <a:r>
              <a:rPr sz="3100" spc="-5" dirty="0"/>
              <a:t>i</a:t>
            </a:r>
            <a:r>
              <a:rPr sz="3100" spc="-10" dirty="0"/>
              <a:t>on</a:t>
            </a:r>
            <a:r>
              <a:rPr sz="3100" dirty="0"/>
              <a:t>s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dirty="0"/>
              <a:t>and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Da</a:t>
            </a:r>
            <a:r>
              <a:rPr sz="3100" spc="5" dirty="0"/>
              <a:t>t</a:t>
            </a:r>
            <a:r>
              <a:rPr sz="3100" dirty="0"/>
              <a:t>a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5" dirty="0"/>
              <a:t>t</a:t>
            </a:r>
            <a:r>
              <a:rPr sz="3100" dirty="0"/>
              <a:t>o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5" dirty="0"/>
              <a:t>M</a:t>
            </a:r>
            <a:r>
              <a:rPr sz="3100" dirty="0"/>
              <a:t>e</a:t>
            </a:r>
            <a:r>
              <a:rPr sz="3100" spc="-5" dirty="0"/>
              <a:t>m</a:t>
            </a:r>
            <a:r>
              <a:rPr sz="3100" dirty="0"/>
              <a:t>o</a:t>
            </a:r>
            <a:r>
              <a:rPr sz="3100" spc="-5" dirty="0"/>
              <a:t>r</a:t>
            </a:r>
            <a:r>
              <a:rPr sz="3100" dirty="0"/>
              <a:t>y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3181" y="1756955"/>
            <a:ext cx="8453120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030" indent="-380331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happe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age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838125" marR="517479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10" dirty="0">
                <a:latin typeface="Arial"/>
                <a:cs typeface="Arial"/>
              </a:rPr>
              <a:t>Co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spc="5" dirty="0">
                <a:latin typeface="Arial"/>
                <a:cs typeface="Arial"/>
              </a:rPr>
              <a:t>il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te</a:t>
            </a:r>
            <a:r>
              <a:rPr sz="2000" b="1" spc="44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od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ed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hange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10" dirty="0">
                <a:latin typeface="Arial"/>
                <a:cs typeface="Arial"/>
              </a:rPr>
              <a:t>Lo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od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838125" marR="5080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5" dirty="0">
                <a:latin typeface="Arial"/>
                <a:cs typeface="Arial"/>
              </a:rPr>
              <a:t>Exec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dela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eg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</a:t>
            </a:r>
          </a:p>
          <a:p>
            <a:pPr marL="966383">
              <a:spcBef>
                <a:spcPts val="585"/>
              </a:spcBef>
            </a:pPr>
            <a:r>
              <a:rPr sz="2000" spc="530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sz="2000" spc="530" dirty="0">
                <a:solidFill>
                  <a:srgbClr val="009900"/>
                </a:solidFill>
                <a:latin typeface="Times New Roman"/>
                <a:cs typeface="Times New Roman"/>
              </a:rPr>
              <a:t>   </a:t>
            </a:r>
            <a:r>
              <a:rPr sz="2000" spc="-11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uppo</a:t>
            </a:r>
            <a:r>
              <a:rPr sz="2000" dirty="0">
                <a:latin typeface="Arial"/>
                <a:cs typeface="Arial"/>
              </a:rPr>
              <a:t>rt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53987" y="218833"/>
            <a:ext cx="9304743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Oracle SPARC Solaris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5923" y="1141430"/>
            <a:ext cx="8770073" cy="558285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Consider modern, 64-bit operating system example with tightly integrated HW</a:t>
            </a:r>
          </a:p>
          <a:p>
            <a:pPr lvl="1"/>
            <a:r>
              <a:rPr lang="en-US" altLang="en-US" smtClean="0"/>
              <a:t>Goals are efficiency, low overhead</a:t>
            </a:r>
          </a:p>
          <a:p>
            <a:r>
              <a:rPr lang="en-US" altLang="en-US" smtClean="0"/>
              <a:t>Based on hashing, but more complex</a:t>
            </a:r>
          </a:p>
          <a:p>
            <a:r>
              <a:rPr lang="en-US" altLang="en-US" smtClean="0"/>
              <a:t>Two hash tables</a:t>
            </a:r>
          </a:p>
          <a:p>
            <a:pPr lvl="1"/>
            <a:r>
              <a:rPr lang="en-US" altLang="en-US" smtClean="0"/>
              <a:t>One kernel and one for all user processes</a:t>
            </a:r>
          </a:p>
          <a:p>
            <a:pPr lvl="1"/>
            <a:r>
              <a:rPr lang="en-US" altLang="en-US" smtClean="0"/>
              <a:t>Each maps memory addresses from virtual to physical memory</a:t>
            </a:r>
          </a:p>
          <a:p>
            <a:pPr lvl="1"/>
            <a:r>
              <a:rPr lang="en-US" altLang="en-US" smtClean="0"/>
              <a:t>Each entry represents a contiguous area of mapped virtual memory,</a:t>
            </a:r>
          </a:p>
          <a:p>
            <a:pPr lvl="2"/>
            <a:r>
              <a:rPr lang="en-US" altLang="en-US" smtClean="0"/>
              <a:t>More efficient than having a separate hash-table entry for each page</a:t>
            </a:r>
          </a:p>
          <a:p>
            <a:pPr lvl="1"/>
            <a:r>
              <a:rPr lang="en-US" altLang="en-US" smtClean="0"/>
              <a:t>Each entry has  base address and  span (indicating the number of pages the entry represents)</a:t>
            </a:r>
          </a:p>
          <a:p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435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5178" indent="0">
              <a:buNone/>
            </a:pPr>
            <a:r>
              <a:rPr lang="en-US" dirty="0"/>
              <a:t>The 32-bit ARM architecture supports the following page sizes:</a:t>
            </a:r>
          </a:p>
          <a:p>
            <a:pPr marL="125178" indent="0">
              <a:buNone/>
            </a:pPr>
            <a:r>
              <a:rPr lang="en-US" b="1" dirty="0"/>
              <a:t>1. </a:t>
            </a:r>
            <a:r>
              <a:rPr lang="en-US" dirty="0"/>
              <a:t>4-KB and 16-KB pages</a:t>
            </a:r>
          </a:p>
          <a:p>
            <a:pPr marL="125178" indent="0">
              <a:buNone/>
            </a:pPr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dirty="0"/>
              <a:t>1-MB and 16-MB </a:t>
            </a:r>
            <a:r>
              <a:rPr lang="en-US" dirty="0" smtClean="0"/>
              <a:t>pages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ARM architecture also supports two levels of TLBs.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outer </a:t>
            </a:r>
            <a:r>
              <a:rPr lang="en-US" dirty="0" smtClean="0"/>
              <a:t>level are </a:t>
            </a:r>
            <a:r>
              <a:rPr lang="en-US" dirty="0"/>
              <a:t>two </a:t>
            </a:r>
            <a:r>
              <a:rPr lang="en-US" b="1" dirty="0"/>
              <a:t>micro TLBs</a:t>
            </a:r>
            <a:r>
              <a:rPr lang="en-US" dirty="0"/>
              <a:t>—a separate TLB for data and another for instructions</a:t>
            </a:r>
            <a:r>
              <a:rPr lang="en-US" dirty="0" smtClean="0"/>
              <a:t>. At </a:t>
            </a:r>
            <a:r>
              <a:rPr lang="en-US" dirty="0"/>
              <a:t>the inner level is a single </a:t>
            </a:r>
            <a:r>
              <a:rPr lang="en-US" b="1" dirty="0"/>
              <a:t>main TLB</a:t>
            </a:r>
            <a:r>
              <a:rPr lang="en-US" dirty="0"/>
              <a:t>.</a:t>
            </a:r>
          </a:p>
          <a:p>
            <a:r>
              <a:rPr lang="en-US" dirty="0"/>
              <a:t>Address translation begins at the micro TLB level. In the case of a miss, </a:t>
            </a:r>
            <a:r>
              <a:rPr lang="en-US" dirty="0" smtClean="0"/>
              <a:t>the main </a:t>
            </a:r>
            <a:r>
              <a:rPr lang="en-US" dirty="0"/>
              <a:t>TLB is then checked.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both TLBs </a:t>
            </a:r>
            <a:r>
              <a:rPr lang="en-US" dirty="0" smtClean="0"/>
              <a:t>yield misses</a:t>
            </a:r>
            <a:r>
              <a:rPr lang="en-US" dirty="0"/>
              <a:t>, a page </a:t>
            </a:r>
            <a:r>
              <a:rPr lang="en-US" dirty="0" smtClean="0"/>
              <a:t>table walk must </a:t>
            </a:r>
            <a:r>
              <a:rPr lang="en-US" dirty="0"/>
              <a:t>be</a:t>
            </a:r>
          </a:p>
          <a:p>
            <a:pPr marL="125178" indent="0">
              <a:buNone/>
            </a:pPr>
            <a:r>
              <a:rPr lang="en-US" dirty="0" smtClean="0"/>
              <a:t>   performed </a:t>
            </a:r>
            <a:r>
              <a:rPr lang="en-US" dirty="0"/>
              <a:t>in hardware.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Example: ARM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17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1800225"/>
            <a:ext cx="67913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2528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all numerical from book chapter #8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4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149"/>
            <a:r>
              <a:rPr spc="21" dirty="0"/>
              <a:t>Mu</a:t>
            </a:r>
            <a:r>
              <a:rPr dirty="0"/>
              <a:t>l</a:t>
            </a:r>
            <a:r>
              <a:rPr spc="15" dirty="0"/>
              <a:t>t</a:t>
            </a:r>
            <a:r>
              <a:rPr spc="5" dirty="0"/>
              <a:t>is</a:t>
            </a:r>
            <a:r>
              <a:rPr spc="15" dirty="0"/>
              <a:t>t</a:t>
            </a:r>
            <a:r>
              <a:rPr spc="10" dirty="0"/>
              <a:t>e</a:t>
            </a:r>
            <a:r>
              <a:rPr spc="21" dirty="0"/>
              <a:t>p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5" dirty="0"/>
              <a:t>r</a:t>
            </a:r>
            <a:r>
              <a:rPr spc="21" dirty="0"/>
              <a:t>o</a:t>
            </a:r>
            <a:r>
              <a:rPr spc="10" dirty="0"/>
              <a:t>cessi</a:t>
            </a:r>
            <a:r>
              <a:rPr spc="21" dirty="0"/>
              <a:t>ng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25" dirty="0"/>
              <a:t>U</a:t>
            </a:r>
            <a:r>
              <a:rPr spc="10" dirty="0"/>
              <a:t>ser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5" dirty="0"/>
              <a:t>r</a:t>
            </a:r>
            <a:r>
              <a:rPr spc="21" dirty="0"/>
              <a:t>og</a:t>
            </a:r>
            <a:r>
              <a:rPr spc="10" dirty="0"/>
              <a:t>ra</a:t>
            </a:r>
            <a:r>
              <a:rPr spc="30" dirty="0"/>
              <a:t>m</a:t>
            </a:r>
          </a:p>
        </p:txBody>
      </p:sp>
      <p:sp>
        <p:nvSpPr>
          <p:cNvPr id="7" name="object 7"/>
          <p:cNvSpPr/>
          <p:nvPr/>
        </p:nvSpPr>
        <p:spPr>
          <a:xfrm>
            <a:off x="4279900" y="1450848"/>
            <a:ext cx="5486399" cy="5889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741447"/>
            <a:ext cx="9624060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7669"/>
            <a:r>
              <a:rPr sz="3700" spc="21" dirty="0"/>
              <a:t>Log</a:t>
            </a:r>
            <a:r>
              <a:rPr sz="3700" spc="10" dirty="0"/>
              <a:t>ica</a:t>
            </a:r>
            <a:r>
              <a:rPr sz="3700" spc="5" dirty="0"/>
              <a:t>l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spc="10" dirty="0"/>
              <a:t>vs</a:t>
            </a:r>
            <a:r>
              <a:rPr sz="3700" spc="5" dirty="0"/>
              <a:t>.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spc="10" dirty="0"/>
              <a:t>P</a:t>
            </a:r>
            <a:r>
              <a:rPr sz="3700" spc="21" dirty="0"/>
              <a:t>h</a:t>
            </a:r>
            <a:r>
              <a:rPr sz="3700" spc="10" dirty="0"/>
              <a:t>ysica</a:t>
            </a:r>
            <a:r>
              <a:rPr sz="3700" spc="5" dirty="0"/>
              <a:t>l</a:t>
            </a:r>
            <a:r>
              <a:rPr sz="3700" spc="95" dirty="0">
                <a:latin typeface="Times New Roman"/>
                <a:cs typeface="Times New Roman"/>
              </a:rPr>
              <a:t> </a:t>
            </a:r>
            <a:r>
              <a:rPr sz="3700" spc="21" dirty="0"/>
              <a:t>Add</a:t>
            </a:r>
            <a:r>
              <a:rPr sz="3700" spc="10" dirty="0"/>
              <a:t>res</a:t>
            </a:r>
            <a:r>
              <a:rPr sz="3700" spc="15" dirty="0"/>
              <a:t>s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spc="10" dirty="0"/>
              <a:t>S</a:t>
            </a:r>
            <a:r>
              <a:rPr sz="3700" spc="21" dirty="0"/>
              <a:t>p</a:t>
            </a:r>
            <a:r>
              <a:rPr sz="3700" spc="10" dirty="0"/>
              <a:t>ac</a:t>
            </a:r>
            <a:r>
              <a:rPr sz="3700" spc="15" dirty="0"/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1715806"/>
            <a:ext cx="8651875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marR="5080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bou</a:t>
            </a:r>
            <a:r>
              <a:rPr sz="2000" dirty="0">
                <a:latin typeface="Arial"/>
                <a:cs typeface="Arial"/>
              </a:rPr>
              <a:t>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epa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1</a:t>
            </a:r>
            <a:r>
              <a:rPr lang="en-US"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)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Log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40" dirty="0" smtClean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3265FF"/>
                </a:solidFill>
                <a:latin typeface="Arial"/>
                <a:cs typeface="Arial"/>
              </a:rPr>
              <a:t>v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ir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2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endParaRPr lang="en-US" sz="2000" b="1" dirty="0" smtClean="0">
              <a:solidFill>
                <a:srgbClr val="3265FF"/>
              </a:solidFill>
              <a:latin typeface="Arial"/>
              <a:cs typeface="Arial"/>
            </a:endParaRPr>
          </a:p>
          <a:p>
            <a:pPr marL="393665" marR="5080" indent="-380967">
              <a:buClr>
                <a:srgbClr val="993200"/>
              </a:buClr>
              <a:buSzPct val="89285"/>
              <a:tabLst>
                <a:tab pos="393665" algn="l"/>
              </a:tabLst>
            </a:pPr>
            <a:r>
              <a:rPr lang="en-US"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      2)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spc="-50" dirty="0" smtClean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75" dirty="0" smtClean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unit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500"/>
              </a:buClr>
              <a:buFont typeface="Wingdings"/>
              <a:buChar char=""/>
            </a:pPr>
            <a:endParaRPr sz="2000" dirty="0">
              <a:latin typeface="Times New Roman"/>
              <a:cs typeface="Times New Roman"/>
            </a:endParaRPr>
          </a:p>
          <a:p>
            <a:pPr marL="393665" marR="190483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ile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load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sc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ual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sc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39366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Log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</a:p>
          <a:p>
            <a:pPr marL="393665" indent="-380967">
              <a:spcBef>
                <a:spcPts val="600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spc="-50" dirty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7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841475"/>
            <a:ext cx="96240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3868"/>
            <a:r>
              <a:rPr sz="2400" spc="15" dirty="0"/>
              <a:t>Me</a:t>
            </a:r>
            <a:r>
              <a:rPr sz="2400" spc="25" dirty="0"/>
              <a:t>mo</a:t>
            </a:r>
            <a:r>
              <a:rPr sz="2400" spc="10" dirty="0"/>
              <a:t>ry</a:t>
            </a:r>
            <a:r>
              <a:rPr sz="2400" spc="15" dirty="0"/>
              <a:t>-Ma</a:t>
            </a:r>
            <a:r>
              <a:rPr sz="2400" spc="21" dirty="0"/>
              <a:t>n</a:t>
            </a:r>
            <a:r>
              <a:rPr sz="2400" spc="10" dirty="0"/>
              <a:t>a</a:t>
            </a:r>
            <a:r>
              <a:rPr sz="2400" spc="21" dirty="0"/>
              <a:t>g</a:t>
            </a:r>
            <a:r>
              <a:rPr sz="2400" spc="10" dirty="0"/>
              <a:t>e</a:t>
            </a:r>
            <a:r>
              <a:rPr sz="2400" spc="30" dirty="0"/>
              <a:t>m</a:t>
            </a:r>
            <a:r>
              <a:rPr sz="2400" spc="10" dirty="0"/>
              <a:t>e</a:t>
            </a:r>
            <a:r>
              <a:rPr sz="2400" spc="15" dirty="0"/>
              <a:t>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" dirty="0"/>
              <a:t>Un</a:t>
            </a:r>
            <a:r>
              <a:rPr sz="2400" dirty="0"/>
              <a:t>i</a:t>
            </a:r>
            <a:r>
              <a:rPr sz="2400" spc="10" dirty="0"/>
              <a:t>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5" dirty="0"/>
              <a:t>(</a:t>
            </a:r>
            <a:r>
              <a:rPr sz="2400" spc="-5" dirty="0"/>
              <a:t>MM</a:t>
            </a:r>
            <a:r>
              <a:rPr sz="2400" dirty="0"/>
              <a:t>U</a:t>
            </a:r>
            <a:r>
              <a:rPr sz="2400" spc="10" dirty="0"/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9424" y="1525821"/>
            <a:ext cx="8356600" cy="4998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lang="en-US" sz="2100" spc="-10" dirty="0" smtClean="0">
                <a:latin typeface="Arial"/>
                <a:cs typeface="Arial"/>
              </a:rPr>
              <a:t>MMU is a h</a:t>
            </a:r>
            <a:r>
              <a:rPr sz="2100" spc="-5" dirty="0" smtClean="0">
                <a:latin typeface="Arial"/>
                <a:cs typeface="Arial"/>
              </a:rPr>
              <a:t>a</a:t>
            </a:r>
            <a:r>
              <a:rPr sz="2100" dirty="0" smtClean="0">
                <a:latin typeface="Arial"/>
                <a:cs typeface="Arial"/>
              </a:rPr>
              <a:t>r</a:t>
            </a:r>
            <a:r>
              <a:rPr sz="2100" spc="-5" dirty="0" smtClean="0">
                <a:latin typeface="Arial"/>
                <a:cs typeface="Arial"/>
              </a:rPr>
              <a:t>d</a:t>
            </a:r>
            <a:r>
              <a:rPr sz="2100" spc="-21" dirty="0" smtClean="0">
                <a:latin typeface="Arial"/>
                <a:cs typeface="Arial"/>
              </a:rPr>
              <a:t>w</a:t>
            </a:r>
            <a:r>
              <a:rPr sz="2100" spc="-5" dirty="0" smtClean="0">
                <a:latin typeface="Arial"/>
                <a:cs typeface="Arial"/>
              </a:rPr>
              <a:t>a</a:t>
            </a:r>
            <a:r>
              <a:rPr sz="2100" dirty="0" smtClean="0">
                <a:latin typeface="Arial"/>
                <a:cs typeface="Arial"/>
              </a:rPr>
              <a:t>re</a:t>
            </a:r>
            <a:r>
              <a:rPr sz="2100" spc="44" dirty="0" smtClean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de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ap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ua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lang="en-US" sz="2100" spc="30" dirty="0" smtClean="0">
                <a:latin typeface="Times New Roman"/>
                <a:cs typeface="Times New Roman"/>
              </a:rPr>
              <a:t>address </a:t>
            </a:r>
            <a:r>
              <a:rPr sz="2100" spc="5" dirty="0" smtClean="0">
                <a:latin typeface="Arial"/>
                <a:cs typeface="Arial"/>
              </a:rPr>
              <a:t>t</a:t>
            </a:r>
            <a:r>
              <a:rPr sz="2100" dirty="0" smtClean="0">
                <a:latin typeface="Arial"/>
                <a:cs typeface="Arial"/>
              </a:rPr>
              <a:t>o</a:t>
            </a:r>
            <a:r>
              <a:rPr sz="2100" spc="30" dirty="0" smtClean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h</a:t>
            </a:r>
            <a:r>
              <a:rPr sz="2100" spc="-21" dirty="0">
                <a:latin typeface="Arial"/>
                <a:cs typeface="Arial"/>
              </a:rPr>
              <a:t>y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 smtClean="0">
                <a:latin typeface="Arial"/>
                <a:cs typeface="Arial"/>
              </a:rPr>
              <a:t>add</a:t>
            </a:r>
            <a:r>
              <a:rPr sz="2100" dirty="0" smtClean="0">
                <a:latin typeface="Arial"/>
                <a:cs typeface="Arial"/>
              </a:rPr>
              <a:t>r</a:t>
            </a:r>
            <a:r>
              <a:rPr lang="en-US" sz="2100" spc="-5" dirty="0" smtClean="0">
                <a:latin typeface="Arial"/>
                <a:cs typeface="Arial"/>
              </a:rPr>
              <a:t>ess</a:t>
            </a:r>
            <a:endParaRPr sz="21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100" dirty="0">
              <a:latin typeface="Times New Roman"/>
              <a:cs typeface="Times New Roman"/>
            </a:endParaRPr>
          </a:p>
          <a:p>
            <a:pPr marL="393665" marR="5080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100" spc="-10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,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on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ide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pl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sc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dirty="0">
                <a:latin typeface="Arial"/>
                <a:cs typeface="Arial"/>
              </a:rPr>
              <a:t>re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alu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ry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gene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b</a:t>
            </a:r>
            <a:r>
              <a:rPr sz="2100" dirty="0">
                <a:latin typeface="Arial"/>
                <a:cs typeface="Arial"/>
              </a:rPr>
              <a:t>y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en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ry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5" dirty="0">
                <a:latin typeface="Arial"/>
                <a:cs typeface="Arial"/>
              </a:rPr>
              <a:t>Ba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no</a:t>
            </a:r>
            <a:r>
              <a:rPr sz="2100" dirty="0">
                <a:latin typeface="Arial"/>
                <a:cs typeface="Arial"/>
              </a:rPr>
              <a:t>w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alle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ca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21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-10" dirty="0">
                <a:latin typeface="Arial"/>
                <a:cs typeface="Arial"/>
              </a:rPr>
              <a:t>D</a:t>
            </a:r>
            <a:r>
              <a:rPr sz="2100" dirty="0">
                <a:latin typeface="Arial"/>
                <a:cs typeface="Arial"/>
              </a:rPr>
              <a:t>OS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I</a:t>
            </a:r>
            <a:r>
              <a:rPr sz="2100" spc="-5" dirty="0">
                <a:latin typeface="Arial"/>
                <a:cs typeface="Arial"/>
              </a:rPr>
              <a:t>n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80</a:t>
            </a:r>
            <a:r>
              <a:rPr sz="2100" spc="-21" dirty="0">
                <a:latin typeface="Arial"/>
                <a:cs typeface="Arial"/>
              </a:rPr>
              <a:t>x</a:t>
            </a:r>
            <a:r>
              <a:rPr sz="2100" spc="-5" dirty="0">
                <a:latin typeface="Arial"/>
                <a:cs typeface="Arial"/>
              </a:rPr>
              <a:t>8</a:t>
            </a:r>
            <a:r>
              <a:rPr sz="2100" dirty="0">
                <a:latin typeface="Arial"/>
                <a:cs typeface="Arial"/>
              </a:rPr>
              <a:t>6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4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rs</a:t>
            </a:r>
          </a:p>
          <a:p>
            <a:pPr lvl="1">
              <a:lnSpc>
                <a:spcPct val="100000"/>
              </a:lnSpc>
              <a:buClr>
                <a:srgbClr val="CC6500"/>
              </a:buClr>
              <a:buFont typeface="Wingdings"/>
              <a:buChar char=""/>
            </a:pPr>
            <a:endParaRPr sz="2100" dirty="0">
              <a:latin typeface="Times New Roman"/>
              <a:cs typeface="Times New Roman"/>
            </a:endParaRPr>
          </a:p>
          <a:p>
            <a:pPr marL="393665" indent="-380967">
              <a:spcBef>
                <a:spcPts val="125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100" spc="-1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og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m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deal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h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Arial"/>
                <a:cs typeface="Arial"/>
              </a:rPr>
              <a:t>logi</a:t>
            </a:r>
            <a:r>
              <a:rPr sz="2100" i="1" spc="5" dirty="0">
                <a:latin typeface="Arial"/>
                <a:cs typeface="Arial"/>
              </a:rPr>
              <a:t>c</a:t>
            </a:r>
            <a:r>
              <a:rPr sz="2100" i="1" spc="-5" dirty="0">
                <a:latin typeface="Arial"/>
                <a:cs typeface="Arial"/>
              </a:rPr>
              <a:t>a</a:t>
            </a:r>
            <a:r>
              <a:rPr sz="2100" i="1" dirty="0">
                <a:latin typeface="Arial"/>
                <a:cs typeface="Arial"/>
              </a:rPr>
              <a:t>l</a:t>
            </a:r>
            <a:r>
              <a:rPr sz="2100" i="1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;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ne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ee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Arial"/>
                <a:cs typeface="Arial"/>
              </a:rPr>
              <a:t>r</a:t>
            </a:r>
            <a:r>
              <a:rPr sz="2100" i="1" spc="-5" dirty="0">
                <a:latin typeface="Arial"/>
                <a:cs typeface="Arial"/>
              </a:rPr>
              <a:t>ea</a:t>
            </a:r>
            <a:r>
              <a:rPr sz="2100" i="1" dirty="0">
                <a:latin typeface="Arial"/>
                <a:cs typeface="Arial"/>
              </a:rPr>
              <a:t>l</a:t>
            </a:r>
            <a:r>
              <a:rPr sz="2100" i="1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ph</a:t>
            </a:r>
            <a:r>
              <a:rPr sz="2100" spc="-21" dirty="0">
                <a:latin typeface="Arial"/>
                <a:cs typeface="Arial"/>
              </a:rPr>
              <a:t>y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21" dirty="0">
                <a:latin typeface="Arial"/>
                <a:cs typeface="Arial"/>
              </a:rPr>
              <a:t>x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ion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bindin</a:t>
            </a:r>
            <a:r>
              <a:rPr sz="2100" dirty="0">
                <a:latin typeface="Arial"/>
                <a:cs typeface="Arial"/>
              </a:rPr>
              <a:t>g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5" dirty="0">
                <a:latin typeface="Arial"/>
                <a:cs typeface="Arial"/>
              </a:rPr>
              <a:t>cc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rs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f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en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de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ry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5" dirty="0">
                <a:latin typeface="Arial"/>
                <a:cs typeface="Arial"/>
              </a:rPr>
              <a:t>Logi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boun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ph</a:t>
            </a:r>
            <a:r>
              <a:rPr sz="2100" spc="-21" dirty="0">
                <a:latin typeface="Arial"/>
                <a:cs typeface="Arial"/>
              </a:rPr>
              <a:t>y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1358</TotalTime>
  <Words>3260</Words>
  <Application>Microsoft Office PowerPoint</Application>
  <PresentationFormat>Custom</PresentationFormat>
  <Paragraphs>454</Paragraphs>
  <Slides>63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Concourse</vt:lpstr>
      <vt:lpstr>Memory Management Straetegies</vt:lpstr>
      <vt:lpstr>Background</vt:lpstr>
      <vt:lpstr>Base and Limit Registers</vt:lpstr>
      <vt:lpstr>Hardware Address Protection with Base and Limit Registers</vt:lpstr>
      <vt:lpstr>Address Binding</vt:lpstr>
      <vt:lpstr>Binding of Instructions and Data to Memory</vt:lpstr>
      <vt:lpstr>Multistep Processing of a User Program</vt:lpstr>
      <vt:lpstr>Logical vs. Physical Address Space</vt:lpstr>
      <vt:lpstr>Memory-Management Unit (MMU)</vt:lpstr>
      <vt:lpstr>PowerPoint Presentation</vt:lpstr>
      <vt:lpstr>Static &amp;Dynamic Linking</vt:lpstr>
      <vt:lpstr>Shared Libraries</vt:lpstr>
      <vt:lpstr>Swapping [1/2]</vt:lpstr>
      <vt:lpstr>Swapping [2/2]</vt:lpstr>
      <vt:lpstr>Schematic View of Standard Swapping</vt:lpstr>
      <vt:lpstr>Context Switch Time including Swapping [1/2]</vt:lpstr>
      <vt:lpstr>Context Switch Time including Swapping [2/2]</vt:lpstr>
      <vt:lpstr>Swapping on Mobile Systems</vt:lpstr>
      <vt:lpstr>Contiguous Allocation</vt:lpstr>
      <vt:lpstr>Contiguous Allocation (Cont.)</vt:lpstr>
      <vt:lpstr>Hardware Support for Relocation and Limit Registers</vt:lpstr>
      <vt:lpstr>Multiple-partition allocation </vt:lpstr>
      <vt:lpstr>Dynamic Storage-Allocation Problem</vt:lpstr>
      <vt:lpstr>Fragmentation</vt:lpstr>
      <vt:lpstr>Fragmentation (Cont.)</vt:lpstr>
      <vt:lpstr>Segmentation</vt:lpstr>
      <vt:lpstr>User’s View of a Program</vt:lpstr>
      <vt:lpstr>Logical View of Segmentation</vt:lpstr>
      <vt:lpstr>Segmentation Architecture </vt:lpstr>
      <vt:lpstr>Segmentation Architecture (Cont.)</vt:lpstr>
      <vt:lpstr>Segmentation Hardware</vt:lpstr>
      <vt:lpstr>Paging</vt:lpstr>
      <vt:lpstr>Address Translation Scheme</vt:lpstr>
      <vt:lpstr>Paging Hardware</vt:lpstr>
      <vt:lpstr>Paging Model of Logical and  Physical Memory</vt:lpstr>
      <vt:lpstr>Paging Example</vt:lpstr>
      <vt:lpstr>Paging (Cont.)</vt:lpstr>
      <vt:lpstr>Free Frames</vt:lpstr>
      <vt:lpstr>Implementation of Page Table</vt:lpstr>
      <vt:lpstr>Implementation of Page Table (Cont.)</vt:lpstr>
      <vt:lpstr>Associative Memory</vt:lpstr>
      <vt:lpstr>Paging Hardware With TLB</vt:lpstr>
      <vt:lpstr>Effective Access Time [1/2]</vt:lpstr>
      <vt:lpstr>Effective Access Time [2/2]</vt:lpstr>
      <vt:lpstr>Memory Protection</vt:lpstr>
      <vt:lpstr>Valid (v) or Invalid (i) Bit In A Page Table</vt:lpstr>
      <vt:lpstr>Shared Pages</vt:lpstr>
      <vt:lpstr>Structure of the Page Table</vt:lpstr>
      <vt:lpstr>Structure of the Page Table</vt:lpstr>
      <vt:lpstr>Hierarchical Page Tables</vt:lpstr>
      <vt:lpstr>Two-Level Page-Table Scheme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Oracle SPARC Solaris</vt:lpstr>
      <vt:lpstr>Example: ARM Architecture</vt:lpstr>
      <vt:lpstr>ARM Architecture</vt:lpstr>
      <vt:lpstr>Note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Administrator</cp:lastModifiedBy>
  <cp:revision>177</cp:revision>
  <dcterms:created xsi:type="dcterms:W3CDTF">2017-09-10T11:48:05Z</dcterms:created>
  <dcterms:modified xsi:type="dcterms:W3CDTF">2018-03-26T03:32:23Z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2017-09-10T00:00:00Z</vt:filetime>
  </property>
  <property fmtid="{D5CDD505-2E9C-101B-9397-08002B2CF9AE}" pid="3" name="LastSaved">
    <vt:filetime>2017-09-10T00:00:00Z</vt:filetime>
  </property>
</Properties>
</file>