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72"/>
  </p:notesMasterIdLst>
  <p:handoutMasterIdLst>
    <p:handoutMasterId r:id="rId73"/>
  </p:handoutMasterIdLst>
  <p:sldIdLst>
    <p:sldId id="256" r:id="rId2"/>
    <p:sldId id="414" r:id="rId3"/>
    <p:sldId id="347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57" r:id="rId12"/>
    <p:sldId id="358" r:id="rId13"/>
    <p:sldId id="359" r:id="rId14"/>
    <p:sldId id="360" r:id="rId15"/>
    <p:sldId id="341" r:id="rId16"/>
    <p:sldId id="431" r:id="rId17"/>
    <p:sldId id="432" r:id="rId18"/>
    <p:sldId id="433" r:id="rId19"/>
    <p:sldId id="435" r:id="rId20"/>
    <p:sldId id="366" r:id="rId21"/>
    <p:sldId id="367" r:id="rId22"/>
    <p:sldId id="368" r:id="rId23"/>
    <p:sldId id="370" r:id="rId24"/>
    <p:sldId id="416" r:id="rId25"/>
    <p:sldId id="423" r:id="rId26"/>
    <p:sldId id="374" r:id="rId27"/>
    <p:sldId id="425" r:id="rId28"/>
    <p:sldId id="428" r:id="rId29"/>
    <p:sldId id="429" r:id="rId30"/>
    <p:sldId id="430" r:id="rId31"/>
    <p:sldId id="376" r:id="rId32"/>
    <p:sldId id="377" r:id="rId33"/>
    <p:sldId id="378" r:id="rId34"/>
    <p:sldId id="426" r:id="rId35"/>
    <p:sldId id="422" r:id="rId36"/>
    <p:sldId id="380" r:id="rId37"/>
    <p:sldId id="381" r:id="rId38"/>
    <p:sldId id="382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383" r:id="rId49"/>
    <p:sldId id="342" r:id="rId50"/>
    <p:sldId id="436" r:id="rId51"/>
    <p:sldId id="417" r:id="rId52"/>
    <p:sldId id="386" r:id="rId53"/>
    <p:sldId id="418" r:id="rId54"/>
    <p:sldId id="387" r:id="rId55"/>
    <p:sldId id="388" r:id="rId56"/>
    <p:sldId id="389" r:id="rId57"/>
    <p:sldId id="390" r:id="rId58"/>
    <p:sldId id="419" r:id="rId59"/>
    <p:sldId id="392" r:id="rId60"/>
    <p:sldId id="393" r:id="rId61"/>
    <p:sldId id="420" r:id="rId62"/>
    <p:sldId id="421" r:id="rId63"/>
    <p:sldId id="391" r:id="rId64"/>
    <p:sldId id="394" r:id="rId65"/>
    <p:sldId id="395" r:id="rId66"/>
    <p:sldId id="396" r:id="rId67"/>
    <p:sldId id="397" r:id="rId68"/>
    <p:sldId id="399" r:id="rId69"/>
    <p:sldId id="408" r:id="rId70"/>
    <p:sldId id="409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3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853" autoAdjust="0"/>
    <p:restoredTop sz="94660"/>
  </p:normalViewPr>
  <p:slideViewPr>
    <p:cSldViewPr>
      <p:cViewPr varScale="1">
        <p:scale>
          <a:sx n="64" d="100"/>
          <a:sy n="64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notesViewPr>
    <p:cSldViewPr>
      <p:cViewPr varScale="1">
        <p:scale>
          <a:sx n="58" d="100"/>
          <a:sy n="58" d="100"/>
        </p:scale>
        <p:origin x="-2208" y="-7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7B230F8-681F-43BC-B76C-533B1E543C8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83446DE-BB33-457B-A5AD-124BECC25BC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D4D1F-8E21-473B-B819-960B05AA3F99}" type="slidenum">
              <a:rPr lang="ar-SA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9A0E2-CDA1-45B0-8A0C-CA7E1F128B3F}" type="slidenum">
              <a:rPr lang="ar-SA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A71EB-3B34-4483-B495-5C2E5B23BD01}" type="slidenum">
              <a:rPr lang="ar-SA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978C6-EC0D-47E5-9ED1-5BA8C521CFBD}" type="slidenum">
              <a:rPr lang="ar-SA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ECC14-7A4F-4BBD-9944-4A59BB19ABBB}" type="slidenum">
              <a:rPr lang="ar-SA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5AE0-6414-4D9C-8CF7-1FECAC9164DC}" type="slidenum">
              <a:rPr lang="ar-SA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28875-7EC4-4A60-90ED-C32C9DDF4425}" type="slidenum">
              <a:rPr lang="ar-SA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DF740-1461-45AE-9CB1-C7686A5106E8}" type="slidenum">
              <a:rPr lang="ar-SA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DB4E7-385C-4720-8FE6-57552E2B9291}" type="slidenum">
              <a:rPr lang="ar-SA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ED214-3243-4A2D-BF11-9A0628CC84A8}" type="slidenum">
              <a:rPr lang="ar-SA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80E89-F0B6-4D36-BAD3-1D0A3ABE6A0D}" type="slidenum">
              <a:rPr lang="ar-SA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A864F-7279-448A-A754-85D542C4E21D}" type="slidenum">
              <a:rPr lang="ar-SA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5C23C-FD37-4222-BDC3-82583C4EE80F}" type="slidenum">
              <a:rPr lang="ar-SA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0FEEC-B771-4385-B531-6C276364788A}" type="slidenum">
              <a:rPr lang="ar-SA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2C455-0BED-499A-9729-C552A8DCE3CE}" type="slidenum">
              <a:rPr lang="ar-SA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8FB32A-471C-45DA-9EAF-281D659C70F6}" type="slidenum">
              <a:rPr lang="ar-SA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4DC1D-54B0-4D3D-BD3D-248C8E9D3212}" type="slidenum">
              <a:rPr lang="ar-SA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A0889-B76B-4E09-AB13-0C465F2BBBF1}" type="slidenum">
              <a:rPr lang="ar-SA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94C13-2935-4308-8F7A-BDB417F9D51E}" type="slidenum">
              <a:rPr lang="ar-SA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3D9F8-3CEE-409E-B0CC-B77B5E22C9C7}" type="slidenum">
              <a:rPr lang="ar-SA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8598F-CE69-474B-AA8D-8723045ECD98}" type="slidenum">
              <a:rPr lang="ar-SA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CB14E-8FBF-495A-A496-5306A67CCAC6}" type="slidenum">
              <a:rPr lang="ar-SA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AE8EC-112C-4D1A-A26E-56BF7B846955}" type="slidenum">
              <a:rPr lang="ar-SA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71228-9B48-46CF-9AFC-0526AEC65507}" type="slidenum">
              <a:rPr lang="ar-SA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73893-2FDA-499F-8C37-858E4DC53C1E}" type="slidenum">
              <a:rPr lang="ar-SA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79DF1-2AF8-42EE-A52C-44881B4AD0BC}" type="slidenum">
              <a:rPr lang="ar-SA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6B074-B113-4DF5-9D7B-EF40D4D6B68A}" type="slidenum">
              <a:rPr lang="ar-SA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B7CA9-C59C-4D59-9E8A-3176E5071B80}" type="slidenum">
              <a:rPr lang="ar-SA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54CE8-EBA3-4E4A-AFCC-95C02A5C4446}" type="slidenum">
              <a:rPr lang="ar-SA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35529-8A0F-46A1-B65B-C0BCC1FE3B07}" type="slidenum">
              <a:rPr lang="ar-SA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44E39-D428-4927-832E-08C38DCDF69F}" type="slidenum">
              <a:rPr lang="ar-SA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A6285-64B9-494C-BC71-835F80D123BB}" type="slidenum">
              <a:rPr lang="ar-SA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C5F4D-5FC5-432D-964E-E608C6AB1247}" type="slidenum">
              <a:rPr lang="ar-SA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E08D0-4CF4-439E-849D-317C7509C152}" type="slidenum">
              <a:rPr lang="ar-SA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1EFDC-8CA2-4363-9280-E20E68FCA46C}" type="slidenum">
              <a:rPr lang="ar-SA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E7470-439A-424D-BC77-FDC5D0C857C4}" type="slidenum">
              <a:rPr lang="ar-SA" altLang="en-US" smtClean="0"/>
              <a:pPr/>
              <a:t>63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750BB-6370-46A9-B320-20C96BEA85D5}" type="slidenum">
              <a:rPr lang="ar-SA" altLang="en-US" smtClean="0"/>
              <a:pPr/>
              <a:t>64</a:t>
            </a:fld>
            <a:endParaRPr lang="en-US" alt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7F4E0-16E0-4DAB-ADF6-890545CD2B69}" type="slidenum">
              <a:rPr lang="ar-SA" altLang="en-US" smtClean="0"/>
              <a:pPr/>
              <a:t>65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7E624-85DA-44A1-966E-452BCD5AD470}" type="slidenum">
              <a:rPr lang="ar-SA" altLang="en-US" smtClean="0"/>
              <a:pPr/>
              <a:t>66</a:t>
            </a:fld>
            <a:endParaRPr lang="en-US" alt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B5027-9BB3-44D3-A039-5F20695C889B}" type="slidenum">
              <a:rPr lang="ar-SA" altLang="en-US" smtClean="0"/>
              <a:pPr/>
              <a:t>67</a:t>
            </a:fld>
            <a:endParaRPr lang="en-US" alt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5781C-53EF-4079-B18B-3BFB6F099F46}" type="slidenum">
              <a:rPr lang="ar-SA" altLang="en-US" smtClean="0"/>
              <a:pPr/>
              <a:t>68</a:t>
            </a:fld>
            <a:endParaRPr lang="en-US" alt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A9681-FBEE-4DED-A6F0-66B9BD4CBDBB}" type="slidenum">
              <a:rPr lang="ar-SA" altLang="en-US" smtClean="0"/>
              <a:pPr/>
              <a:t>69</a:t>
            </a:fld>
            <a:endParaRPr lang="en-US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D59DC-58C4-48A8-A721-518F73778A21}" type="slidenum">
              <a:rPr lang="ar-SA" altLang="en-US" smtClean="0"/>
              <a:pPr/>
              <a:t>70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5BF0D-7B52-4BD7-8834-38CEC99C7C10}" type="slidenum">
              <a:rPr lang="ar-SA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E5BB7-86F2-4F3B-B39E-867A2820C395}" type="slidenum">
              <a:rPr lang="ar-SA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D6789-3C10-44DF-96F9-C196DB15682F}" type="slidenum">
              <a:rPr lang="ar-SA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58990-83EE-4C99-9649-2E22D5B24E57}" type="slidenum">
              <a:rPr lang="ar-SA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C4099-CD2F-4D59-8610-B44C72DA3A2D}" type="slidenum">
              <a:rPr lang="ar-SA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E6626-2877-4497-9198-D20D7E05014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MT213_CM1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8C19-E01E-480F-92E0-AD97F113985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MT213_CM1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54804-CF95-4AE6-B9AD-BDE3AE66F2A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DDE2F-31F6-41F8-A750-79B3256FC4D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9115B-185C-45B9-BDDE-820E0108DDF3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D2F707A-ECC9-49C6-92DD-869EF5323F9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Microsoft_Office_Word_97_-_2003_Document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7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048000"/>
            <a:ext cx="8534400" cy="3124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3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  <p:sp>
        <p:nvSpPr>
          <p:cNvPr id="39938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0FBC5D-AA5C-48CD-8EC5-EBC3F8584A6B}" type="slidenum">
              <a:rPr lang="ar-SA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304800" y="685800"/>
            <a:ext cx="84582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altLang="en-US" sz="3900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endParaRPr lang="en-US" altLang="en-US" sz="39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ctr" eaLnBrk="1" hangingPunct="1"/>
            <a:endParaRPr lang="en-US" altLang="en-US" sz="39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ctr" eaLnBrk="1" hangingPunct="1"/>
            <a:r>
              <a:rPr lang="en-US" altLang="en-US" sz="3900" b="1" dirty="0" smtClean="0">
                <a:solidFill>
                  <a:schemeClr val="tx2"/>
                </a:solidFill>
                <a:latin typeface="Garamond" pitchFamily="18" charset="0"/>
              </a:rPr>
              <a:t>MT-213</a:t>
            </a:r>
            <a:r>
              <a:rPr lang="en-US" altLang="en-US" sz="3900" b="1" dirty="0">
                <a:solidFill>
                  <a:schemeClr val="tx2"/>
                </a:solidFill>
                <a:latin typeface="Garamond" pitchFamily="18" charset="0"/>
              </a:rPr>
              <a:t>: Computing Methods-I</a:t>
            </a:r>
            <a:r>
              <a:rPr lang="en-US" altLang="en-US" sz="3500" b="1" dirty="0">
                <a:solidFill>
                  <a:schemeClr val="tx2"/>
                </a:solidFill>
                <a:latin typeface="Garamond" pitchFamily="18" charset="0"/>
              </a:rPr>
              <a:t/>
            </a:r>
            <a:br>
              <a:rPr lang="en-US" altLang="en-US" sz="3500" b="1" dirty="0">
                <a:solidFill>
                  <a:schemeClr val="tx2"/>
                </a:solidFill>
                <a:latin typeface="Garamond" pitchFamily="18" charset="0"/>
              </a:rPr>
            </a:br>
            <a:endParaRPr lang="en-US" altLang="en-US" sz="3500" dirty="0">
              <a:solidFill>
                <a:schemeClr val="tx2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Methods for Solving Systems of Linear and Nonlinear Equations</a:t>
            </a:r>
            <a:endParaRPr lang="en-US" altLang="ar-SA" sz="40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77988"/>
            <a:ext cx="7850187" cy="4265612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FontTx/>
              <a:buChar char="o"/>
            </a:pPr>
            <a:r>
              <a:rPr lang="en-US" sz="2400" b="1" dirty="0" smtClean="0"/>
              <a:t>Direct method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 upper triangular linear system ,</a:t>
            </a:r>
            <a:r>
              <a:rPr lang="en-US" sz="2400" b="1" dirty="0" err="1" smtClean="0"/>
              <a:t>Gaussain</a:t>
            </a:r>
            <a:r>
              <a:rPr lang="en-US" sz="2400" b="1" dirty="0" smtClean="0"/>
              <a:t> Elimination and pivoting , LU decomposition. </a:t>
            </a:r>
            <a:endParaRPr lang="en-US" altLang="en-US" sz="2400" b="1" dirty="0" smtClean="0"/>
          </a:p>
          <a:p>
            <a:pPr eaLnBrk="1" hangingPunct="1">
              <a:buFontTx/>
              <a:buChar char="o"/>
            </a:pPr>
            <a:endParaRPr lang="en-US" sz="1600" b="1" dirty="0" smtClean="0"/>
          </a:p>
          <a:p>
            <a:pPr eaLnBrk="1" hangingPunct="1">
              <a:buFontTx/>
              <a:buChar char="o"/>
            </a:pPr>
            <a:r>
              <a:rPr lang="en-US" sz="2400" b="1" dirty="0" smtClean="0"/>
              <a:t>Iterative methods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Gauss-</a:t>
            </a:r>
            <a:r>
              <a:rPr lang="en-US" sz="2400" b="1" dirty="0" err="1" smtClean="0"/>
              <a:t>Siedel</a:t>
            </a:r>
            <a:r>
              <a:rPr lang="en-US" sz="2400" b="1" dirty="0" smtClean="0"/>
              <a:t> and Jacobi’s methods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/>
          </a:p>
          <a:p>
            <a:r>
              <a:rPr lang="en-US" sz="2400" b="1" dirty="0" smtClean="0"/>
              <a:t>Newton Method , fixed point(Non linear equation 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</a:t>
            </a:r>
            <a:endParaRPr lang="en-US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608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A18BFF-E70F-42D1-8538-5FB2DA37579E}" type="slidenum">
              <a:rPr lang="ar-SA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mtClean="0"/>
              <a:t>Interpolation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ar-SA" smtClean="0"/>
              <a:t>Given a set of data:</a:t>
            </a:r>
          </a:p>
          <a:p>
            <a:pPr eaLnBrk="1" hangingPunct="1"/>
            <a:endParaRPr lang="en-US" altLang="ar-SA" smtClean="0"/>
          </a:p>
          <a:p>
            <a:pPr eaLnBrk="1" hangingPunct="1"/>
            <a:endParaRPr lang="en-US" altLang="ar-SA" smtClean="0"/>
          </a:p>
          <a:p>
            <a:pPr eaLnBrk="1" hangingPunct="1"/>
            <a:endParaRPr lang="en-US" altLang="ar-SA" smtClean="0"/>
          </a:p>
          <a:p>
            <a:pPr eaLnBrk="1" hangingPunct="1"/>
            <a:endParaRPr lang="en-US" altLang="ar-SA" b="1" smtClean="0"/>
          </a:p>
          <a:p>
            <a:pPr eaLnBrk="1" hangingPunct="1"/>
            <a:r>
              <a:rPr lang="en-US" altLang="ar-SA" smtClean="0"/>
              <a:t>Find a polynomial </a:t>
            </a:r>
            <a:r>
              <a:rPr lang="en-US" altLang="ar-SA" i="1" smtClean="0"/>
              <a:t>P(x) </a:t>
            </a:r>
            <a:r>
              <a:rPr lang="en-US" altLang="ar-SA" smtClean="0"/>
              <a:t>whose graph passes through all tabulated points.</a:t>
            </a:r>
            <a:r>
              <a:rPr lang="en-US" altLang="ar-SA" b="1" smtClean="0"/>
              <a:t> </a:t>
            </a:r>
            <a:endParaRPr lang="en-US" altLang="ar-SA" smtClean="0"/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F21DE-58A0-4D98-A4D6-A20B00952BB2}" type="slidenum">
              <a:rPr lang="ar-SA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5128" name="Line 4"/>
          <p:cNvSpPr>
            <a:spLocks noChangeShapeType="1"/>
          </p:cNvSpPr>
          <p:nvPr/>
        </p:nvSpPr>
        <p:spPr bwMode="auto">
          <a:xfrm flipV="1">
            <a:off x="12192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5"/>
          <p:cNvSpPr>
            <a:spLocks noChangeShapeType="1"/>
          </p:cNvSpPr>
          <p:nvPr/>
        </p:nvSpPr>
        <p:spPr bwMode="auto">
          <a:xfrm>
            <a:off x="12192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6"/>
          <p:cNvSpPr>
            <a:spLocks noChangeShapeType="1"/>
          </p:cNvSpPr>
          <p:nvPr/>
        </p:nvSpPr>
        <p:spPr bwMode="auto">
          <a:xfrm>
            <a:off x="1219200" y="2971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219200" y="2670175"/>
          <a:ext cx="2786063" cy="1466850"/>
        </p:xfrm>
        <a:graphic>
          <a:graphicData uri="http://schemas.openxmlformats.org/presentationml/2006/ole">
            <p:oleObj spid="_x0000_s5122" name="Document" r:id="rId4" imgW="5091790" imgH="2679786" progId="Word.Document.8">
              <p:embed/>
            </p:oleObj>
          </a:graphicData>
        </a:graphic>
      </p:graphicFrame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3962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1219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1371600" y="5334000"/>
          <a:ext cx="6705600" cy="741363"/>
        </p:xfrm>
        <a:graphic>
          <a:graphicData uri="http://schemas.openxmlformats.org/presentationml/2006/ole">
            <p:oleObj spid="_x0000_s5123" name="Equation" r:id="rId5" imgW="1943100" imgH="228600" progId="Equation.3">
              <p:embed/>
            </p:oleObj>
          </a:graphicData>
        </a:graphic>
      </p:graphicFrame>
      <p:sp>
        <p:nvSpPr>
          <p:cNvPr id="5133" name="Line 11"/>
          <p:cNvSpPr>
            <a:spLocks noChangeShapeType="1"/>
          </p:cNvSpPr>
          <p:nvPr/>
        </p:nvSpPr>
        <p:spPr bwMode="auto">
          <a:xfrm flipV="1">
            <a:off x="5715000" y="2057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2"/>
          <p:cNvSpPr>
            <a:spLocks noChangeShapeType="1"/>
          </p:cNvSpPr>
          <p:nvPr/>
        </p:nvSpPr>
        <p:spPr bwMode="auto">
          <a:xfrm>
            <a:off x="5410200" y="3733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Oval 13"/>
          <p:cNvSpPr>
            <a:spLocks noChangeArrowheads="1"/>
          </p:cNvSpPr>
          <p:nvPr/>
        </p:nvSpPr>
        <p:spPr bwMode="auto">
          <a:xfrm>
            <a:off x="5715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6" name="Oval 14"/>
          <p:cNvSpPr>
            <a:spLocks noChangeArrowheads="1"/>
          </p:cNvSpPr>
          <p:nvPr/>
        </p:nvSpPr>
        <p:spPr bwMode="auto">
          <a:xfrm>
            <a:off x="64008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7" name="Oval 15"/>
          <p:cNvSpPr>
            <a:spLocks noChangeArrowheads="1"/>
          </p:cNvSpPr>
          <p:nvPr/>
        </p:nvSpPr>
        <p:spPr bwMode="auto">
          <a:xfrm>
            <a:off x="7315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8" name="Freeform 16"/>
          <p:cNvSpPr>
            <a:spLocks/>
          </p:cNvSpPr>
          <p:nvPr/>
        </p:nvSpPr>
        <p:spPr bwMode="auto">
          <a:xfrm>
            <a:off x="5715000" y="2286000"/>
            <a:ext cx="2209800" cy="1295400"/>
          </a:xfrm>
          <a:custGeom>
            <a:avLst/>
            <a:gdLst>
              <a:gd name="T0" fmla="*/ 0 w 1392"/>
              <a:gd name="T1" fmla="*/ 2147483647 h 816"/>
              <a:gd name="T2" fmla="*/ 2147483647 w 1392"/>
              <a:gd name="T3" fmla="*/ 2147483647 h 816"/>
              <a:gd name="T4" fmla="*/ 2147483647 w 1392"/>
              <a:gd name="T5" fmla="*/ 2147483647 h 816"/>
              <a:gd name="T6" fmla="*/ 2147483647 w 1392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816"/>
              <a:gd name="T14" fmla="*/ 1392 w 139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816">
                <a:moveTo>
                  <a:pt x="0" y="816"/>
                </a:moveTo>
                <a:cubicBezTo>
                  <a:pt x="132" y="616"/>
                  <a:pt x="264" y="416"/>
                  <a:pt x="432" y="288"/>
                </a:cubicBezTo>
                <a:cubicBezTo>
                  <a:pt x="600" y="160"/>
                  <a:pt x="848" y="96"/>
                  <a:pt x="1008" y="48"/>
                </a:cubicBezTo>
                <a:cubicBezTo>
                  <a:pt x="1168" y="0"/>
                  <a:pt x="1280" y="0"/>
                  <a:pt x="13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Interpolation:  </a:t>
            </a:r>
            <a:endParaRPr lang="en-US" altLang="ar-SA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77988"/>
            <a:ext cx="7850187" cy="4111625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None/>
            </a:pPr>
            <a:endParaRPr lang="en-US" altLang="en-US" b="1" dirty="0" smtClean="0"/>
          </a:p>
          <a:p>
            <a:pPr eaLnBrk="1" hangingPunct="1">
              <a:buNone/>
            </a:pPr>
            <a:endParaRPr lang="en-US" altLang="en-US" b="1" dirty="0" smtClean="0"/>
          </a:p>
          <a:p>
            <a:pPr lvl="1" eaLnBrk="1" hangingPunct="1">
              <a:buFontTx/>
              <a:buChar char="o"/>
            </a:pPr>
            <a:r>
              <a:rPr lang="en-US" altLang="en-US" b="1" dirty="0" smtClean="0"/>
              <a:t>Newton Polynomial Interpolation</a:t>
            </a:r>
          </a:p>
          <a:p>
            <a:pPr lvl="1" eaLnBrk="1" hangingPunct="1">
              <a:buFontTx/>
              <a:buChar char="o"/>
            </a:pPr>
            <a:r>
              <a:rPr lang="en-US" altLang="en-US" b="1" dirty="0" smtClean="0"/>
              <a:t>Lagrange Interpolation</a:t>
            </a:r>
          </a:p>
          <a:p>
            <a:pPr lvl="1">
              <a:buFontTx/>
              <a:buChar char="o"/>
            </a:pPr>
            <a:r>
              <a:rPr lang="en-US" b="1" dirty="0" smtClean="0"/>
              <a:t>Taylor polynomial .</a:t>
            </a:r>
          </a:p>
          <a:p>
            <a:pPr lvl="1">
              <a:buFontTx/>
              <a:buChar char="o"/>
            </a:pPr>
            <a:r>
              <a:rPr lang="en-US" b="1" dirty="0" smtClean="0"/>
              <a:t>Interpolation with equally spaced data, Newton’s Forward and Backward difference .</a:t>
            </a:r>
            <a:endParaRPr lang="en-US" altLang="en-US" b="1" dirty="0" smtClean="0"/>
          </a:p>
        </p:txBody>
      </p:sp>
      <p:sp>
        <p:nvSpPr>
          <p:cNvPr id="4710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313C0-919A-4323-A11C-007F73D4F302}" type="slidenum">
              <a:rPr lang="ar-SA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mtClean="0"/>
              <a:t>Integration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en-US" smtClean="0"/>
              <a:t>Some functions can be integrated analytically:</a:t>
            </a:r>
            <a:endParaRPr lang="en-US" altLang="ar-SA" smtClean="0"/>
          </a:p>
        </p:txBody>
      </p:sp>
      <p:sp>
        <p:nvSpPr>
          <p:cNvPr id="614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2C26F-74B1-49DD-8928-E0346679AEA6}" type="slidenum">
              <a:rPr lang="ar-SA" altLang="en-US" smtClean="0"/>
              <a:pPr/>
              <a:t>13</a:t>
            </a:fld>
            <a:endParaRPr lang="en-US" alt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92188" y="3017838"/>
          <a:ext cx="7234237" cy="2905125"/>
        </p:xfrm>
        <a:graphic>
          <a:graphicData uri="http://schemas.openxmlformats.org/presentationml/2006/ole">
            <p:oleObj spid="_x0000_s6146" name="Equation" r:id="rId4" imgW="2971800" imgH="119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Methods for Numerical Integration</a:t>
            </a:r>
            <a:endParaRPr lang="en-US" altLang="ar-SA" sz="4000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77988"/>
            <a:ext cx="7850187" cy="4111625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Tx/>
              <a:buChar char="o"/>
            </a:pPr>
            <a:endParaRPr lang="en-US" altLang="en-US" b="1" dirty="0" smtClean="0"/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Upper and Lower Sums</a:t>
            </a:r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Trapezoidal rule.</a:t>
            </a:r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Simpson’s rule.</a:t>
            </a:r>
          </a:p>
          <a:p>
            <a:pPr>
              <a:buFontTx/>
              <a:buChar char="o"/>
            </a:pPr>
            <a:r>
              <a:rPr lang="en-US" b="1" dirty="0" smtClean="0"/>
              <a:t>Closed and open Newton-Cotes formulas.</a:t>
            </a:r>
          </a:p>
          <a:p>
            <a:pPr>
              <a:buFontTx/>
              <a:buChar char="o"/>
            </a:pPr>
            <a:r>
              <a:rPr lang="en-US" altLang="en-US" b="1" dirty="0" smtClean="0"/>
              <a:t>Composite Numerical Integration.</a:t>
            </a:r>
          </a:p>
          <a:p>
            <a:pPr eaLnBrk="1" hangingPunct="1">
              <a:buNone/>
            </a:pPr>
            <a:endParaRPr lang="en-US" altLang="en-US" b="1" dirty="0" smtClean="0"/>
          </a:p>
        </p:txBody>
      </p:sp>
      <p:sp>
        <p:nvSpPr>
          <p:cNvPr id="4813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394184-ED19-47D7-8C8C-F7497ECB9994}" type="slidenum">
              <a:rPr lang="ar-SA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848600" cy="2127250"/>
          </a:xfrm>
          <a:noFill/>
        </p:spPr>
        <p:txBody>
          <a:bodyPr/>
          <a:lstStyle/>
          <a:p>
            <a:pPr eaLnBrk="1" hangingPunct="1"/>
            <a:r>
              <a:rPr lang="en-US" altLang="en-US" sz="3200" b="1" smtClean="0"/>
              <a:t>Lecture 2</a:t>
            </a:r>
            <a:br>
              <a:rPr lang="en-US" altLang="en-US" sz="3200" b="1" smtClean="0"/>
            </a:br>
            <a:r>
              <a:rPr lang="en-US" altLang="en-US" sz="3200" smtClean="0"/>
              <a:t> </a:t>
            </a:r>
            <a:r>
              <a:rPr lang="en-US" altLang="en-US" sz="4000" smtClean="0">
                <a:solidFill>
                  <a:srgbClr val="FF3300"/>
                </a:solidFill>
              </a:rPr>
              <a:t>Number Representation and Accuracy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0250"/>
            <a:ext cx="6477000" cy="290195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 Number Representation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 Normalized Floating Point Representation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 Significant Digits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Bits and byte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 Accuracy and Precision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 Rounding and Chopping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p"/>
            </a:pPr>
            <a:r>
              <a:rPr lang="en-US" altLang="en-US" sz="2200" dirty="0" smtClean="0"/>
              <a:t>Absolute , relative and percentage error</a:t>
            </a:r>
          </a:p>
          <a:p>
            <a:pPr algn="l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algn="l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Reading Assignment: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49154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91829-FB72-49E1-9D6A-C155564B7D16}" type="slidenum">
              <a:rPr lang="ar-SA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logical step-by-step method to solve the problem is called algorithm, in other words,</a:t>
            </a:r>
          </a:p>
          <a:p>
            <a:endParaRPr lang="en-US" dirty="0" smtClean="0"/>
          </a:p>
          <a:p>
            <a:r>
              <a:rPr lang="en-US" dirty="0" smtClean="0"/>
              <a:t>An algorithm includes calculations, reasoning and data processing.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Algorithms can be presented by natural languages, pseudo code and flowcharts,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44386" name="Picture 2" descr="C:\Users\jamil.usmani\Desktop\flowchart-symbol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6629400" cy="4419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1447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flowchart is the graphical or pictorial representation of an algorithm with the help of different symbols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534400" cy="896112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145410" name="Picture 2" descr="C:\Users\jamil.usmani\Desktop\flowchart-to-print-the-sum-of-50-natural-nubme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838200"/>
            <a:ext cx="2743200" cy="5616732"/>
          </a:xfrm>
          <a:prstGeom prst="rect">
            <a:avLst/>
          </a:prstGeom>
          <a:noFill/>
        </p:spPr>
      </p:pic>
      <p:pic>
        <p:nvPicPr>
          <p:cNvPr id="145411" name="Picture 3" descr="C:\Users\jamil.usmani\Desktop\su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5925" y="838200"/>
            <a:ext cx="3648075" cy="499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47458" name="Picture 2" descr="C:\Users\jamil.usmani\Desktop\Algorithm+and+Flowchart+to+find+solution+of+Quadratic+equa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7696200" cy="491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</a:rPr>
              <a:t>Introduction to Computing Methods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2209800"/>
          </a:xfrm>
        </p:spPr>
        <p:txBody>
          <a:bodyPr>
            <a:normAutofit lnSpcReduction="10000"/>
          </a:bodyPr>
          <a:lstStyle/>
          <a:p>
            <a:pPr algn="l" eaLnBrk="1" hangingPunct="1">
              <a:buFont typeface="Wingdings" pitchFamily="2" charset="2"/>
              <a:buChar char="p"/>
            </a:pPr>
            <a:r>
              <a:rPr lang="en-US" altLang="en-US" dirty="0" smtClean="0"/>
              <a:t> What are </a:t>
            </a:r>
            <a:r>
              <a:rPr lang="en-US" altLang="en-US" sz="2200" b="1" dirty="0" smtClean="0">
                <a:solidFill>
                  <a:srgbClr val="FFFF00"/>
                </a:solidFill>
              </a:rPr>
              <a:t>COMPUTING METHODS</a:t>
            </a:r>
            <a:r>
              <a:rPr lang="en-US" altLang="en-US" dirty="0" smtClean="0"/>
              <a:t>?</a:t>
            </a:r>
          </a:p>
          <a:p>
            <a:pPr algn="l" eaLnBrk="1" hangingPunct="1"/>
            <a:endParaRPr lang="en-US" altLang="en-US" dirty="0" smtClean="0"/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dirty="0" smtClean="0"/>
              <a:t> Why do we need them?</a:t>
            </a:r>
          </a:p>
          <a:p>
            <a:pPr algn="l" eaLnBrk="1" hangingPunct="1"/>
            <a:endParaRPr lang="en-US" altLang="en-US" dirty="0" smtClean="0"/>
          </a:p>
          <a:p>
            <a:pPr algn="l" eaLnBrk="1" hangingPunct="1"/>
            <a:r>
              <a:rPr lang="en-US" altLang="en-US" sz="2000" dirty="0" smtClean="0"/>
              <a:t> 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F99D4-C69E-41E2-B8BF-B5B0980C0C71}" type="slidenum">
              <a:rPr lang="ar-SA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Real Numbers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sz="2400" smtClean="0"/>
              <a:t>You are familiar with the decimal system: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Decimal System:   Base = 10 , Digits (0,1,…,9)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Standard Representations: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85800" y="2160588"/>
          <a:ext cx="7848600" cy="504825"/>
        </p:xfrm>
        <a:graphic>
          <a:graphicData uri="http://schemas.openxmlformats.org/presentationml/2006/ole">
            <p:oleObj spid="_x0000_s9218" name="Equation" r:id="rId4" imgW="3162300" imgH="20320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871788" y="4495800"/>
          <a:ext cx="3443287" cy="1420813"/>
        </p:xfrm>
        <a:graphic>
          <a:graphicData uri="http://schemas.openxmlformats.org/presentationml/2006/ole">
            <p:oleObj spid="_x0000_s9219" name="Equation" r:id="rId5" imgW="1600200" imgH="660400" progId="Equation.3">
              <p:embed/>
            </p:oleObj>
          </a:graphicData>
        </a:graphic>
      </p:graphicFrame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922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10088B-5ABE-4DA9-A160-7B8D1B901F5C}" type="slidenum">
              <a:rPr lang="ar-SA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Normalized Floating Point Representation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153400" cy="4530725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sz="2400" smtClean="0"/>
              <a:t>Normalized Floating Point Representation: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100" smtClean="0"/>
          </a:p>
          <a:p>
            <a:pPr eaLnBrk="1" hangingPunct="1"/>
            <a:r>
              <a:rPr lang="en-US" altLang="en-US" sz="2100" smtClean="0"/>
              <a:t>Scientific Notation: Exactly one non-zero digit appears before decimal point.</a:t>
            </a:r>
          </a:p>
          <a:p>
            <a:pPr eaLnBrk="1" hangingPunct="1"/>
            <a:r>
              <a:rPr lang="en-US" altLang="en-US" sz="2100" smtClean="0"/>
              <a:t>Advantage:</a:t>
            </a:r>
            <a:r>
              <a:rPr lang="en-US" altLang="en-US" sz="2400" smtClean="0"/>
              <a:t> </a:t>
            </a:r>
            <a:r>
              <a:rPr lang="en-US" altLang="en-US" sz="2000" smtClean="0"/>
              <a:t>Efficient in representing very small or very large numbers.</a:t>
            </a:r>
          </a:p>
          <a:p>
            <a:pPr eaLnBrk="1" hangingPunct="1"/>
            <a:endParaRPr lang="en-US" altLang="en-US" sz="20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071563" y="2162175"/>
          <a:ext cx="4713287" cy="2151063"/>
        </p:xfrm>
        <a:graphic>
          <a:graphicData uri="http://schemas.openxmlformats.org/presentationml/2006/ole">
            <p:oleObj spid="_x0000_s10242" name="Equation" r:id="rId4" imgW="3200400" imgH="1460500" progId="Equation.3">
              <p:embed/>
            </p:oleObj>
          </a:graphicData>
        </a:graphic>
      </p:graphicFrame>
      <p:sp>
        <p:nvSpPr>
          <p:cNvPr id="1024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024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C6EED4-3143-4779-BED4-ED10964F0929}" type="slidenum">
              <a:rPr lang="ar-SA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 flipH="1" flipV="1">
            <a:off x="4953000" y="2590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Binary System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8077200" cy="4038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sz="2400" smtClean="0"/>
              <a:t>Binary System:     Base = 2, Digits {0,1}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066800" y="2516188"/>
          <a:ext cx="6975475" cy="1293812"/>
        </p:xfrm>
        <a:graphic>
          <a:graphicData uri="http://schemas.openxmlformats.org/presentationml/2006/ole">
            <p:oleObj spid="_x0000_s11266" name="Equation" r:id="rId4" imgW="5067300" imgH="939800" progId="Equation.3">
              <p:embed/>
            </p:oleObj>
          </a:graphicData>
        </a:graphic>
      </p:graphicFrame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CF79D5-78F9-4B6C-A987-A71DFAADA6A7}" type="slidenum">
              <a:rPr lang="ar-SA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 flipH="1" flipV="1">
            <a:off x="5638800" y="2971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685800" y="4359275"/>
          <a:ext cx="7824788" cy="593725"/>
        </p:xfrm>
        <a:graphic>
          <a:graphicData uri="http://schemas.openxmlformats.org/presentationml/2006/ole">
            <p:oleObj spid="_x0000_s11267" name="Equation" r:id="rId5" imgW="51943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Fact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sz="2100" smtClean="0"/>
              <a:t>Numbers that have a finite expansion in one numbering system may have an infinite expansion in another numbering system: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100" smtClean="0"/>
              <a:t>You can never represent 1.1 exactly in binary system.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12291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229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FAFF60-2D17-47E5-870B-E2E964AEB5E8}" type="slidenum">
              <a:rPr lang="ar-SA" altLang="en-US" smtClean="0"/>
              <a:pPr/>
              <a:t>23</a:t>
            </a:fld>
            <a:endParaRPr lang="en-US" altLang="en-US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27050" y="3352800"/>
          <a:ext cx="8007350" cy="685800"/>
        </p:xfrm>
        <a:graphic>
          <a:graphicData uri="http://schemas.openxmlformats.org/presentationml/2006/ole">
            <p:oleObj spid="_x0000_s12290" name="Equation" r:id="rId4" imgW="41910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IEEE 754 Floating-Point Standard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r>
              <a:rPr lang="en-US" altLang="en-US" smtClean="0"/>
              <a:t>Single Precision (32-bit representation)</a:t>
            </a:r>
          </a:p>
          <a:p>
            <a:pPr lvl="1"/>
            <a:r>
              <a:rPr lang="en-US" altLang="en-US" smtClean="0"/>
              <a:t>1-bit Sign + 8-bit Exponent + 23-bit Fraction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Double Precision (64-bit representation)</a:t>
            </a:r>
          </a:p>
          <a:p>
            <a:pPr lvl="1"/>
            <a:r>
              <a:rPr lang="en-US" altLang="en-US" smtClean="0"/>
              <a:t>1-bit Sign + 11-bit Exponent + 52-bit Fraction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2E9264-A4D0-47F4-9F33-AF796492145E}" type="slidenum">
              <a:rPr lang="ar-SA" altLang="en-US" smtClean="0"/>
              <a:pPr/>
              <a:t>24</a:t>
            </a:fld>
            <a:endParaRPr lang="en-US" altLang="en-US" smtClean="0"/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1406525" y="2911475"/>
            <a:ext cx="5397500" cy="365125"/>
            <a:chOff x="876" y="2448"/>
            <a:chExt cx="3684" cy="230"/>
          </a:xfrm>
        </p:grpSpPr>
        <p:sp>
          <p:nvSpPr>
            <p:cNvPr id="50188" name="Text Box 5"/>
            <p:cNvSpPr txBox="1">
              <a:spLocks noChangeArrowheads="1"/>
            </p:cNvSpPr>
            <p:nvPr/>
          </p:nvSpPr>
          <p:spPr bwMode="auto">
            <a:xfrm>
              <a:off x="876" y="2448"/>
              <a:ext cx="115" cy="23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S</a:t>
              </a:r>
            </a:p>
          </p:txBody>
        </p:sp>
        <p:sp>
          <p:nvSpPr>
            <p:cNvPr id="50189" name="Text Box 6"/>
            <p:cNvSpPr txBox="1">
              <a:spLocks noChangeArrowheads="1"/>
            </p:cNvSpPr>
            <p:nvPr/>
          </p:nvSpPr>
          <p:spPr bwMode="auto">
            <a:xfrm>
              <a:off x="991" y="2448"/>
              <a:ext cx="921" cy="23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Exponent</a:t>
              </a:r>
              <a:r>
                <a:rPr lang="en-US" altLang="en-US" baseline="30000"/>
                <a:t>8</a:t>
              </a:r>
            </a:p>
          </p:txBody>
        </p:sp>
        <p:sp>
          <p:nvSpPr>
            <p:cNvPr id="50190" name="Text Box 7"/>
            <p:cNvSpPr txBox="1">
              <a:spLocks noChangeArrowheads="1"/>
            </p:cNvSpPr>
            <p:nvPr/>
          </p:nvSpPr>
          <p:spPr bwMode="auto">
            <a:xfrm>
              <a:off x="1912" y="2448"/>
              <a:ext cx="2648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Fraction</a:t>
              </a:r>
              <a:r>
                <a:rPr lang="en-US" altLang="en-US" baseline="30000"/>
                <a:t>23</a:t>
              </a:r>
            </a:p>
          </p:txBody>
        </p:sp>
      </p:grp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1403350" y="4724400"/>
            <a:ext cx="5400675" cy="730250"/>
            <a:chOff x="874" y="3370"/>
            <a:chExt cx="3686" cy="460"/>
          </a:xfrm>
        </p:grpSpPr>
        <p:sp>
          <p:nvSpPr>
            <p:cNvPr id="50184" name="Text Box 9"/>
            <p:cNvSpPr txBox="1">
              <a:spLocks noChangeArrowheads="1"/>
            </p:cNvSpPr>
            <p:nvPr/>
          </p:nvSpPr>
          <p:spPr bwMode="auto">
            <a:xfrm>
              <a:off x="874" y="3370"/>
              <a:ext cx="115" cy="23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S</a:t>
              </a:r>
            </a:p>
          </p:txBody>
        </p:sp>
        <p:sp>
          <p:nvSpPr>
            <p:cNvPr id="50185" name="Text Box 10"/>
            <p:cNvSpPr txBox="1">
              <a:spLocks noChangeArrowheads="1"/>
            </p:cNvSpPr>
            <p:nvPr/>
          </p:nvSpPr>
          <p:spPr bwMode="auto">
            <a:xfrm>
              <a:off x="989" y="3370"/>
              <a:ext cx="1267" cy="23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Exponent</a:t>
              </a:r>
              <a:r>
                <a:rPr lang="en-US" altLang="en-US" baseline="30000"/>
                <a:t>11</a:t>
              </a:r>
            </a:p>
          </p:txBody>
        </p:sp>
        <p:sp>
          <p:nvSpPr>
            <p:cNvPr id="50186" name="Text Box 11"/>
            <p:cNvSpPr txBox="1">
              <a:spLocks noChangeArrowheads="1"/>
            </p:cNvSpPr>
            <p:nvPr/>
          </p:nvSpPr>
          <p:spPr bwMode="auto">
            <a:xfrm>
              <a:off x="2256" y="3370"/>
              <a:ext cx="2304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Fraction</a:t>
              </a:r>
              <a:r>
                <a:rPr lang="en-US" altLang="en-US" baseline="30000"/>
                <a:t>52</a:t>
              </a:r>
            </a:p>
          </p:txBody>
        </p:sp>
        <p:sp>
          <p:nvSpPr>
            <p:cNvPr id="50187" name="Text Box 12"/>
            <p:cNvSpPr txBox="1">
              <a:spLocks noChangeArrowheads="1"/>
            </p:cNvSpPr>
            <p:nvPr/>
          </p:nvSpPr>
          <p:spPr bwMode="auto">
            <a:xfrm>
              <a:off x="874" y="3600"/>
              <a:ext cx="3686" cy="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en-US"/>
                <a:t>(continued)</a:t>
              </a:r>
              <a:endParaRPr lang="en-US" altLang="en-US" baseline="30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of significant digits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Non zero numbers are always significant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1.23    45.6    6,7263</a:t>
            </a:r>
          </a:p>
          <a:p>
            <a:r>
              <a:rPr lang="en-US" smtClean="0"/>
              <a:t>In between zeros are always significant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1.005    70206</a:t>
            </a:r>
          </a:p>
          <a:p>
            <a:r>
              <a:rPr lang="en-US" smtClean="0"/>
              <a:t>Leading zeros are never significant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0.0055    0.0302</a:t>
            </a:r>
          </a:p>
          <a:p>
            <a:r>
              <a:rPr lang="en-US" smtClean="0"/>
              <a:t>Trailing zeros are some time significant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70,000   70,000.    1,030    1030.0000   </a:t>
            </a:r>
          </a:p>
          <a:p>
            <a:endParaRPr lang="en-US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MT213_CM1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D042A-0264-461D-A915-3671C25F5EBA}" type="slidenum">
              <a:rPr lang="ar-SA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Significant Digits</a:t>
            </a:r>
          </a:p>
        </p:txBody>
      </p:sp>
      <p:sp>
        <p:nvSpPr>
          <p:cNvPr id="5222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608BC-9A5D-4C95-99E9-EF5EA5CA2146}" type="slidenum">
              <a:rPr lang="ar-SA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2800"/>
          </a:p>
          <a:p>
            <a:pPr marL="609600" indent="-609600"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Significant digits are those digits that can be used with confidence.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Single-Precision: 7 Significant Digits</a:t>
            </a:r>
          </a:p>
          <a:p>
            <a:pPr marL="1066800" lvl="1" indent="-609600"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en-US" sz="2400"/>
              <a:t>	1.175494… × 10</a:t>
            </a:r>
            <a:r>
              <a:rPr lang="en-US" altLang="en-US" sz="2400" baseline="30000"/>
              <a:t>-38</a:t>
            </a:r>
            <a:r>
              <a:rPr lang="en-US" altLang="en-US" sz="2400"/>
              <a:t> to 3.402823… × 10</a:t>
            </a:r>
            <a:r>
              <a:rPr lang="en-US" altLang="en-US" sz="2400" baseline="30000"/>
              <a:t>38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Double-Precision: 15 Significant Digits</a:t>
            </a:r>
          </a:p>
          <a:p>
            <a:pPr marL="1066800" lvl="1" indent="-609600"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en-US" sz="2400"/>
              <a:t>	2.2250738… × 10</a:t>
            </a:r>
            <a:r>
              <a:rPr lang="en-US" altLang="en-US" sz="2400" baseline="30000"/>
              <a:t>-308</a:t>
            </a:r>
            <a:r>
              <a:rPr lang="en-US" altLang="en-US" sz="2400"/>
              <a:t> to 1.7976931… × 10</a:t>
            </a:r>
            <a:r>
              <a:rPr lang="en-US" altLang="en-US" sz="2400" baseline="30000"/>
              <a:t>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and double precision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   Single Precision (32)</a:t>
            </a:r>
          </a:p>
          <a:p>
            <a:r>
              <a:rPr lang="en-US" dirty="0" smtClean="0"/>
              <a:t>23 bits used for significant digits</a:t>
            </a:r>
          </a:p>
          <a:p>
            <a:r>
              <a:rPr lang="en-US" dirty="0" smtClean="0"/>
              <a:t>8 bit used for store exponent</a:t>
            </a:r>
          </a:p>
          <a:p>
            <a:r>
              <a:rPr lang="en-US" dirty="0" smtClean="0"/>
              <a:t>1 bit used for to store sign (+,-)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Double precision: (64 bits)</a:t>
            </a:r>
          </a:p>
          <a:p>
            <a:r>
              <a:rPr lang="en-US" dirty="0" smtClean="0"/>
              <a:t>   ( 52 for significant digits ,</a:t>
            </a:r>
          </a:p>
          <a:p>
            <a:pPr>
              <a:buNone/>
            </a:pPr>
            <a:r>
              <a:rPr lang="en-US" dirty="0" smtClean="0"/>
              <a:t>         11 bit for exponent , 1 bit for sign )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MT213_CM1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15666-BFF2-43B1-91A9-CD2A46CFE55E}" type="slidenum">
              <a:rPr lang="ar-SA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and byte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is a unit of digital information that most commonly consists of eight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Historically, the 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was the number of 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used to encode a single character of text in a 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for this reason it is the smallest addressable unit of memory in many 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architectures.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Convert Bits and Bytes</a:t>
            </a:r>
            <a:b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143362" name="Picture 2" descr="C:\Users\jamil.usmani\Desktop\b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629400" cy="4429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Computing Methods</a:t>
            </a:r>
            <a:endParaRPr lang="en-US" altLang="ar-SA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77988"/>
            <a:ext cx="7850187" cy="4418012"/>
          </a:xfrm>
          <a:ln>
            <a:solidFill>
              <a:schemeClr val="bg2"/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/>
              <a:t>Computing Methods: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  is study of </a:t>
            </a:r>
            <a:r>
              <a:rPr lang="en-US" altLang="en-US" sz="2400" dirty="0" smtClean="0"/>
              <a:t>Algorithms that are used to obtain numerical (approximate) solutions of a mathematical problem.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  <a:p>
            <a:r>
              <a:rPr lang="en-US" sz="2400" dirty="0" smtClean="0"/>
              <a:t>is concerned with how to solve a problem</a:t>
            </a:r>
          </a:p>
          <a:p>
            <a:pPr>
              <a:buNone/>
            </a:pPr>
            <a:r>
              <a:rPr lang="en-US" sz="2400" dirty="0" smtClean="0"/>
              <a:t>     numerically, i.e., how to develop a sequence of numerical calculations to get a satisfactory answer.</a:t>
            </a:r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/>
              <a:t>Why do we need them?</a:t>
            </a: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    1. </a:t>
            </a:r>
            <a:r>
              <a:rPr lang="en-US" altLang="en-US" sz="2400" dirty="0" smtClean="0"/>
              <a:t>No analytical solution exists,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/>
              <a:t>     2. An analytical solution is difficult to obtain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/>
              <a:t>         </a:t>
            </a:r>
            <a:endParaRPr lang="en-US" altLang="ar-SA" sz="2400" dirty="0" smtClean="0"/>
          </a:p>
        </p:txBody>
      </p:sp>
      <p:sp>
        <p:nvSpPr>
          <p:cNvPr id="4198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13A8BE-2E12-43B4-A1BA-990F7F0BD43D}" type="slidenum">
              <a:rPr lang="ar-SA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3" descr="C:\Users\jamil.usmani\Desktop\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5238750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Accuracy and Precision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endParaRPr lang="en-US" altLang="en-US" smtClean="0"/>
          </a:p>
          <a:p>
            <a:pPr marL="609600" indent="-609600" eaLnBrk="1" hangingPunct="1"/>
            <a:endParaRPr lang="en-US" altLang="en-US" sz="2000" smtClean="0"/>
          </a:p>
        </p:txBody>
      </p:sp>
      <p:sp>
        <p:nvSpPr>
          <p:cNvPr id="5632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70CC9-3CF4-475C-B6A1-91DAF2B29517}" type="slidenum">
              <a:rPr lang="ar-SA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381000" y="1828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3200"/>
          </a:p>
          <a:p>
            <a:pPr marL="609600" indent="-609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Accuracy is related to the closeness to the true value.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400"/>
              <a:t>                              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Precision is related to the closeness to other estimated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2C707-544C-4127-9EB4-F993A7566983}" type="slidenum">
              <a:rPr lang="ar-SA" altLang="en-US" smtClean="0"/>
              <a:pPr/>
              <a:t>32</a:t>
            </a:fld>
            <a:endParaRPr lang="en-US" altLang="en-US" smtClean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3"/>
          <a:srcRect l="25987" t="39583" r="28331" b="29166"/>
          <a:stretch>
            <a:fillRect/>
          </a:stretch>
        </p:blipFill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Rounding and Chopping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Rounding</a:t>
            </a:r>
            <a:r>
              <a:rPr lang="en-US" altLang="en-US" sz="2400" dirty="0" smtClean="0"/>
              <a:t>: Replace the number by the nearest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400" dirty="0" smtClean="0"/>
              <a:t>                     machine number.  OR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400" dirty="0" smtClean="0"/>
              <a:t>	its impossible to represent all real numbers exactly on machine with finite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400" u="sng" dirty="0" err="1" smtClean="0">
                <a:solidFill>
                  <a:srgbClr val="FF0000"/>
                </a:solidFill>
              </a:rPr>
              <a:t>Rouoff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 Error</a:t>
            </a:r>
            <a:r>
              <a:rPr lang="en-US" altLang="en-US" sz="2400" dirty="0" smtClean="0"/>
              <a:t>: is difference between an approximation of number used in computation and its exact value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2400" dirty="0" smtClean="0"/>
          </a:p>
          <a:p>
            <a:pPr marL="609600" indent="-609600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Error</a:t>
            </a:r>
            <a:r>
              <a:rPr lang="en-US" altLang="en-US" sz="2400" dirty="0" smtClean="0"/>
              <a:t> = True value – approximate value</a:t>
            </a:r>
          </a:p>
          <a:p>
            <a:pPr marL="609600" indent="-609600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Chopping</a:t>
            </a:r>
            <a:r>
              <a:rPr lang="en-US" altLang="en-US" sz="2400" dirty="0" smtClean="0"/>
              <a:t>: Throw all or drop the extra digits.</a:t>
            </a:r>
          </a:p>
        </p:txBody>
      </p:sp>
      <p:sp>
        <p:nvSpPr>
          <p:cNvPr id="5837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29744-B05A-4AAC-9C65-E27A90C63BB9}" type="slidenum">
              <a:rPr lang="ar-SA" altLang="en-US" smtClean="0"/>
              <a:pPr/>
              <a:t>33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Analysis: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Truncation Error</a:t>
            </a:r>
            <a:r>
              <a:rPr lang="en-US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Are when an iterative method is terminated or mathematical procedure is approximated and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Approximate soln differs from exact soln</a:t>
            </a:r>
          </a:p>
          <a:p>
            <a:endParaRPr lang="en-US" sz="1600" smtClean="0"/>
          </a:p>
          <a:p>
            <a:r>
              <a:rPr lang="en-US" smtClean="0">
                <a:solidFill>
                  <a:srgbClr val="FF0000"/>
                </a:solidFill>
              </a:rPr>
              <a:t>Discretization Error :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are committed when a soln of discrete problem does not coincide with soln of continuous problem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MT213_CM1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D04D1-36EC-4982-BF3A-60D570BA2BB5}" type="slidenum">
              <a:rPr lang="ar-SA" altLang="en-US" smtClean="0"/>
              <a:pPr/>
              <a:t>34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</a:t>
            </a:r>
            <a:r>
              <a:rPr lang="en-US" dirty="0" err="1" smtClean="0"/>
              <a:t>vs</a:t>
            </a:r>
            <a:r>
              <a:rPr lang="en-US" dirty="0" smtClean="0"/>
              <a:t> Chop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√2 =1.414213562373095048801168872</a:t>
            </a:r>
          </a:p>
          <a:p>
            <a:endParaRPr lang="en-US" dirty="0" smtClean="0"/>
          </a:p>
          <a:p>
            <a:r>
              <a:rPr lang="en-US" dirty="0" smtClean="0"/>
              <a:t>∏ = 3.141592653589793238462643383</a:t>
            </a:r>
          </a:p>
          <a:p>
            <a:endParaRPr lang="en-US" dirty="0" smtClean="0"/>
          </a:p>
          <a:p>
            <a:r>
              <a:rPr lang="en-US" dirty="0" smtClean="0"/>
              <a:t>∏round =3.1416</a:t>
            </a:r>
          </a:p>
          <a:p>
            <a:r>
              <a:rPr lang="en-US" dirty="0" smtClean="0"/>
              <a:t>∏chop =3.1415  </a:t>
            </a:r>
          </a:p>
        </p:txBody>
      </p:sp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MT213_CM1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FD572-1905-4084-8D64-13023979D248}" type="slidenum">
              <a:rPr lang="ar-SA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914400" y="3657600"/>
            <a:ext cx="6934200" cy="2209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914400" y="2286000"/>
            <a:ext cx="69342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33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mtClean="0"/>
              <a:t>Can be computed if the true value is known: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15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1900" smtClean="0"/>
              <a:t> </a:t>
            </a: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1728788" y="2209800"/>
          <a:ext cx="4924425" cy="3581400"/>
        </p:xfrm>
        <a:graphic>
          <a:graphicData uri="http://schemas.openxmlformats.org/presentationml/2006/ole">
            <p:oleObj spid="_x0000_s13314" name="Equation" r:id="rId4" imgW="2514600" imgH="1828800" progId="Equation.3">
              <p:embed/>
            </p:oleObj>
          </a:graphicData>
        </a:graphic>
      </p:graphicFrame>
      <p:sp>
        <p:nvSpPr>
          <p:cNvPr id="13315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331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2B9530-C894-4523-912E-57040812D45F}" type="slidenum">
              <a:rPr lang="ar-SA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  <a:latin typeface="Garamond" pitchFamily="18" charset="0"/>
              </a:rPr>
              <a:t>Error in CM – </a:t>
            </a:r>
            <a:r>
              <a:rPr lang="en-US" altLang="en-US" sz="2900">
                <a:solidFill>
                  <a:schemeClr val="tx2"/>
                </a:solidFill>
                <a:latin typeface="Garamond" pitchFamily="18" charset="0"/>
              </a:rPr>
              <a:t>True Error</a:t>
            </a:r>
            <a:r>
              <a:rPr lang="en-US" altLang="en-US" sz="5500">
                <a:solidFill>
                  <a:schemeClr val="tx2"/>
                </a:solidFill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914400" y="3733800"/>
            <a:ext cx="75438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914400" y="2286000"/>
            <a:ext cx="75438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34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191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900" smtClean="0"/>
              <a:t>When the true value is not known: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15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1900" smtClean="0"/>
              <a:t> </a:t>
            </a:r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990600" y="2549525"/>
          <a:ext cx="7391400" cy="2693988"/>
        </p:xfrm>
        <a:graphic>
          <a:graphicData uri="http://schemas.openxmlformats.org/presentationml/2006/ole">
            <p:oleObj spid="_x0000_s14338" name="Equation" r:id="rId4" imgW="3136680" imgH="1143000" progId="Equation.3">
              <p:embed/>
            </p:oleObj>
          </a:graphicData>
        </a:graphic>
      </p:graphicFrame>
      <p:sp>
        <p:nvSpPr>
          <p:cNvPr id="14339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4DF8B3-7FDB-4E22-A478-234EF7821542}" type="slidenum">
              <a:rPr lang="ar-SA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  <a:latin typeface="Garamond" pitchFamily="18" charset="0"/>
              </a:rPr>
              <a:t>Error in CM – </a:t>
            </a:r>
            <a:r>
              <a:rPr lang="en-US" altLang="en-US" sz="2900">
                <a:solidFill>
                  <a:schemeClr val="tx2"/>
                </a:solidFill>
                <a:latin typeface="Garamond" pitchFamily="18" charset="0"/>
              </a:rPr>
              <a:t>Estimated Error</a:t>
            </a:r>
            <a:r>
              <a:rPr lang="en-US" altLang="en-US" sz="5500">
                <a:solidFill>
                  <a:schemeClr val="tx2"/>
                </a:solidFill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457200" y="3429000"/>
            <a:ext cx="8305800" cy="2362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457200" y="1600200"/>
            <a:ext cx="8305800" cy="160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6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</a:t>
            </a:r>
          </a:p>
        </p:txBody>
      </p:sp>
      <p:sp>
        <p:nvSpPr>
          <p:cNvPr id="1536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05800" cy="2971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900" smtClean="0"/>
              <a:t>We say that the estimate is correct to </a:t>
            </a:r>
            <a:r>
              <a:rPr lang="en-US" altLang="en-US" sz="2900" i="1" smtClean="0"/>
              <a:t>n</a:t>
            </a:r>
            <a:r>
              <a:rPr lang="en-US" altLang="en-US" sz="2900" smtClean="0"/>
              <a:t> decimal digits if: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9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9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9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900" smtClean="0"/>
              <a:t>We say that the estimate is correct to </a:t>
            </a:r>
            <a:r>
              <a:rPr lang="en-US" altLang="en-US" sz="2900" i="1" smtClean="0"/>
              <a:t>n</a:t>
            </a:r>
            <a:r>
              <a:rPr lang="en-US" altLang="en-US" sz="2900" smtClean="0"/>
              <a:t> decimal digits </a:t>
            </a:r>
            <a:r>
              <a:rPr lang="en-US" altLang="en-US" sz="2900" b="1" smtClean="0"/>
              <a:t>rounded</a:t>
            </a:r>
            <a:r>
              <a:rPr lang="en-US" altLang="en-US" sz="2900" smtClean="0"/>
              <a:t> if: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9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900" smtClean="0"/>
          </a:p>
        </p:txBody>
      </p:sp>
      <p:graphicFrame>
        <p:nvGraphicFramePr>
          <p:cNvPr id="1536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4800599" y="2286000"/>
          <a:ext cx="2234381" cy="685800"/>
        </p:xfrm>
        <a:graphic>
          <a:graphicData uri="http://schemas.openxmlformats.org/presentationml/2006/ole">
            <p:oleObj spid="_x0000_s15363" name="Equation" r:id="rId4" imgW="1282700" imgH="393700" progId="Equation.3">
              <p:embed/>
            </p:oleObj>
          </a:graphicData>
        </a:graphic>
      </p:graphicFrame>
      <p:graphicFrame>
        <p:nvGraphicFramePr>
          <p:cNvPr id="1536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724400" y="4495800"/>
          <a:ext cx="2895600" cy="827087"/>
        </p:xfrm>
        <a:graphic>
          <a:graphicData uri="http://schemas.openxmlformats.org/presentationml/2006/ole">
            <p:oleObj spid="_x0000_s15362" name="Equation" r:id="rId5" imgW="977900" imgH="279400" progId="Equation.3">
              <p:embed/>
            </p:oleObj>
          </a:graphicData>
        </a:graphic>
      </p:graphicFrame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1B26A0-6976-40C9-B025-D1CFCF096DED}" type="slidenum">
              <a:rPr lang="ar-SA" altLang="en-US" smtClean="0"/>
              <a:pPr/>
              <a:t>38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Loss of significance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629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do we need?</a:t>
            </a:r>
            <a:endParaRPr lang="en-US" altLang="ar-SA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77988"/>
            <a:ext cx="7850187" cy="4111625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/>
              <a:t>Basic Needs in the Computing Methods: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Practical: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     Can be computed in a reasonable amount of time.</a:t>
            </a:r>
          </a:p>
          <a:p>
            <a:pPr lvl="1" eaLnBrk="1" hangingPunct="1"/>
            <a:r>
              <a:rPr lang="en-US" altLang="ar-SA" smtClean="0"/>
              <a:t>Accurate: </a:t>
            </a:r>
          </a:p>
          <a:p>
            <a:pPr lvl="2" eaLnBrk="1" hangingPunct="1"/>
            <a:r>
              <a:rPr lang="en-US" altLang="ar-SA" smtClean="0"/>
              <a:t>Good approximate to the true value,</a:t>
            </a:r>
          </a:p>
          <a:p>
            <a:pPr lvl="2" eaLnBrk="1" hangingPunct="1"/>
            <a:r>
              <a:rPr lang="en-US" altLang="ar-SA" smtClean="0"/>
              <a:t>Information about the approximation error   (Bounds, error order,… ).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MT213_CM1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531A4-3283-4C50-AEC5-6186734B6792}" type="slidenum">
              <a:rPr lang="ar-SA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609600"/>
            <a:ext cx="434035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8229600" cy="6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7258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3733800"/>
            <a:ext cx="8829675" cy="234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Avoiding loss of significance: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9280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700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79887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6973" y="609600"/>
            <a:ext cx="873702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29235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4677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Commutative but not Associative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smtClean="0"/>
              <a:t>Consider  a </a:t>
            </a:r>
            <a:r>
              <a:rPr lang="en-US" sz="3600" dirty="0"/>
              <a:t>= 1234.567, b = 45.67834, c = 0.0004</a:t>
            </a: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 (a + b) + c:</a:t>
            </a:r>
          </a:p>
          <a:p>
            <a:pPr>
              <a:buNone/>
            </a:pPr>
            <a:r>
              <a:rPr lang="en-US" sz="3600" dirty="0"/>
              <a:t>     1234.567   (a)</a:t>
            </a:r>
          </a:p>
          <a:p>
            <a:pPr>
              <a:buNone/>
            </a:pPr>
            <a:r>
              <a:rPr lang="en-US" sz="3600" dirty="0"/>
              <a:t>   +   45.67834 (b)</a:t>
            </a:r>
          </a:p>
          <a:p>
            <a:pPr>
              <a:buNone/>
            </a:pPr>
            <a:r>
              <a:rPr lang="en-US" sz="3600" dirty="0"/>
              <a:t>   ____________</a:t>
            </a:r>
          </a:p>
          <a:p>
            <a:pPr>
              <a:buNone/>
            </a:pPr>
            <a:r>
              <a:rPr lang="en-US" sz="3600" dirty="0"/>
              <a:t>     1280.24534   rounds to   1280.245</a:t>
            </a:r>
          </a:p>
          <a:p>
            <a:pPr>
              <a:buNone/>
            </a:pPr>
            <a:r>
              <a:rPr lang="en-US" sz="3600" dirty="0"/>
              <a:t>    1280.245  (a + b)</a:t>
            </a:r>
          </a:p>
          <a:p>
            <a:pPr>
              <a:buNone/>
            </a:pPr>
            <a:r>
              <a:rPr lang="en-US" sz="3600" dirty="0"/>
              <a:t>   +   0.0004 (c)</a:t>
            </a:r>
          </a:p>
          <a:p>
            <a:pPr>
              <a:buNone/>
            </a:pPr>
            <a:r>
              <a:rPr lang="en-US" sz="3600" dirty="0"/>
              <a:t>   ____________</a:t>
            </a:r>
          </a:p>
          <a:p>
            <a:pPr>
              <a:buNone/>
            </a:pPr>
            <a:r>
              <a:rPr lang="en-US" sz="3600" dirty="0"/>
              <a:t>    1280.2454   rounds to   </a:t>
            </a:r>
            <a:r>
              <a:rPr lang="en-US" sz="3600" b="1" dirty="0"/>
              <a:t>1280.245</a:t>
            </a:r>
            <a:r>
              <a:rPr lang="en-US" sz="3600" dirty="0"/>
              <a:t>  &lt;--- (a + b) + c</a:t>
            </a: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</a:rPr>
              <a:t> a + (b + c):</a:t>
            </a:r>
          </a:p>
          <a:p>
            <a:pPr>
              <a:buNone/>
            </a:pPr>
            <a:r>
              <a:rPr lang="en-US" sz="3600" dirty="0"/>
              <a:t>   45.67834 (b)</a:t>
            </a:r>
          </a:p>
          <a:p>
            <a:pPr>
              <a:buNone/>
            </a:pPr>
            <a:r>
              <a:rPr lang="en-US" sz="3600" dirty="0"/>
              <a:t> +  0.0004  (c)</a:t>
            </a:r>
          </a:p>
          <a:p>
            <a:pPr>
              <a:buNone/>
            </a:pPr>
            <a:r>
              <a:rPr lang="en-US" sz="3600" dirty="0"/>
              <a:t> ____________</a:t>
            </a:r>
          </a:p>
          <a:p>
            <a:pPr>
              <a:buNone/>
            </a:pPr>
            <a:r>
              <a:rPr lang="en-US" sz="3600" dirty="0"/>
              <a:t>   45.67874</a:t>
            </a:r>
          </a:p>
          <a:p>
            <a:pPr>
              <a:buNone/>
            </a:pPr>
            <a:r>
              <a:rPr lang="en-US" sz="3600" dirty="0"/>
              <a:t>   1234.567   (a)</a:t>
            </a:r>
          </a:p>
          <a:p>
            <a:pPr>
              <a:buNone/>
            </a:pPr>
            <a:r>
              <a:rPr lang="en-US" sz="3600" dirty="0"/>
              <a:t> +   45.67874   (b + c)</a:t>
            </a:r>
          </a:p>
          <a:p>
            <a:pPr>
              <a:buNone/>
            </a:pPr>
            <a:r>
              <a:rPr lang="en-US" sz="3600" dirty="0"/>
              <a:t> ____________</a:t>
            </a:r>
          </a:p>
          <a:p>
            <a:pPr>
              <a:buNone/>
            </a:pPr>
            <a:r>
              <a:rPr lang="en-US" sz="3600" dirty="0"/>
              <a:t>   1280.24574   rounds to   </a:t>
            </a:r>
            <a:r>
              <a:rPr lang="en-US" sz="3600" b="1" dirty="0"/>
              <a:t>1280.246</a:t>
            </a:r>
            <a:r>
              <a:rPr lang="en-US" sz="3600" dirty="0"/>
              <a:t> &lt;--- a + (b + 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144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0668C-1957-458D-A793-F7D2B8796C9D}" type="slidenum">
              <a:rPr lang="ar-SA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403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Number Representation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/>
              <a:t>	Numbers that have a finite expansion in one numbering system may have an infinite expansion in another numbering system.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altLang="en-US" sz="240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Normalized Floating Point Representation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Efficient in representing very small or very large numbers,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Difference between machine numbers is not uniform,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/>
              <a:t>Representation error depends on the number of bits used in the mantissa.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300" smtClean="0"/>
              <a:t/>
            </a:r>
            <a:br>
              <a:rPr lang="en-US" altLang="en-US" sz="4300" smtClean="0"/>
            </a:br>
            <a:r>
              <a:rPr lang="en-US" altLang="en-US" sz="4300" b="1" smtClean="0"/>
              <a:t>Taylor Theorem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90195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p"/>
            </a:pPr>
            <a:r>
              <a:rPr lang="en-US" altLang="en-US" sz="3200" smtClean="0"/>
              <a:t> </a:t>
            </a:r>
            <a:r>
              <a:rPr lang="en-US" altLang="en-US" smtClean="0"/>
              <a:t>Motivation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mtClean="0"/>
              <a:t> Taylor Theorem 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n-US" smtClean="0"/>
              <a:t> Examples</a:t>
            </a:r>
            <a:endParaRPr lang="en-US" altLang="en-US" sz="3200" smtClean="0"/>
          </a:p>
        </p:txBody>
      </p:sp>
      <p:sp>
        <p:nvSpPr>
          <p:cNvPr id="62466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D58BC-73CF-4702-83DF-6D11272D5B0F}" type="slidenum">
              <a:rPr lang="ar-SA" altLang="en-US" smtClean="0"/>
              <a:pPr/>
              <a:t>49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Course Outline: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7013" cy="4530725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FF0066"/>
            </a:solidFill>
          </a:ln>
        </p:spPr>
        <p:txBody>
          <a:bodyPr/>
          <a:lstStyle/>
          <a:p>
            <a:pPr eaLnBrk="1" hangingPunct="1"/>
            <a:r>
              <a:rPr lang="en-US" altLang="en-US" sz="2400" smtClean="0"/>
              <a:t>Taylor Theorem</a:t>
            </a:r>
          </a:p>
          <a:p>
            <a:pPr eaLnBrk="1" hangingPunct="1"/>
            <a:r>
              <a:rPr lang="en-US" altLang="en-US" sz="2400" smtClean="0"/>
              <a:t>Number Representation</a:t>
            </a:r>
          </a:p>
          <a:p>
            <a:pPr eaLnBrk="1" hangingPunct="1"/>
            <a:r>
              <a:rPr lang="en-US" altLang="en-US" sz="2400" smtClean="0"/>
              <a:t>Error Analysis</a:t>
            </a:r>
          </a:p>
          <a:p>
            <a:pPr eaLnBrk="1" hangingPunct="1"/>
            <a:r>
              <a:rPr lang="en-US" altLang="en-US" sz="2400" smtClean="0"/>
              <a:t>Solution of nonlinear Equations in one variable</a:t>
            </a:r>
          </a:p>
          <a:p>
            <a:pPr eaLnBrk="1" hangingPunct="1"/>
            <a:r>
              <a:rPr lang="en-US" altLang="en-US" sz="2400" smtClean="0"/>
              <a:t>Solution of system of nonlinear Equations</a:t>
            </a:r>
          </a:p>
          <a:p>
            <a:pPr eaLnBrk="1" hangingPunct="1"/>
            <a:r>
              <a:rPr lang="en-US" altLang="en-US" sz="2400" smtClean="0"/>
              <a:t>Interpolation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9788" y="1600200"/>
            <a:ext cx="4037012" cy="4530725"/>
          </a:xfrm>
          <a:solidFill>
            <a:schemeClr val="accent2">
              <a:lumMod val="40000"/>
              <a:lumOff val="60000"/>
            </a:schemeClr>
          </a:solidFill>
          <a:ln>
            <a:solidFill>
              <a:srgbClr val="FF0066"/>
            </a:solidFill>
          </a:ln>
        </p:spPr>
        <p:txBody>
          <a:bodyPr/>
          <a:lstStyle/>
          <a:p>
            <a:pPr eaLnBrk="1" hangingPunct="1"/>
            <a:r>
              <a:rPr lang="en-US" altLang="en-US" sz="2400" dirty="0" smtClean="0"/>
              <a:t>Solution of system of linear Equations</a:t>
            </a:r>
          </a:p>
          <a:p>
            <a:pPr eaLnBrk="1" hangingPunct="1"/>
            <a:r>
              <a:rPr lang="en-US" altLang="en-US" sz="2400" dirty="0" smtClean="0"/>
              <a:t>Operator Analysis</a:t>
            </a:r>
          </a:p>
          <a:p>
            <a:pPr eaLnBrk="1" hangingPunct="1"/>
            <a:r>
              <a:rPr lang="en-US" altLang="en-US" sz="2400" dirty="0" smtClean="0"/>
              <a:t>Numerical Differentiation</a:t>
            </a:r>
          </a:p>
          <a:p>
            <a:pPr eaLnBrk="1" hangingPunct="1"/>
            <a:r>
              <a:rPr lang="en-US" altLang="en-US" sz="2400" dirty="0" smtClean="0"/>
              <a:t>Numerical Integration</a:t>
            </a:r>
          </a:p>
          <a:p>
            <a:pPr eaLnBrk="1" hangingPunct="1"/>
            <a:r>
              <a:rPr lang="en-US" altLang="en-US" sz="2400" dirty="0" smtClean="0"/>
              <a:t>Solution of ordinary differential equations</a:t>
            </a:r>
          </a:p>
          <a:p>
            <a:pPr eaLnBrk="1" hangingPunct="1"/>
            <a:r>
              <a:rPr lang="en-US" altLang="en-US" sz="2400" dirty="0" smtClean="0"/>
              <a:t>MATLAB (flow </a:t>
            </a:r>
            <a:r>
              <a:rPr lang="en-US" altLang="en-US" sz="2400" dirty="0" err="1" smtClean="0"/>
              <a:t>chart,Algo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44034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D4363-FB81-4C00-841D-EDE172EA496F}" type="slidenum">
              <a:rPr lang="ar-SA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Motivation: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sz="2800" i="1" dirty="0" smtClean="0"/>
              <a:t>To introduce modern approximation techniques;      to explain how, why, and when they</a:t>
            </a:r>
          </a:p>
          <a:p>
            <a:pPr algn="ctr">
              <a:buNone/>
            </a:pPr>
            <a:r>
              <a:rPr lang="en-US" sz="2800" i="1" dirty="0" smtClean="0"/>
              <a:t>can be expected to work; and to provide a foundation for further study of numerical</a:t>
            </a:r>
          </a:p>
          <a:p>
            <a:pPr algn="ctr">
              <a:buNone/>
            </a:pPr>
            <a:r>
              <a:rPr lang="en-US" sz="2800" i="1" dirty="0" smtClean="0"/>
              <a:t>analysis and scientific computing.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MT213_CM1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C2066-6542-45FA-8294-3C86775FB26E}" type="slidenum">
              <a:rPr lang="ar-SA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Remark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this course, all angles are assumed to be in radian unless you are told otherwise.  </a:t>
            </a:r>
          </a:p>
        </p:txBody>
      </p:sp>
      <p:sp>
        <p:nvSpPr>
          <p:cNvPr id="634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A34143-1872-4848-A95E-0198D707D10E}" type="slidenum">
              <a:rPr lang="ar-SA" altLang="en-US" smtClean="0"/>
              <a:pPr/>
              <a:t>51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Taylor Series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7624763" cy="41910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096963" y="1873250"/>
          <a:ext cx="7019925" cy="3994150"/>
        </p:xfrm>
        <a:graphic>
          <a:graphicData uri="http://schemas.openxmlformats.org/presentationml/2006/ole">
            <p:oleObj spid="_x0000_s17410" name="Equation" r:id="rId4" imgW="7366000" imgH="4191000" progId="Equation.3">
              <p:embed/>
            </p:oleObj>
          </a:graphicData>
        </a:graphic>
      </p:graphicFrame>
      <p:sp>
        <p:nvSpPr>
          <p:cNvPr id="17411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741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2FD21A-08A5-4161-9895-B1CEF6CAFAFA}" type="slidenum">
              <a:rPr lang="ar-SA" altLang="en-US" smtClean="0"/>
              <a:pPr/>
              <a:t>52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Maclaurin</a:t>
            </a:r>
            <a:r>
              <a:rPr lang="en-US" altLang="en-US" dirty="0" smtClean="0"/>
              <a:t> Series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B2BAA-B965-4B7E-B6B4-9B8596D1A385}" type="slidenum">
              <a:rPr lang="ar-SA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334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800"/>
              <a:t>Maclaurin series is a special case of Taylor series with the center of expansion </a:t>
            </a:r>
            <a:r>
              <a:rPr lang="en-US" altLang="en-US" sz="2800" i="1"/>
              <a:t>a</a:t>
            </a:r>
            <a:r>
              <a:rPr lang="en-US" altLang="en-US" sz="2800"/>
              <a:t> = 0.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482725" y="2822575"/>
          <a:ext cx="6432550" cy="3273425"/>
        </p:xfrm>
        <a:graphic>
          <a:graphicData uri="http://schemas.openxmlformats.org/presentationml/2006/ole">
            <p:oleObj spid="_x0000_s18434" name="Equation" r:id="rId4" imgW="5346700" imgH="271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Maclaurin Series – E</a:t>
            </a:r>
            <a:r>
              <a:rPr lang="en-US" altLang="en-US" sz="3600" smtClean="0"/>
              <a:t>xample 1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624763" cy="4419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43000" y="2514600"/>
          <a:ext cx="6462713" cy="3573463"/>
        </p:xfrm>
        <a:graphic>
          <a:graphicData uri="http://schemas.openxmlformats.org/presentationml/2006/ole">
            <p:oleObj spid="_x0000_s19458" name="Equation" r:id="rId4" imgW="6477000" imgH="3581400" progId="Equation.3">
              <p:embed/>
            </p:oleObj>
          </a:graphicData>
        </a:graphic>
      </p:graphicFrame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25C413-D9F8-4D89-B312-A90DE1A89099}" type="slidenum">
              <a:rPr lang="ar-SA" altLang="en-US" smtClean="0"/>
              <a:pPr/>
              <a:t>54</a:t>
            </a:fld>
            <a:endParaRPr lang="en-US" altLang="en-US" smtClean="0"/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990600" y="1905000"/>
          <a:ext cx="6188075" cy="447675"/>
        </p:xfrm>
        <a:graphic>
          <a:graphicData uri="http://schemas.openxmlformats.org/presentationml/2006/ole">
            <p:oleObj spid="_x0000_s19459" name="Equation" r:id="rId5" imgW="61468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Taylor Series</a:t>
            </a:r>
            <a:br>
              <a:rPr lang="en-US" altLang="en-US" smtClean="0"/>
            </a:br>
            <a:r>
              <a:rPr lang="en-US" altLang="en-US" sz="3600" smtClean="0"/>
              <a:t>Example 1</a:t>
            </a:r>
          </a:p>
        </p:txBody>
      </p:sp>
      <p:sp>
        <p:nvSpPr>
          <p:cNvPr id="6451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451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BA0887-B170-4E5D-B57B-57ABA205233D}" type="slidenum">
              <a:rPr lang="ar-SA" altLang="en-US" smtClean="0"/>
              <a:pPr/>
              <a:t>55</a:t>
            </a:fld>
            <a:endParaRPr lang="en-US" altLang="en-US" smtClean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Maclaurin Series – </a:t>
            </a:r>
            <a:r>
              <a:rPr lang="en-US" altLang="en-US" sz="3600" smtClean="0"/>
              <a:t>Example 2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624763" cy="4419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392238" y="2524125"/>
          <a:ext cx="6091237" cy="3571875"/>
        </p:xfrm>
        <a:graphic>
          <a:graphicData uri="http://schemas.openxmlformats.org/presentationml/2006/ole">
            <p:oleObj spid="_x0000_s20482" name="Equation" r:id="rId4" imgW="5803900" imgH="3403600" progId="Equation.3">
              <p:embed/>
            </p:oleObj>
          </a:graphicData>
        </a:graphic>
      </p:graphicFrame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BA01F0-AF17-41F4-BB43-63DCF5A0A7D1}" type="slidenum">
              <a:rPr lang="ar-SA" altLang="en-US" smtClean="0"/>
              <a:pPr/>
              <a:t>56</a:t>
            </a:fld>
            <a:endParaRPr lang="en-US" altLang="en-US" smtClean="0"/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762000" y="1951038"/>
          <a:ext cx="6827838" cy="347662"/>
        </p:xfrm>
        <a:graphic>
          <a:graphicData uri="http://schemas.openxmlformats.org/presentationml/2006/ole">
            <p:oleObj spid="_x0000_s20483" name="Equation" r:id="rId5" imgW="67056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914400"/>
            <a:ext cx="8077200" cy="5334000"/>
          </a:xfrm>
          <a:noFill/>
        </p:spPr>
      </p:pic>
      <p:sp>
        <p:nvSpPr>
          <p:cNvPr id="655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E62A8-663D-43B0-B880-F276056CABAE}" type="slidenum">
              <a:rPr lang="ar-SA" altLang="en-US" smtClean="0"/>
              <a:pPr/>
              <a:t>57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Maclaurin Series – E</a:t>
            </a:r>
            <a:r>
              <a:rPr lang="en-US" altLang="en-US" sz="3600" smtClean="0"/>
              <a:t>xample 3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624763" cy="4419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314450" y="2419350"/>
          <a:ext cx="6246813" cy="3524250"/>
        </p:xfrm>
        <a:graphic>
          <a:graphicData uri="http://schemas.openxmlformats.org/presentationml/2006/ole">
            <p:oleObj spid="_x0000_s21506" name="Equation" r:id="rId4" imgW="6032500" imgH="3403600" progId="Equation.3">
              <p:embed/>
            </p:oleObj>
          </a:graphicData>
        </a:graphic>
      </p:graphicFrame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150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2FA95E-7F8C-4CB2-9F34-1132AB08C13C}" type="slidenum">
              <a:rPr lang="ar-SA" altLang="en-US" smtClean="0"/>
              <a:pPr/>
              <a:t>58</a:t>
            </a:fld>
            <a:endParaRPr lang="en-US" altLang="en-US" smtClean="0"/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887413" y="1828800"/>
          <a:ext cx="6821487" cy="407988"/>
        </p:xfrm>
        <a:graphic>
          <a:graphicData uri="http://schemas.openxmlformats.org/presentationml/2006/ole">
            <p:oleObj spid="_x0000_s21507" name="Equation" r:id="rId5" imgW="33909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Maclaurin Series – </a:t>
            </a:r>
            <a:r>
              <a:rPr lang="en-US" altLang="en-US" sz="3600" smtClean="0"/>
              <a:t>Example 4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35050" y="1524000"/>
          <a:ext cx="6118225" cy="4513263"/>
        </p:xfrm>
        <a:graphic>
          <a:graphicData uri="http://schemas.openxmlformats.org/presentationml/2006/ole">
            <p:oleObj spid="_x0000_s22530" name="Equation" r:id="rId4" imgW="7454900" imgH="5499100" progId="Equation.3">
              <p:embed/>
            </p:oleObj>
          </a:graphicData>
        </a:graphic>
      </p:graphicFrame>
      <p:sp>
        <p:nvSpPr>
          <p:cNvPr id="22531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6A0609-8A81-43A6-A86C-E6ED1AB01552}" type="slidenum">
              <a:rPr lang="ar-SA" altLang="en-US" smtClean="0"/>
              <a:pPr/>
              <a:t>59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mtClean="0"/>
              <a:t>Solution of Nonlinear Equations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ar-SA" sz="2100" smtClean="0"/>
              <a:t>Some simple equations can be solved analytically:</a:t>
            </a:r>
            <a:r>
              <a:rPr lang="en-US" altLang="ar-SA" smtClean="0"/>
              <a:t> </a:t>
            </a:r>
          </a:p>
          <a:p>
            <a:pPr eaLnBrk="1" hangingPunct="1"/>
            <a:endParaRPr lang="en-US" altLang="ar-SA" smtClean="0"/>
          </a:p>
          <a:p>
            <a:pPr eaLnBrk="1" hangingPunct="1"/>
            <a:endParaRPr lang="en-US" altLang="ar-SA" smtClean="0"/>
          </a:p>
          <a:p>
            <a:pPr eaLnBrk="1" hangingPunct="1"/>
            <a:endParaRPr lang="en-US" altLang="ar-SA" sz="2100" smtClean="0"/>
          </a:p>
          <a:p>
            <a:pPr eaLnBrk="1" hangingPunct="1">
              <a:buFont typeface="Wingdings" pitchFamily="2" charset="2"/>
              <a:buNone/>
            </a:pPr>
            <a:endParaRPr lang="en-US" altLang="ar-SA" sz="2100" smtClean="0"/>
          </a:p>
          <a:p>
            <a:pPr eaLnBrk="1" hangingPunct="1"/>
            <a:endParaRPr lang="en-US" altLang="ar-SA" sz="2100" smtClean="0"/>
          </a:p>
          <a:p>
            <a:pPr eaLnBrk="1" hangingPunct="1"/>
            <a:r>
              <a:rPr lang="en-US" altLang="ar-SA" sz="2100" smtClean="0"/>
              <a:t>Many other equations have no analytical solution: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0AAB0-F52F-41EB-9513-89BF4F4A5735}" type="slidenum">
              <a:rPr lang="ar-SA" altLang="en-US" smtClean="0"/>
              <a:pPr/>
              <a:t>6</a:t>
            </a:fld>
            <a:endParaRPr lang="en-US" alt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5800" y="2438400"/>
          <a:ext cx="7502525" cy="1887537"/>
        </p:xfrm>
        <a:graphic>
          <a:graphicData uri="http://schemas.openxmlformats.org/presentationml/2006/ole">
            <p:oleObj spid="_x0000_s1026" name="Equation" r:id="rId4" imgW="2743200" imgH="9906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914400" y="4953000"/>
          <a:ext cx="7508875" cy="1136650"/>
        </p:xfrm>
        <a:graphic>
          <a:graphicData uri="http://schemas.openxmlformats.org/presentationml/2006/ole">
            <p:oleObj spid="_x0000_s1027" name="Equation" r:id="rId5" imgW="23368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 4 - Remarks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624763" cy="6858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sz="2400" smtClean="0"/>
              <a:t>Can we apply the series for x≥1??</a:t>
            </a:r>
          </a:p>
        </p:txBody>
      </p:sp>
      <p:sp>
        <p:nvSpPr>
          <p:cNvPr id="6656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656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4E596D-269E-483B-B06A-E6A1E6B5F535}" type="slidenum">
              <a:rPr lang="ar-SA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762000" y="2743200"/>
            <a:ext cx="7624763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altLang="en-US" sz="2400"/>
              <a:t>How many terms are needed to get a good approximation???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762000" y="4343400"/>
            <a:ext cx="76200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400">
                <a:solidFill>
                  <a:srgbClr val="FF0066"/>
                </a:solidFill>
              </a:rPr>
              <a:t>	These questions will be answered using Taylor’s Theorem.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/>
      <p:bldP spid="2078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Taylor Series – </a:t>
            </a:r>
            <a:r>
              <a:rPr lang="en-US" altLang="en-US" sz="3600" smtClean="0"/>
              <a:t>Example 5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33413" y="1643063"/>
          <a:ext cx="7823200" cy="4376737"/>
        </p:xfrm>
        <a:graphic>
          <a:graphicData uri="http://schemas.openxmlformats.org/presentationml/2006/ole">
            <p:oleObj spid="_x0000_s23554" name="Equation" r:id="rId4" imgW="8216900" imgH="4597400" progId="Equation.3">
              <p:embed/>
            </p:oleObj>
          </a:graphicData>
        </a:graphic>
      </p:graphicFrame>
      <p:sp>
        <p:nvSpPr>
          <p:cNvPr id="23555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355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A4EE72-D710-419A-BF1D-E79FEB762FD1}" type="slidenum">
              <a:rPr lang="ar-SA" altLang="en-US" smtClean="0"/>
              <a:pPr/>
              <a:t>61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Taylor Series – </a:t>
            </a:r>
            <a:r>
              <a:rPr lang="en-US" altLang="en-US" sz="3600" smtClean="0"/>
              <a:t>Example 6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96913" y="1828800"/>
          <a:ext cx="7696200" cy="3584575"/>
        </p:xfrm>
        <a:graphic>
          <a:graphicData uri="http://schemas.openxmlformats.org/presentationml/2006/ole">
            <p:oleObj spid="_x0000_s24578" name="Equation" r:id="rId4" imgW="7416800" imgH="3454400" progId="Equation.3">
              <p:embed/>
            </p:oleObj>
          </a:graphicData>
        </a:graphic>
      </p:graphicFrame>
      <p:sp>
        <p:nvSpPr>
          <p:cNvPr id="24579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458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757FAC-D738-4BDE-A5B7-08DD6DA5CCD1}" type="slidenum">
              <a:rPr lang="ar-SA" altLang="en-US" smtClean="0"/>
              <a:pPr/>
              <a:t>62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Convergence of Taylor Series</a:t>
            </a:r>
            <a:endParaRPr lang="en-US" altLang="en-US" sz="1900" b="1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624763" cy="4419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Taylor series converges fast (few terms are needed) when </a:t>
            </a:r>
            <a:r>
              <a:rPr lang="en-US" altLang="en-US" sz="2400" b="1" i="1" smtClean="0"/>
              <a:t>x</a:t>
            </a:r>
            <a:r>
              <a:rPr lang="en-US" altLang="en-US" sz="2400" smtClean="0"/>
              <a:t> is near the point of expansion. If </a:t>
            </a:r>
            <a:r>
              <a:rPr lang="en-US" altLang="en-US" sz="2400" b="1" i="1" smtClean="0"/>
              <a:t>|x-a| </a:t>
            </a:r>
            <a:r>
              <a:rPr lang="en-US" altLang="en-US" sz="2400" smtClean="0"/>
              <a:t>is large then more terms are needed to get a good approximation.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6758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6758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B4AFCE-8F30-407F-A69E-4054219FEFDA}" type="slidenum">
              <a:rPr lang="ar-SA" altLang="en-US" smtClean="0"/>
              <a:pPr/>
              <a:t>63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Line 8"/>
          <p:cNvSpPr>
            <a:spLocks noChangeShapeType="1"/>
          </p:cNvSpPr>
          <p:nvPr/>
        </p:nvSpPr>
        <p:spPr bwMode="auto">
          <a:xfrm>
            <a:off x="5105400" y="3886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Taylor’s Theorem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457200" y="1524000"/>
          <a:ext cx="8172450" cy="4597400"/>
        </p:xfrm>
        <a:graphic>
          <a:graphicData uri="http://schemas.openxmlformats.org/presentationml/2006/ole">
            <p:oleObj spid="_x0000_s25602" name="Equation" r:id="rId4" imgW="8216900" imgH="4622800" progId="Equation.3">
              <p:embed/>
            </p:oleObj>
          </a:graphicData>
        </a:graphic>
      </p:graphicFrame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27B15C-921A-45F9-B473-D657B731A33B}" type="slidenum">
              <a:rPr lang="ar-SA" altLang="en-US" smtClean="0"/>
              <a:pPr/>
              <a:t>64</a:t>
            </a:fld>
            <a:endParaRPr lang="en-US" altLang="en-US" smtClean="0"/>
          </a:p>
        </p:txBody>
      </p:sp>
      <p:sp>
        <p:nvSpPr>
          <p:cNvPr id="25607" name="Oval 4"/>
          <p:cNvSpPr>
            <a:spLocks noChangeArrowheads="1"/>
          </p:cNvSpPr>
          <p:nvPr/>
        </p:nvSpPr>
        <p:spPr bwMode="auto">
          <a:xfrm>
            <a:off x="1219200" y="2895600"/>
            <a:ext cx="3048000" cy="1981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 flipV="1">
            <a:off x="4038600" y="2971800"/>
            <a:ext cx="1066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5181600" y="2514600"/>
            <a:ext cx="342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66"/>
                </a:solidFill>
                <a:latin typeface="Arial" charset="0"/>
              </a:rPr>
              <a:t>(n+1) terms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 sz="2400">
                <a:solidFill>
                  <a:srgbClr val="FF0066"/>
                </a:solidFill>
                <a:latin typeface="Arial" charset="0"/>
              </a:rPr>
              <a:t>Truncated Taylor Series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572000" y="3505200"/>
            <a:ext cx="609600" cy="609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6019800" y="4267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  <a:latin typeface="Arial" charset="0"/>
              </a:rPr>
              <a:t>Remainder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Taylor’s Theorem</a:t>
            </a:r>
            <a:endParaRPr lang="en-US" altLang="en-US" sz="3600" smtClean="0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15938" y="1973263"/>
          <a:ext cx="8491537" cy="3425825"/>
        </p:xfrm>
        <a:graphic>
          <a:graphicData uri="http://schemas.openxmlformats.org/presentationml/2006/ole">
            <p:oleObj spid="_x0000_s26626" name="Equation" r:id="rId4" imgW="7366000" imgH="2971800" progId="Equation.3">
              <p:embed/>
            </p:oleObj>
          </a:graphicData>
        </a:graphic>
      </p:graphicFrame>
      <p:sp>
        <p:nvSpPr>
          <p:cNvPr id="26627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662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7A152B-BD01-4F97-8A0F-182EE2236C16}" type="slidenum">
              <a:rPr lang="ar-SA" altLang="en-US" smtClean="0"/>
              <a:pPr/>
              <a:t>65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Term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>
            <p:ph idx="1"/>
          </p:nvPr>
        </p:nvGraphicFramePr>
        <p:xfrm>
          <a:off x="841375" y="2057400"/>
          <a:ext cx="7575550" cy="2792413"/>
        </p:xfrm>
        <a:graphic>
          <a:graphicData uri="http://schemas.openxmlformats.org/presentationml/2006/ole">
            <p:oleObj spid="_x0000_s27650" name="Equation" r:id="rId4" imgW="5994400" imgH="2209800" progId="Equation.3">
              <p:embed/>
            </p:oleObj>
          </a:graphicData>
        </a:graphic>
      </p:graphicFrame>
      <p:sp>
        <p:nvSpPr>
          <p:cNvPr id="2765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4130F-2DFC-48DD-BB8E-94896376E50A}" type="slidenum">
              <a:rPr lang="ar-SA" altLang="en-US" smtClean="0"/>
              <a:pPr/>
              <a:t>66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Term - Example</a:t>
            </a:r>
            <a:endParaRPr lang="en-US" altLang="en-US" sz="3600" smtClean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023938" y="3429000"/>
          <a:ext cx="6810375" cy="2803525"/>
        </p:xfrm>
        <a:graphic>
          <a:graphicData uri="http://schemas.openxmlformats.org/presentationml/2006/ole">
            <p:oleObj spid="_x0000_s28674" name="Equation" r:id="rId4" imgW="5676900" imgH="2336800" progId="Equation.3">
              <p:embed/>
            </p:oleObj>
          </a:graphicData>
        </a:graphic>
      </p:graphicFrame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867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F264CD-7E54-4921-92A5-3499ED24FE4A}" type="slidenum">
              <a:rPr lang="ar-SA" altLang="en-US" smtClean="0"/>
              <a:pPr/>
              <a:t>67</a:t>
            </a:fld>
            <a:endParaRPr lang="en-US" altLang="en-US" smtClean="0"/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830263" y="1676400"/>
          <a:ext cx="7861300" cy="1630363"/>
        </p:xfrm>
        <a:graphic>
          <a:graphicData uri="http://schemas.openxmlformats.org/presentationml/2006/ole">
            <p:oleObj spid="_x0000_s28675" name="Equation" r:id="rId5" imgW="6553200" imgH="1358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FF0066"/>
                </a:solidFill>
              </a:rPr>
              <a:t>Taylor’s  Theorem – </a:t>
            </a:r>
            <a:r>
              <a:rPr lang="en-US" altLang="en-US" sz="3200" dirty="0" smtClean="0">
                <a:solidFill>
                  <a:srgbClr val="0000FF"/>
                </a:solidFill>
              </a:rPr>
              <a:t>Alternative forms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594B4-3B50-4588-8A76-17E9B1F4770D}" type="slidenum">
              <a:rPr lang="ar-SA" altLang="en-US" smtClean="0"/>
              <a:pPr/>
              <a:t>68</a:t>
            </a:fld>
            <a:endParaRPr lang="en-US" altLang="en-US" smtClean="0"/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1757363" y="1828800"/>
          <a:ext cx="6015037" cy="4179888"/>
        </p:xfrm>
        <a:graphic>
          <a:graphicData uri="http://schemas.openxmlformats.org/presentationml/2006/ole">
            <p:oleObj spid="_x0000_s30722" name="Equation" r:id="rId4" imgW="6032500" imgH="4191000" progId="Equation.3">
              <p:embed/>
            </p:oleObj>
          </a:graphicData>
        </a:graphic>
      </p:graphicFrame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990600" y="1676400"/>
            <a:ext cx="7239000" cy="167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990600" y="4419600"/>
            <a:ext cx="7239000" cy="167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0728" name="AutoShape 6"/>
          <p:cNvSpPr>
            <a:spLocks noChangeArrowheads="1"/>
          </p:cNvSpPr>
          <p:nvPr/>
        </p:nvSpPr>
        <p:spPr bwMode="auto">
          <a:xfrm>
            <a:off x="1905000" y="3429000"/>
            <a:ext cx="4724400" cy="990600"/>
          </a:xfrm>
          <a:prstGeom prst="downArrow">
            <a:avLst>
              <a:gd name="adj1" fmla="val 67444"/>
              <a:gd name="adj2" fmla="val 341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 – Taylor Series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624763" cy="4419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38200" y="2319338"/>
          <a:ext cx="7543800" cy="3668712"/>
        </p:xfrm>
        <a:graphic>
          <a:graphicData uri="http://schemas.openxmlformats.org/presentationml/2006/ole">
            <p:oleObj spid="_x0000_s35842" name="Equation" r:id="rId4" imgW="4178300" imgH="2032000" progId="Equation.3">
              <p:embed/>
            </p:oleObj>
          </a:graphicData>
        </a:graphic>
      </p:graphicFrame>
      <p:sp>
        <p:nvSpPr>
          <p:cNvPr id="358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3584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E02387-A49E-4F1D-A02E-F8DBA8694B53}" type="slidenum">
              <a:rPr lang="ar-SA" altLang="en-US" smtClean="0"/>
              <a:pPr/>
              <a:t>69</a:t>
            </a:fld>
            <a:endParaRPr lang="en-US" altLang="en-US" smtClean="0"/>
          </a:p>
        </p:txBody>
      </p:sp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919163" y="1752600"/>
          <a:ext cx="7158037" cy="447675"/>
        </p:xfrm>
        <a:graphic>
          <a:graphicData uri="http://schemas.openxmlformats.org/presentationml/2006/ole">
            <p:oleObj spid="_x0000_s35843" name="Equation" r:id="rId5" imgW="70866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Methods for Solving Nonlinear Equations</a:t>
            </a:r>
            <a:endParaRPr lang="en-US" altLang="ar-SA" sz="400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77988"/>
            <a:ext cx="7850187" cy="4111625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Tx/>
              <a:buChar char="o"/>
            </a:pPr>
            <a:endParaRPr lang="en-US" altLang="en-US" b="1" dirty="0" smtClean="0"/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Bisection (</a:t>
            </a:r>
            <a:r>
              <a:rPr lang="en-US" altLang="en-US" b="1" dirty="0" err="1" smtClean="0"/>
              <a:t>Bolzono</a:t>
            </a:r>
            <a:r>
              <a:rPr lang="en-US" altLang="en-US" b="1" dirty="0" smtClean="0"/>
              <a:t>)</a:t>
            </a:r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Newton-</a:t>
            </a:r>
            <a:r>
              <a:rPr lang="en-US" altLang="en-US" b="1" dirty="0" err="1" smtClean="0"/>
              <a:t>Raphson</a:t>
            </a:r>
            <a:r>
              <a:rPr lang="en-US" altLang="en-US" b="1" dirty="0" smtClean="0"/>
              <a:t> </a:t>
            </a:r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Secant Method</a:t>
            </a:r>
          </a:p>
          <a:p>
            <a:pPr eaLnBrk="1" hangingPunct="1">
              <a:buFontTx/>
              <a:buChar char="o"/>
            </a:pPr>
            <a:r>
              <a:rPr lang="en-US" altLang="en-US" b="1" dirty="0" smtClean="0"/>
              <a:t>Fixed point iteration </a:t>
            </a:r>
          </a:p>
          <a:p>
            <a:pPr eaLnBrk="1" hangingPunct="1">
              <a:buFontTx/>
              <a:buChar char="o"/>
            </a:pPr>
            <a:r>
              <a:rPr lang="en-US" altLang="en-US" b="1" dirty="0" err="1" smtClean="0"/>
              <a:t>Regulai</a:t>
            </a:r>
            <a:r>
              <a:rPr lang="en-US" altLang="en-US" b="1" dirty="0" smtClean="0"/>
              <a:t> false position</a:t>
            </a:r>
          </a:p>
        </p:txBody>
      </p:sp>
      <p:sp>
        <p:nvSpPr>
          <p:cNvPr id="4505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25B65-21B7-461B-A511-E6550FDC6F8F}" type="slidenum">
              <a:rPr lang="ar-SA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 – Error Term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7624763" cy="4419600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51113" y="1905000"/>
          <a:ext cx="4194175" cy="4351338"/>
        </p:xfrm>
        <a:graphic>
          <a:graphicData uri="http://schemas.openxmlformats.org/presentationml/2006/ole">
            <p:oleObj spid="_x0000_s36866" name="Equation" r:id="rId4" imgW="2032000" imgH="2108200" progId="Equation.3">
              <p:embed/>
            </p:oleObj>
          </a:graphicData>
        </a:graphic>
      </p:graphicFrame>
      <p:sp>
        <p:nvSpPr>
          <p:cNvPr id="36867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3686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9C8044-F47A-49AE-B208-914D150F8C0E}" type="slidenum">
              <a:rPr lang="ar-SA" altLang="en-US" smtClean="0"/>
              <a:pPr/>
              <a:t>70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1139825"/>
          </a:xfrm>
        </p:spPr>
        <p:txBody>
          <a:bodyPr/>
          <a:lstStyle/>
          <a:p>
            <a:pPr eaLnBrk="1" hangingPunct="1"/>
            <a:r>
              <a:rPr lang="en-US" altLang="ar-SA" sz="4000" smtClean="0"/>
              <a:t>Solution of Systems of Linear Equations</a:t>
            </a:r>
          </a:p>
        </p:txBody>
      </p:sp>
      <p:sp>
        <p:nvSpPr>
          <p:cNvPr id="205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950E7F-4553-4410-87E4-5C12BF36F245}" type="slidenum">
              <a:rPr lang="ar-SA" altLang="en-US" smtClean="0"/>
              <a:pPr/>
              <a:t>8</a:t>
            </a:fld>
            <a:endParaRPr lang="en-US" altLang="en-US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255713" y="1862138"/>
          <a:ext cx="5487987" cy="4157662"/>
        </p:xfrm>
        <a:graphic>
          <a:graphicData uri="http://schemas.openxmlformats.org/presentationml/2006/ole">
            <p:oleObj spid="_x0000_s2050" name="Equation" r:id="rId4" imgW="2095500" imgH="1587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ar-SA" dirty="0" smtClean="0"/>
              <a:t>Cramer’s Rule is Not Practical</a:t>
            </a:r>
          </a:p>
        </p:txBody>
      </p:sp>
      <p:sp>
        <p:nvSpPr>
          <p:cNvPr id="307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MT213_CM1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7D532-9235-4FAD-BD1F-53DAE3F6D380}" type="slidenum">
              <a:rPr lang="ar-SA" altLang="en-US" smtClean="0"/>
              <a:pPr/>
              <a:t>9</a:t>
            </a:fld>
            <a:endParaRPr lang="en-US" altLang="en-US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39738" y="1517650"/>
          <a:ext cx="7424737" cy="4640263"/>
        </p:xfrm>
        <a:graphic>
          <a:graphicData uri="http://schemas.openxmlformats.org/presentationml/2006/ole">
            <p:oleObj spid="_x0000_s3074" name="Equation" r:id="rId4" imgW="4025880" imgH="2514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6926</TotalTime>
  <Words>1419</Words>
  <Application>Microsoft Office PowerPoint</Application>
  <PresentationFormat>On-screen Show (4:3)</PresentationFormat>
  <Paragraphs>465</Paragraphs>
  <Slides>70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Flow</vt:lpstr>
      <vt:lpstr>Equation</vt:lpstr>
      <vt:lpstr>Document</vt:lpstr>
      <vt:lpstr>Slide 1</vt:lpstr>
      <vt:lpstr>Introduction to Computing Methods</vt:lpstr>
      <vt:lpstr>Computing Methods</vt:lpstr>
      <vt:lpstr>What do we need?</vt:lpstr>
      <vt:lpstr>Course Outline:</vt:lpstr>
      <vt:lpstr>Solution of Nonlinear Equations</vt:lpstr>
      <vt:lpstr>Methods for Solving Nonlinear Equations</vt:lpstr>
      <vt:lpstr>Solution of Systems of Linear Equations</vt:lpstr>
      <vt:lpstr>Cramer’s Rule is Not Practical</vt:lpstr>
      <vt:lpstr>Methods for Solving Systems of Linear and Nonlinear Equations</vt:lpstr>
      <vt:lpstr>Interpolation</vt:lpstr>
      <vt:lpstr>Interpolation:  </vt:lpstr>
      <vt:lpstr>Integration</vt:lpstr>
      <vt:lpstr>Methods for Numerical Integration</vt:lpstr>
      <vt:lpstr>Lecture 2  Number Representation and Accuracy</vt:lpstr>
      <vt:lpstr>Algorithm:</vt:lpstr>
      <vt:lpstr>Flow chart :</vt:lpstr>
      <vt:lpstr>Example:</vt:lpstr>
      <vt:lpstr>Example:</vt:lpstr>
      <vt:lpstr>Representing Real Numbers</vt:lpstr>
      <vt:lpstr>Normalized Floating Point Representation</vt:lpstr>
      <vt:lpstr>Binary System</vt:lpstr>
      <vt:lpstr>Fact</vt:lpstr>
      <vt:lpstr>IEEE 754 Floating-Point Standard</vt:lpstr>
      <vt:lpstr>Rules of significant digits</vt:lpstr>
      <vt:lpstr>Significant Digits</vt:lpstr>
      <vt:lpstr>Single and double precision</vt:lpstr>
      <vt:lpstr>Bits and byte :</vt:lpstr>
      <vt:lpstr>    How to Convert Bits and Bytes </vt:lpstr>
      <vt:lpstr>ASCII table :</vt:lpstr>
      <vt:lpstr>Accuracy and Precision</vt:lpstr>
      <vt:lpstr>Slide 32</vt:lpstr>
      <vt:lpstr>Rounding and Chopping</vt:lpstr>
      <vt:lpstr>ERROR Analysis:</vt:lpstr>
      <vt:lpstr>Round vs Chop</vt:lpstr>
      <vt:lpstr>Slide 36</vt:lpstr>
      <vt:lpstr>Slide 37</vt:lpstr>
      <vt:lpstr>Notation</vt:lpstr>
      <vt:lpstr>Loss of significance</vt:lpstr>
      <vt:lpstr>Slide 40</vt:lpstr>
      <vt:lpstr>Avoiding loss of significance:</vt:lpstr>
      <vt:lpstr>Slide 42</vt:lpstr>
      <vt:lpstr>Slide 43</vt:lpstr>
      <vt:lpstr>Slide 44</vt:lpstr>
      <vt:lpstr>Slide 45</vt:lpstr>
      <vt:lpstr>Slide 46</vt:lpstr>
      <vt:lpstr>Commutative but not Associative</vt:lpstr>
      <vt:lpstr>Summary</vt:lpstr>
      <vt:lpstr> Taylor Theorem</vt:lpstr>
      <vt:lpstr>Motivation:</vt:lpstr>
      <vt:lpstr>Remark</vt:lpstr>
      <vt:lpstr>Taylor Series</vt:lpstr>
      <vt:lpstr>Maclaurin Series</vt:lpstr>
      <vt:lpstr>Maclaurin Series – Example 1</vt:lpstr>
      <vt:lpstr>Taylor Series Example 1</vt:lpstr>
      <vt:lpstr>Maclaurin Series – Example 2</vt:lpstr>
      <vt:lpstr>Slide 57</vt:lpstr>
      <vt:lpstr>Maclaurin Series – Example 3</vt:lpstr>
      <vt:lpstr>Maclaurin Series – Example 4</vt:lpstr>
      <vt:lpstr>Example 4 - Remarks</vt:lpstr>
      <vt:lpstr>Taylor Series – Example 5</vt:lpstr>
      <vt:lpstr>Taylor Series – Example 6</vt:lpstr>
      <vt:lpstr>Convergence of Taylor Series</vt:lpstr>
      <vt:lpstr>Taylor’s Theorem</vt:lpstr>
      <vt:lpstr>Taylor’s Theorem</vt:lpstr>
      <vt:lpstr>Error Term</vt:lpstr>
      <vt:lpstr>Error Term - Example</vt:lpstr>
      <vt:lpstr>Taylor’s  Theorem – Alternative forms</vt:lpstr>
      <vt:lpstr>Example 7 – Taylor Series</vt:lpstr>
      <vt:lpstr>Example 7 – Error Term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subject>CISE 301</dc:subject>
  <dc:creator>KFUPM</dc:creator>
  <cp:lastModifiedBy>jamil.usmani</cp:lastModifiedBy>
  <cp:revision>237</cp:revision>
  <dcterms:created xsi:type="dcterms:W3CDTF">2002-11-14T22:58:36Z</dcterms:created>
  <dcterms:modified xsi:type="dcterms:W3CDTF">2018-02-02T07:16:32Z</dcterms:modified>
</cp:coreProperties>
</file>