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51"/>
  </p:notesMasterIdLst>
  <p:sldIdLst>
    <p:sldId id="256" r:id="rId3"/>
    <p:sldId id="266" r:id="rId4"/>
    <p:sldId id="267" r:id="rId5"/>
    <p:sldId id="283" r:id="rId6"/>
    <p:sldId id="273" r:id="rId7"/>
    <p:sldId id="269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327" r:id="rId17"/>
    <p:sldId id="314" r:id="rId18"/>
    <p:sldId id="346" r:id="rId19"/>
    <p:sldId id="347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61" r:id="rId38"/>
    <p:sldId id="362" r:id="rId39"/>
    <p:sldId id="363" r:id="rId40"/>
    <p:sldId id="364" r:id="rId41"/>
    <p:sldId id="365" r:id="rId42"/>
    <p:sldId id="366" r:id="rId43"/>
    <p:sldId id="354" r:id="rId44"/>
    <p:sldId id="355" r:id="rId45"/>
    <p:sldId id="356" r:id="rId46"/>
    <p:sldId id="357" r:id="rId47"/>
    <p:sldId id="358" r:id="rId48"/>
    <p:sldId id="359" r:id="rId49"/>
    <p:sldId id="360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60"/>
  </p:normalViewPr>
  <p:slideViewPr>
    <p:cSldViewPr>
      <p:cViewPr>
        <p:scale>
          <a:sx n="66" d="100"/>
          <a:sy n="66" d="100"/>
        </p:scale>
        <p:origin x="1886" y="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6D35-5A32-4C32-B5F6-AE4A673F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interrupts? Exceptions? </a:t>
            </a:r>
          </a:p>
          <a:p>
            <a:r>
              <a:rPr lang="en-US" dirty="0"/>
              <a:t>Vectored interrupt?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E043F8-AAB9-46AD-9779-BD01301F974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FAC2D6-96B9-46B8-A74C-0CE450D54052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 </a:t>
            </a:r>
            <a:r>
              <a:rPr lang="en-US" dirty="0"/>
              <a:t>the </a:t>
            </a:r>
            <a:r>
              <a:rPr lang="en-US"/>
              <a:t>units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8FDA-CF09-439B-B223-2E0DB9E4019F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processes in memory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FB054-F12F-49BF-8ADD-D3FA541CCCAC}" type="slidenum">
              <a:rPr lang="en-US"/>
              <a:pPr/>
              <a:t>9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2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1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POSIX based systems – all versions of UNIX, Linux and MAC OS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AFD05-8D9A-4105-A536-2639AFAF7C1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1727A-E3E0-4A34-B433-C32BB90FD0D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3" rIns="91428" bIns="45713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72E4B-05D9-494B-9F27-3B2E3449BEA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lIns="91428" tIns="45713" rIns="91428" bIns="45713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7C32A-871C-4E84-8AA0-DA9B57248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DAC0-6DB8-4578-8499-998501810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58B-0A29-4838-95B2-574519A8E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D12BC4-4021-4DA3-B16D-2956C6D99FE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17993-F8AB-4863-89CD-5422D0E7A3D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5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E99FF0-E3F0-46BB-A0AD-808F19689F7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0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FA015A-9094-4B89-BE43-D14D59703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971E2-06E6-40DE-BDDA-FE84ADDF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8A76-EE2F-42BE-BC53-432AEC02E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7B50-8F6C-4595-8F4D-9761308BE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D674-4906-4A48-A77C-651719E23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06096-810E-400B-BC55-14F2F3038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42A8144-1B60-4A0F-8205-6951B8B1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913439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Overview of Operating System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611607"/>
            <a:ext cx="6248400" cy="1199704"/>
          </a:xfrm>
        </p:spPr>
        <p:txBody>
          <a:bodyPr>
            <a:normAutofit/>
          </a:bodyPr>
          <a:lstStyle/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Introduction and Overview</a:t>
            </a:r>
          </a:p>
          <a:p>
            <a:pPr algn="l" eaLnBrk="1" hangingPunct="1">
              <a:buClrTx/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</a:rPr>
              <a:t> Operating System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324600"/>
            <a:ext cx="2398872" cy="450056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9563-8EFE-4C23-9F4C-01FE8F5DD855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Dual Mode and Multimode Operation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132522"/>
            <a:ext cx="8229600" cy="5194110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Arial" pitchFamily="34" charset="0"/>
                <a:cs typeface="Arial" pitchFamily="34" charset="0"/>
              </a:rPr>
              <a:t>The concept can be extended beyond two modes of operation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A mode when VMM (Virtual Machine Manager) is in control of the system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Virtualization management software </a:t>
            </a:r>
          </a:p>
          <a:p>
            <a:pPr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More privileges than the user but less privileges than the kernel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CPUs support four privilege levels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Initial control is in the OS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User program runs in user mode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Any OS function can be requested by the 	user through system call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6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            Timer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525963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How does the OS maintain control by not allowing processes getting stuck in an infinite loop?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 a timer that is set to interrupt the CPU 	after a specific period of time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Period may be fixed or variable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of the variable timer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fixed rate clock and a counter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Instructions that modify the counter are privileged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3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868362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Process Management 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program in execution is a process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Program is passive and process is active entity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is a unit of work in a system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needs resources for execution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Resources are allocated before/during execution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process management activities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Scheduling processes and threads on the CPUs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Creation and deletion of user and system processes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Suspending and resuming processes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>
                <a:latin typeface="Comic Sans MS" pitchFamily="66" charset="0"/>
              </a:rPr>
              <a:t>roviding mechanisms for process synchronization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Providing mechanisms for process communication</a:t>
            </a:r>
          </a:p>
          <a:p>
            <a:pPr>
              <a:lnSpc>
                <a:spcPct val="80000"/>
              </a:lnSpc>
              <a:buNone/>
            </a:pPr>
            <a:endParaRPr lang="en-US" sz="2600" dirty="0"/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 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8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8229600" cy="7159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Memory Management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098632" cy="5181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accesses main memory directly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and data must reside in main 	memory for execution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Several programs are in main memory at the same time for efficient utilization of CPU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Memory management schemes are used to 	allocate and reclaim 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memory management activities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Keeping track of which part of memory is used by which process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Deciding which processes (or parts) and data to move into and out of the memory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Allocating and de-allocating memory space as needed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5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Storage Management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1"/>
            <a:ext cx="8305800" cy="5334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provides a uniform, logical view of information storage to make the computer system convenient for use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</a:t>
            </a:r>
            <a:r>
              <a:rPr lang="en-US" sz="2600" b="1" dirty="0">
                <a:latin typeface="Comic Sans MS" pitchFamily="66" charset="0"/>
              </a:rPr>
              <a:t>It abstracts and defines a logical storage unit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file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File-System Management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File is the collection of related information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Information storage is done on various types of media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Magnetic disk, optical disc, magnetic tape, 	etc.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file management activities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Creating and deleting files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Creating and deleting directories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2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Storage Management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64163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Supporting primitives for manipulating files and directories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Mapping files onto secondary storage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Backing up files on stable storage media</a:t>
            </a:r>
          </a:p>
          <a:p>
            <a:pPr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Mass-Storage Management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Mass-storage is the backup of main memory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600" b="1" dirty="0">
                <a:latin typeface="Comic Sans MS" pitchFamily="66" charset="0"/>
              </a:rPr>
              <a:t>Everything is in secondary storage until it 	is loaded in main memory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mass-storage management activities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Free space management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Storage allocation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Disk scheduling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15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Mass Storage Management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Speed of this subsystem is important for efficiency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Tertiary storage devices provide low cost, low speed and large capacity backups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Not crucial for system performance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Caching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important principle of computer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an information is used, it is kept in a 	faster storage system on a temporary basis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cache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Information is first checked in cache before accessing the next level of memory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Caching may be implemented in hardware or 	in software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1026" name="Picture 2" descr="Image result for caching images">
            <a:extLst>
              <a:ext uri="{FF2B5EF4-FFF2-40B4-BE49-F238E27FC236}">
                <a16:creationId xmlns:a16="http://schemas.microsoft.com/office/drawing/2014/main" id="{45CF2EE3-BABB-45E0-8AB2-AC10ADA8BDB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"/>
            <a:ext cx="9052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2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2050" name="Picture 2" descr="Image result for caching images">
            <a:extLst>
              <a:ext uri="{FF2B5EF4-FFF2-40B4-BE49-F238E27FC236}">
                <a16:creationId xmlns:a16="http://schemas.microsoft.com/office/drawing/2014/main" id="{98F1B9C7-BBE7-4A05-9818-9AA69787E73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"/>
            <a:ext cx="9052560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9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Caching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Hardware controlled cache are outside the scope of 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Cache management techniques are required for software controlled cache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Selection of cache size and replacement 	policy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Performance between the levels of storage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Movement of information between levels is implicit or explicit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Transfer between disk and memory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Controlled by the OS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Transfer between hardware cache and CPU registers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Controlled by the hardware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50736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Hardware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signal sent to the CPU anytime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Software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Execute a special operation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System call or monitor call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Interrupts cause a transfer to take place to the relevant interrupt service routine (ISR)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Methods of transfer varies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Saving the address of the interrupted instruction and the state of the processor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Registers, runtime stack or fixed memory 	addresses</a:t>
            </a:r>
            <a:endParaRPr lang="en-US" sz="2800" dirty="0"/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06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78BC1656-9C4C-4A4D-9681-4F30600407BA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8458200" cy="86836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Performance of Various Levels of Stora</a:t>
            </a:r>
            <a:r>
              <a:rPr lang="en-US" sz="3000" b="1" dirty="0">
                <a:effectLst/>
              </a:rPr>
              <a:t>ge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20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4525"/>
            <a:ext cx="91440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74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Caching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01700" y="1219200"/>
            <a:ext cx="8242300" cy="4891088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Same data may appear at different levels in a hierarchical storage 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When and how is an update at one level 	propagated to other levels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Single process execution environment does not pose a problem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 a multiple process execution 	environment, this problem should be 	resolved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Cache coherency problem arises in a multiprocessor environment with multiple caches</a:t>
            </a:r>
          </a:p>
        </p:txBody>
      </p:sp>
    </p:spTree>
    <p:extLst>
      <p:ext uri="{BB962C8B-B14F-4D97-AF65-F5344CB8AC3E}">
        <p14:creationId xmlns:p14="http://schemas.microsoft.com/office/powerpoint/2010/main" val="27291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458200" cy="16002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/>
              </a:rPr>
              <a:t>Migration of Integer A from Disk to Register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If A is modified in Register, when and how is it propagated to the other levels of memory hierarchy?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  <p:pic>
        <p:nvPicPr>
          <p:cNvPr id="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63812"/>
            <a:ext cx="8961120" cy="192024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59C893-8FC8-4317-82B6-7509FF1FBCA0}"/>
              </a:ext>
            </a:extLst>
          </p:cNvPr>
          <p:cNvSpPr txBox="1"/>
          <p:nvPr/>
        </p:nvSpPr>
        <p:spPr>
          <a:xfrm>
            <a:off x="2743200" y="4953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issue of coherence</a:t>
            </a:r>
          </a:p>
        </p:txBody>
      </p:sp>
    </p:spTree>
    <p:extLst>
      <p:ext uri="{BB962C8B-B14F-4D97-AF65-F5344CB8AC3E}">
        <p14:creationId xmlns:p14="http://schemas.microsoft.com/office/powerpoint/2010/main" val="233599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8382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Input-Output Systems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14400" y="1295400"/>
            <a:ext cx="8229600" cy="4724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OS should hide the details of hardware characteristics from user and application programs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OS components that handle I/O subsystem</a:t>
            </a:r>
          </a:p>
          <a:p>
            <a:pPr marL="109728" marR="0" lvl="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dirty="0">
                <a:latin typeface="+mn-lt"/>
                <a:cs typeface="+mn-cs"/>
              </a:rPr>
              <a:t>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memory management component that includes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Buffering, caching and spooling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general device-driver interface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Drivers for specific hardware devices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interrupt handlers and device drivers form the I/O subsystem?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How the I/O subsystem interfaces to other system components?</a:t>
            </a:r>
          </a:p>
        </p:txBody>
      </p:sp>
    </p:spTree>
    <p:extLst>
      <p:ext uri="{BB962C8B-B14F-4D97-AF65-F5344CB8AC3E}">
        <p14:creationId xmlns:p14="http://schemas.microsoft.com/office/powerpoint/2010/main" val="16468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162"/>
            <a:ext cx="8229600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Protection and Security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38200" y="1066799"/>
            <a:ext cx="8229600" cy="5340363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Protection is a mechanism for controlling the accesses of processes or users to the defined resources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OS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provides means to enforce them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Protection can improve reliability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Security is a mechanism to defend a system from internal and external attacks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Includes attacks from viruses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Some systems place some of the larger functionalities in additional software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List of user names and IDs maintained by the OS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Authorization and authentication system 	uses them to identify and authenticate 	users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Privilege escalation may be done by the OS</a:t>
            </a:r>
          </a:p>
        </p:txBody>
      </p:sp>
    </p:spTree>
    <p:extLst>
      <p:ext uri="{BB962C8B-B14F-4D97-AF65-F5344CB8AC3E}">
        <p14:creationId xmlns:p14="http://schemas.microsoft.com/office/powerpoint/2010/main" val="696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22325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Computing Environments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914400"/>
            <a:ext cx="8229600" cy="5486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operating systems are used in a variety of computing environments?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Traditional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Does not exist in the form that was a decade ago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Networked computers, portals, wireless 	connections, etc.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lang="en-US" sz="1000" b="1" dirty="0">
              <a:latin typeface="Comic Sans MS" pitchFamily="66" charset="0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Mobile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Comic Sans MS" pitchFamily="66" charset="0"/>
                <a:cs typeface="+mn-cs"/>
              </a:rPr>
              <a:t>		Refers</a:t>
            </a:r>
            <a:r>
              <a:rPr lang="en-US" sz="2600" b="1" dirty="0">
                <a:latin typeface="Comic Sans MS" pitchFamily="66" charset="0"/>
                <a:cs typeface="+mn-cs"/>
              </a:rPr>
              <a:t> to computing on handheld smart 	phones and tablet computers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There is a large growth in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the range of applications in mobile devices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Memory capacity</a:t>
            </a:r>
            <a:r>
              <a:rPr lang="en-US" sz="2600" b="1" dirty="0">
                <a:latin typeface="Comic Sans MS" pitchFamily="66" charset="0"/>
                <a:cs typeface="+mn-cs"/>
              </a:rPr>
              <a:t> and power consumption are limited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iOS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Google Android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5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921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Computing Environments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143000"/>
            <a:ext cx="8305800" cy="514985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Distributed Systems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 collection of physically separate, possibly heterogeneous computer systems networked to provide access to resources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Increases computation speed, reliability, 	functionality and data availability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Some systems hide the details of the network and remote resources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Others explicitly expose the local and 	remote resources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Networks vary in protocols, distance between nodes and transport media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Network operating system and di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stributed operating system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6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2286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914400" y="1371600"/>
            <a:ext cx="8153400" cy="463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Client-Server Computing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Most of today’s systems act as server 	systems to satisfy requests generated by 	client systems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User workstations are powerful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b="1" dirty="0">
                <a:latin typeface="Comic Sans MS" pitchFamily="66" charset="0"/>
              </a:rPr>
              <a:t>Servers are both compute servers and file servers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800" b="1" dirty="0">
              <a:latin typeface="Comic Sans MS" pitchFamily="66" charset="0"/>
            </a:endParaRP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o"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Compute servers provide an interface for the client to request an action to be performed by the server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o"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o"/>
              <a:defRPr/>
            </a:pPr>
            <a:r>
              <a:rPr lang="en-US" sz="2600" b="1" dirty="0">
                <a:latin typeface="Comic Sans MS" pitchFamily="66" charset="0"/>
              </a:rPr>
              <a:t>File servers provide with a file-system interface</a:t>
            </a:r>
          </a:p>
        </p:txBody>
      </p:sp>
    </p:spTree>
    <p:extLst>
      <p:ext uri="{BB962C8B-B14F-4D97-AF65-F5344CB8AC3E}">
        <p14:creationId xmlns:p14="http://schemas.microsoft.com/office/powerpoint/2010/main" val="26479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304800"/>
            <a:ext cx="7924800" cy="822325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General Structure of a Client-Server System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" y="1905000"/>
            <a:ext cx="90525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565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29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19200"/>
            <a:ext cx="8229600" cy="50292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Peer-to-Peer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Server bottleneck of client-server is 	resolved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All nodes are peers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Each node can act both as a client and as a 	server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to determine the available services?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 node joining the network registers its 	service in a lookup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Nodes which need a service contacts 		the lookup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Discovery service is used to determine who 	can provide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Broadcast a request </a:t>
            </a:r>
          </a:p>
        </p:txBody>
      </p:sp>
    </p:spTree>
    <p:extLst>
      <p:ext uri="{BB962C8B-B14F-4D97-AF65-F5344CB8AC3E}">
        <p14:creationId xmlns:p14="http://schemas.microsoft.com/office/powerpoint/2010/main" val="39740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 Structure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86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Units of storage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Bit and bytes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Kilobyte, Megabyte and Gigabyte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Terabyte and Petabyte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Main memory has program and data accessed by the CPU for execution directly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Volatile and too small to contain all 	information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Secondary storage solves the problems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Extension of main memory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Store large quantities of information 	permanently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Storage system is organized in a hierarchy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Varies in speed, capacity, cost and 	volatility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30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9B317616-6DA3-4EBD-BA7B-FD7BC91CED69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30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066800"/>
            <a:ext cx="8229600" cy="53340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Virtualization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technology that allows an OS to run as 	application within other operating system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Emulation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is used when source CPU type is different from target CPU type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baseline="0" dirty="0">
                <a:latin typeface="Comic Sans MS" pitchFamily="66" charset="0"/>
                <a:cs typeface="Arial" pitchFamily="34" charset="0"/>
              </a:rPr>
              <a:t>Emulated code runs much slower than the 	native code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Interpretation is a form of emulation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H</a:t>
            </a:r>
            <a:r>
              <a:rPr lang="en-US" sz="2600" b="1" baseline="0" dirty="0">
                <a:latin typeface="Comic Sans MS" pitchFamily="66" charset="0"/>
                <a:cs typeface="Arial" pitchFamily="34" charset="0"/>
              </a:rPr>
              <a:t>igh level language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 code is translated to native CPU instructions which is a virtual machine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Java Virtual Machine (JVM)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Virtualization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Operating system that is natively compiled for a particular CPU architecture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Runs within another OS also native to the CPU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31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304800"/>
            <a:ext cx="77724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VMware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90273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868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32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19200"/>
            <a:ext cx="8305800" cy="5105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Cloud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A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type of computing that delivers 	computing, storage and even applications as 	a service across a network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			A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logical extension to virtualization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Types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of cloud computing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cloud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 	</a:t>
            </a:r>
            <a:r>
              <a:rPr lang="en-US" sz="2600" dirty="0">
                <a:latin typeface="Comic Sans MS" pitchFamily="66" charset="0"/>
                <a:cs typeface="Arial" pitchFamily="34" charset="0"/>
              </a:rPr>
              <a:t>A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vailable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to anyone willing to pay for the 	services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cloud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Run by a company for its own use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Hybrid cloud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Include both public and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private cloud 	components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33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95400"/>
            <a:ext cx="8229600" cy="48768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 err="1">
                <a:latin typeface="Arial" pitchFamily="34" charset="0"/>
                <a:cs typeface="Arial" pitchFamily="34" charset="0"/>
              </a:rPr>
              <a:t>SaaS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– Software as a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One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or more applications available via the 	Internet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 err="1">
                <a:latin typeface="Arial" pitchFamily="34" charset="0"/>
                <a:cs typeface="Arial" pitchFamily="34" charset="0"/>
              </a:rPr>
              <a:t>PaaS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– Platform as a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		A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software stack ready for applications for 	use via the Internet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 err="1">
                <a:latin typeface="Arial" pitchFamily="34" charset="0"/>
                <a:cs typeface="Arial" pitchFamily="34" charset="0"/>
              </a:rPr>
              <a:t>IaaS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– Infrastructure as a service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		Storage servers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Arial" pitchFamily="34" charset="0"/>
              </a:rPr>
              <a:t> available on the Internet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600" b="1" baseline="0" dirty="0">
              <a:latin typeface="Comic Sans MS" pitchFamily="66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Combination of several types may also exist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r>
              <a:rPr lang="en-US" sz="2600" b="1" baseline="0" dirty="0">
                <a:latin typeface="Comic Sans MS" pitchFamily="66" charset="0"/>
                <a:cs typeface="Arial" pitchFamily="34" charset="0"/>
              </a:rPr>
              <a:t>Cloud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 management tools are used to manage the resources and provide interfaces to cloud components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5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Public Cloud Computing providing </a:t>
            </a:r>
            <a:r>
              <a:rPr lang="en-US" sz="3200" b="1" dirty="0" err="1">
                <a:latin typeface="+mj-lt"/>
              </a:rPr>
              <a:t>IaaS</a:t>
            </a:r>
            <a:r>
              <a:rPr lang="en-US" sz="3200" b="1" dirty="0">
                <a:latin typeface="+mj-lt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295400"/>
            <a:ext cx="8534400" cy="48768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§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" y="914400"/>
            <a:ext cx="877824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977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35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152400"/>
            <a:ext cx="79248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>
                <a:latin typeface="+mj-lt"/>
              </a:rPr>
              <a:t>Computing Environments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1295400"/>
            <a:ext cx="8153400" cy="4724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q"/>
              <a:tabLst/>
              <a:defRPr/>
            </a:pPr>
            <a:r>
              <a:rPr lang="en-US" sz="2600" b="1" baseline="0" dirty="0">
                <a:latin typeface="Arial" pitchFamily="34" charset="0"/>
                <a:cs typeface="Arial" pitchFamily="34" charset="0"/>
              </a:rPr>
              <a:t> Real-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time Embedded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Most prevalent form of computers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Computers found everywhere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 Systems they run on are usually primitive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provides limited features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Limited to little or no user interface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Vary considerably in their capabilities</a:t>
            </a:r>
          </a:p>
          <a:p>
            <a:pPr>
              <a:lnSpc>
                <a:spcPct val="80000"/>
              </a:lnSpc>
            </a:pP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/>
              <a:t> Embedded systems run real-time operating system							(RTOS)</a:t>
            </a:r>
          </a:p>
          <a:p>
            <a:pPr marL="457200" indent="-4572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Rigid time requirements are imposed on execution of certain functions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System fails if the time constraints are not 	met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Operating System Structures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611607"/>
            <a:ext cx="4953000" cy="126519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Services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sz="3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 Structures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1600" y="6407944"/>
            <a:ext cx="2350681" cy="365125"/>
          </a:xfr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96E487-672B-43CA-91E9-A2C06E49652D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898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8229600" cy="3429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OS services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Interface of user and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OS functions provided through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Types of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Structure of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Defining goals of OS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Modularity and Layered approach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Mechanisms and policies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407944"/>
            <a:ext cx="2350681" cy="365125"/>
          </a:xfr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1BB349-8157-465F-8E96-29CDAAAF900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42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229600" cy="42513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View an OS from several vintage poin</a:t>
            </a:r>
            <a:r>
              <a:rPr lang="en-US" sz="2600" b="1" dirty="0"/>
              <a:t>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Services offered by the OS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Interfaces made available to users and 	programmers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Its components and their interconnections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Viewpoints of users, programmers and OS designers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A4EC-C5E2-4BC7-9979-9E9136A926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98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3058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Identify common class of services among all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</a:rPr>
              <a:t>Set of services provided for the convenience of 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Interface (UI)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Options are      </a:t>
            </a:r>
            <a:r>
              <a:rPr lang="en-US" sz="2600" b="1" dirty="0">
                <a:latin typeface="Comic Sans MS" pitchFamily="66" charset="0"/>
              </a:rPr>
              <a:t>Command-line Interface 							(CLI)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	    Batch Interface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	    Graphical User Interface 							(GUI</a:t>
            </a:r>
            <a:r>
              <a:rPr lang="en-US" sz="26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 Execution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system must be able to load a program 	and execute it, terminating normally or 	abnormally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I/O operations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D7D7C-8DFC-42C6-AB9F-09AE7E332C5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 Structure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86283"/>
            <a:ext cx="8153400" cy="5020879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Higher to lower levels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</a:t>
            </a:r>
            <a:r>
              <a:rPr lang="en-US" sz="2600" b="1" dirty="0">
                <a:latin typeface="Comic Sans MS" pitchFamily="66" charset="0"/>
              </a:rPr>
              <a:t>Decrease in speed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Increase in size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Decrease in cost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More persistence (non-volatile)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SSDs (Solid Storage Disks) are faster than magnetic disks and are nonvolatile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Flash memory is used in PDAs and other such devices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000" b="1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Design of memory system must balance all factor</a:t>
            </a:r>
            <a:r>
              <a:rPr lang="en-US" sz="2600" b="1" dirty="0"/>
              <a:t>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30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9B317616-6DA3-4EBD-BA7B-FD7BC91CED69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 View of Operating System Services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A4EC-C5E2-4BC7-9979-9E9136A926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4" y="914400"/>
            <a:ext cx="910907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2801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File-system manipulation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File management and access control 	management features should be provided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Communications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need to communicate with one another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can be implemented through </a:t>
            </a:r>
            <a:r>
              <a:rPr lang="en-US" sz="2600" b="1" i="1" dirty="0">
                <a:latin typeface="Comic Sans MS" pitchFamily="66" charset="0"/>
              </a:rPr>
              <a:t>message 	passing</a:t>
            </a:r>
            <a:r>
              <a:rPr lang="en-US" sz="2600" b="1" dirty="0">
                <a:latin typeface="Comic Sans MS" pitchFamily="66" charset="0"/>
              </a:rPr>
              <a:t> or </a:t>
            </a:r>
            <a:r>
              <a:rPr lang="en-US" sz="2600" b="1" i="1" dirty="0">
                <a:latin typeface="Comic Sans MS" pitchFamily="66" charset="0"/>
              </a:rPr>
              <a:t>shared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Error detection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Detect and take appropriate action to 	ensure correct and consistent computing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services for efficient working of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 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Efficient allocation of resources without 	error and deadlocks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D55822-A50A-4255-8055-D5B5CED5602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99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Operating-System Services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156575" cy="4800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Accounting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For record-keeping, usage statistics and 	future planning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and Security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should not interfere with each 	other or with the OS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ensures that all accesses to system resources are controlled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Security ensures that only authorized and authenticated users access the system and its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Defend all I/O devices from external threats and invalid attempts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D5F00E-DAFE-4693-8955-E13C99E480F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02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User Operating-System Interface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51625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approaches for users to interface with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Command Line Interface (CLI) or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Command Interpreter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Graphical User Interface (GUI</a:t>
            </a:r>
            <a:r>
              <a:rPr lang="en-US" sz="26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 Interpreter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users to directly enter commands to 	be performed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number of interpreters may be available to choose from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Shells: Bourne shell, </a:t>
            </a:r>
            <a:r>
              <a:rPr lang="en-US" sz="2600" b="1" dirty="0" err="1">
                <a:latin typeface="Comic Sans MS" pitchFamily="66" charset="0"/>
              </a:rPr>
              <a:t>Cshell</a:t>
            </a:r>
            <a:r>
              <a:rPr lang="en-US" sz="2600" b="1" dirty="0">
                <a:latin typeface="Comic Sans MS" pitchFamily="66" charset="0"/>
              </a:rPr>
              <a:t> of Unix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How are commands implemented?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There are two ways to implement it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62A491-C54C-4BCE-A877-0A70B0633708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0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User Operating-System Interface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 interpreter itself contains the code to execute the command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Size is determined from the number of 	commands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Commands are implemented through system programs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Interpreter only identifies which program 	to load into memory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CI program is small and it does not need to change when new commands are added in the system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Graphical User Interface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CLI or GUI are personal preferen</a:t>
            </a:r>
            <a:r>
              <a:rPr lang="en-US" sz="2600" b="1" dirty="0">
                <a:latin typeface="Comic Sans MS" pitchFamily="66" charset="0"/>
              </a:rPr>
              <a:t>ces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F45D5-1C2A-4BA5-BC03-F9071150466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56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Calls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69950"/>
            <a:ext cx="83058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calls provide an interface to the services made available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How are system calls used?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APIs hide the details of all the operation sequence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Invokes the functions on behalf of the 	application programmer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Provides portability between different		systems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Windows API, POSIX-API, Java API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 interface (SCI)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Run-time support system for most 	programming languages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Serves as the link to the system calls		made available by the OS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62DA1-C2E6-4FF9-ACAE-5D48FAF5E19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99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2F20B-1FB7-4186-B609-FE54FA502E75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Example of a System Call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31520"/>
            <a:ext cx="905417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2438400"/>
            <a:ext cx="144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Copy from one file to another</a:t>
            </a:r>
          </a:p>
        </p:txBody>
      </p:sp>
    </p:spTree>
    <p:extLst>
      <p:ext uri="{BB962C8B-B14F-4D97-AF65-F5344CB8AC3E}">
        <p14:creationId xmlns:p14="http://schemas.microsoft.com/office/powerpoint/2010/main" val="798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6E1D53-1CC0-4099-85E0-9FEF343946D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"/>
            <a:ext cx="8229600" cy="576263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</a:t>
            </a:r>
            <a:r>
              <a:rPr lang="en-US" sz="3200" b="1" dirty="0">
                <a:solidFill>
                  <a:schemeClr val="tx1"/>
                </a:solidFill>
              </a:rPr>
              <a:t>PI – System Call – OS Relationship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/>
          <a:srcRect l="751" t="9875" r="937" b="10126"/>
          <a:stretch>
            <a:fillRect/>
          </a:stretch>
        </p:blipFill>
        <p:spPr bwMode="auto">
          <a:xfrm>
            <a:off x="77452" y="1295400"/>
            <a:ext cx="8990348" cy="54864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6600" y="685800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The handling of a user application invoking the open() system call</a:t>
            </a:r>
          </a:p>
        </p:txBody>
      </p:sp>
    </p:spTree>
    <p:extLst>
      <p:ext uri="{BB962C8B-B14F-4D97-AF65-F5344CB8AC3E}">
        <p14:creationId xmlns:p14="http://schemas.microsoft.com/office/powerpoint/2010/main" val="413202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System Calls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Many system calls need parameters to be passed to the 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Pass parameters in registers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Registers are fewer in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Place the parameters in a block or table 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Place the address of the block in register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Push the parameters onto the stack by the calling prog</a:t>
            </a:r>
            <a:r>
              <a:rPr lang="en-US" sz="2600" b="1" dirty="0"/>
              <a:t>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Popped off by the OS routine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9FCA93-1843-47D7-8B9D-A8F6909B587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9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8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4276-F643-4E0D-A30B-7D651F016678}" type="slidenum">
              <a:rPr lang="en-US"/>
              <a:pPr/>
              <a:t>5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52400"/>
            <a:ext cx="8229600" cy="822325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Storage-Device Hierarchy</a:t>
            </a:r>
          </a:p>
        </p:txBody>
      </p:sp>
      <p:pic>
        <p:nvPicPr>
          <p:cNvPr id="7" name="Picture 3" descr="C:\Users\as668\Desktop\1_04.jpg">
            <a:extLst>
              <a:ext uri="{FF2B5EF4-FFF2-40B4-BE49-F238E27FC236}">
                <a16:creationId xmlns:a16="http://schemas.microsoft.com/office/drawing/2014/main" id="{10FEE90E-BBCE-43A1-A6E7-4B61360102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41248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93832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Structure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5626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Memory management is required when several jobs are resident in memory at the same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CPU scheduling is the process of choosing one 	of several jobs in memory to run on CPU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Swapping may be required to swap processes in and out of main memory to ensure reasonable response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memory is a technique that allows the execution of a process that is not completely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larger than the physical memory can 	be run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File system and disk management is also required to run time-sharing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Other requirements are protection, mechanisms for job synchronization and communication</a:t>
            </a:r>
            <a:r>
              <a:rPr lang="en-US" sz="2600" b="1" dirty="0"/>
              <a:t>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3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Arial" pitchFamily="34" charset="0"/>
                <a:cs typeface="Arial" pitchFamily="34" charset="0"/>
              </a:rPr>
              <a:t>Operating systems are interrupt driven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Events are signaled by the occurrence of 	an interrupt or a trap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trap or an exception 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software-generated interrupt caused by 	a special request from a user program or 	caused by an error 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number of user programs are sharing all the resources of the system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		Protection is an essential requirement to be 	performed by the operating system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6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368" y="76200"/>
            <a:ext cx="8022432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Dual Mode and Multimode Operation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20762"/>
            <a:ext cx="8229600" cy="5303838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to achieve the objective of protection?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Distinguish between the execution of OS 	code and user-defined code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mode and kernel mode of opera</a:t>
            </a:r>
            <a:r>
              <a:rPr lang="en-US" sz="2600" b="1" dirty="0"/>
              <a:t>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Supervisor, system or privileged mode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Mode bit in hardware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Dual mode helps achieve the following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Protection of one user from another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Protection of system from users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Privileged instructions are needed 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calls allow users to gain access to OS services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Treated by the hardware as a software 	interrupt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 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 NU Karachi Campus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07944"/>
            <a:ext cx="2350681" cy="365125"/>
          </a:xfrm>
        </p:spPr>
        <p:txBody>
          <a:bodyPr/>
          <a:lstStyle/>
          <a:p>
            <a:fld id="{864E1E3B-F037-4C28-B43E-619E0EDF8B15}" type="slidenum">
              <a:rPr lang="en-US" b="1">
                <a:latin typeface="Arial Black" pitchFamily="34" charset="0"/>
              </a:rPr>
              <a:pPr/>
              <a:t>9</a:t>
            </a:fld>
            <a:endParaRPr lang="en-US" b="1" dirty="0">
              <a:latin typeface="Arial Black" pitchFamily="34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8077200" cy="576263"/>
          </a:xfr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Transition from User to Kernel Mode</a:t>
            </a:r>
          </a:p>
        </p:txBody>
      </p:sp>
      <p:pic>
        <p:nvPicPr>
          <p:cNvPr id="4813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91440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18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8522</TotalTime>
  <Words>1008</Words>
  <Application>Microsoft Office PowerPoint</Application>
  <PresentationFormat>On-screen Show (4:3)</PresentationFormat>
  <Paragraphs>535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ＭＳ Ｐゴシック</vt:lpstr>
      <vt:lpstr>Arial</vt:lpstr>
      <vt:lpstr>Arial Black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Wingdings 3</vt:lpstr>
      <vt:lpstr>Theme1</vt:lpstr>
      <vt:lpstr>1_Theme1</vt:lpstr>
      <vt:lpstr>Overview of Operating System</vt:lpstr>
      <vt:lpstr>Computer System Organization</vt:lpstr>
      <vt:lpstr> Storage Structure</vt:lpstr>
      <vt:lpstr> Storage Structure</vt:lpstr>
      <vt:lpstr>  Storage-Device Hierarchy</vt:lpstr>
      <vt:lpstr>Operating System Structure</vt:lpstr>
      <vt:lpstr>Operating System Operations</vt:lpstr>
      <vt:lpstr>Dual Mode and Multimode Operation</vt:lpstr>
      <vt:lpstr>Transition from User to Kernel Mode</vt:lpstr>
      <vt:lpstr>Dual Mode and Multimode Operation</vt:lpstr>
      <vt:lpstr>            Timer</vt:lpstr>
      <vt:lpstr>Process Management </vt:lpstr>
      <vt:lpstr>Memory Management</vt:lpstr>
      <vt:lpstr>Storage Management</vt:lpstr>
      <vt:lpstr>Storage Management</vt:lpstr>
      <vt:lpstr>Mass Storage Management</vt:lpstr>
      <vt:lpstr>PowerPoint Presentation</vt:lpstr>
      <vt:lpstr>PowerPoint Presentation</vt:lpstr>
      <vt:lpstr>Caching</vt:lpstr>
      <vt:lpstr>Performance of Various Levels of Storage</vt:lpstr>
      <vt:lpstr>Caching</vt:lpstr>
      <vt:lpstr>Migration of Integer A from Disk to Register If A is modified in Register, when and how is it propagated to the other levels of memory hierarchy?</vt:lpstr>
      <vt:lpstr>Input-Output Systems</vt:lpstr>
      <vt:lpstr>Protection and Security</vt:lpstr>
      <vt:lpstr>Computing Environments</vt:lpstr>
      <vt:lpstr>Computing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Operating System Structures </vt:lpstr>
      <vt:lpstr>Operating System Structures</vt:lpstr>
      <vt:lpstr>Operating System Structures</vt:lpstr>
      <vt:lpstr>Operating-System Services</vt:lpstr>
      <vt:lpstr>A View of Operating System Services</vt:lpstr>
      <vt:lpstr>Operating-System Services</vt:lpstr>
      <vt:lpstr>Operating-System Services</vt:lpstr>
      <vt:lpstr>User Operating-System Interface</vt:lpstr>
      <vt:lpstr>User Operating-System Interface</vt:lpstr>
      <vt:lpstr>System Calls</vt:lpstr>
      <vt:lpstr>Example of a System Call</vt:lpstr>
      <vt:lpstr>API – System Call – OS Relationship</vt:lpstr>
      <vt:lpstr>System Calls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Fast</cp:lastModifiedBy>
  <cp:revision>263</cp:revision>
  <dcterms:created xsi:type="dcterms:W3CDTF">2009-01-01T00:53:08Z</dcterms:created>
  <dcterms:modified xsi:type="dcterms:W3CDTF">2018-02-01T09:21:27Z</dcterms:modified>
</cp:coreProperties>
</file>