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Cordell Speaking</a:t>
            </a:r>
            <a:endParaRPr b="1"/>
          </a:p>
          <a:p>
            <a:pPr indent="-298450" lvl="0" marL="457200" rtl="0">
              <a:spcBef>
                <a:spcPts val="0"/>
              </a:spcBef>
              <a:spcAft>
                <a:spcPts val="0"/>
              </a:spcAft>
              <a:buSzPts val="1100"/>
              <a:buChar char="-"/>
            </a:pPr>
            <a:r>
              <a:rPr lang="en"/>
              <a:t>Using opengl shaders for the first time was a tough experience. I was learning on the go as well as trying to implement how I thought it would work best</a:t>
            </a:r>
            <a:endParaRPr/>
          </a:p>
          <a:p>
            <a:pPr indent="-298450" lvl="1" marL="914400" rtl="0">
              <a:spcBef>
                <a:spcPts val="0"/>
              </a:spcBef>
              <a:spcAft>
                <a:spcPts val="0"/>
              </a:spcAft>
              <a:buSzPts val="1100"/>
              <a:buChar char="-"/>
            </a:pPr>
            <a:r>
              <a:rPr lang="en"/>
              <a:t>Issues such as storing vertex attribute data correctly and using the opengl rendering pipeline was a challenge as well with </a:t>
            </a:r>
            <a:endParaRPr/>
          </a:p>
          <a:p>
            <a:pPr indent="-298450" lvl="1" marL="914400" rtl="0">
              <a:spcBef>
                <a:spcPts val="0"/>
              </a:spcBef>
              <a:spcAft>
                <a:spcPts val="0"/>
              </a:spcAft>
              <a:buSzPts val="1100"/>
              <a:buChar char="-"/>
            </a:pPr>
            <a:r>
              <a:rPr lang="en"/>
              <a:t>Understanding vertex and fragment shaders</a:t>
            </a:r>
            <a:endParaRPr/>
          </a:p>
          <a:p>
            <a:pPr indent="-298450" lvl="0" marL="457200" rtl="0">
              <a:spcBef>
                <a:spcPts val="0"/>
              </a:spcBef>
              <a:spcAft>
                <a:spcPts val="0"/>
              </a:spcAft>
              <a:buSzPts val="1100"/>
              <a:buChar char="-"/>
            </a:pPr>
            <a:r>
              <a:rPr lang="en"/>
              <a:t>Keep on top of what you are currently working on and always make notes</a:t>
            </a:r>
            <a:endParaRPr/>
          </a:p>
          <a:p>
            <a:pPr indent="-298450" lvl="1" marL="914400" rtl="0">
              <a:spcBef>
                <a:spcPts val="0"/>
              </a:spcBef>
              <a:spcAft>
                <a:spcPts val="0"/>
              </a:spcAft>
              <a:buSzPts val="1100"/>
              <a:buChar char="-"/>
            </a:pPr>
            <a:r>
              <a:rPr lang="en"/>
              <a:t>Something as simple as noting down what a line of code does can go a very long way when you go away from the project and come back after a while and have no idea what it does or why it's there</a:t>
            </a:r>
            <a:endParaRPr/>
          </a:p>
          <a:p>
            <a:pPr indent="-298450" lvl="1" marL="914400" rtl="0">
              <a:spcBef>
                <a:spcPts val="0"/>
              </a:spcBef>
              <a:spcAft>
                <a:spcPts val="0"/>
              </a:spcAft>
              <a:buSzPts val="1100"/>
              <a:buChar char="-"/>
            </a:pPr>
            <a:r>
              <a:rPr lang="en"/>
              <a:t>This is also very helpful for other team members</a:t>
            </a:r>
            <a:endParaRPr/>
          </a:p>
          <a:p>
            <a:pPr indent="0" lvl="0" marL="0">
              <a:spcBef>
                <a:spcPts val="0"/>
              </a:spcBef>
              <a:spcAft>
                <a:spcPts val="0"/>
              </a:spcAft>
              <a:buNone/>
            </a:pPr>
            <a:r>
              <a:t/>
            </a:r>
            <a:endParaRPr/>
          </a:p>
          <a:p>
            <a:pPr indent="0" lvl="0" marL="0">
              <a:spcBef>
                <a:spcPts val="0"/>
              </a:spcBef>
              <a:spcAft>
                <a:spcPts val="0"/>
              </a:spcAft>
              <a:buNone/>
            </a:pPr>
            <a:r>
              <a:rPr b="1" lang="en"/>
              <a:t>Jack Speaking</a:t>
            </a:r>
            <a:endParaRPr b="1"/>
          </a:p>
          <a:p>
            <a:pPr indent="-298450" lvl="0" marL="457200" rtl="0">
              <a:spcBef>
                <a:spcPts val="0"/>
              </a:spcBef>
              <a:spcAft>
                <a:spcPts val="0"/>
              </a:spcAft>
              <a:buSzPts val="1100"/>
              <a:buAutoNum type="arabicPeriod"/>
            </a:pPr>
            <a:r>
              <a:rPr lang="en"/>
              <a:t>Start early - The earlier you start, the more time you have to deal with unforeseen setbacks.</a:t>
            </a:r>
            <a:endParaRPr/>
          </a:p>
          <a:p>
            <a:pPr indent="-298450" lvl="0" marL="457200" rtl="0">
              <a:spcBef>
                <a:spcPts val="0"/>
              </a:spcBef>
              <a:spcAft>
                <a:spcPts val="0"/>
              </a:spcAft>
              <a:buSzPts val="1100"/>
              <a:buAutoNum type="arabicPeriod"/>
            </a:pPr>
            <a:r>
              <a:rPr lang="en"/>
              <a:t>Communicate more - Had a member unfortunately drop out. With better communication, we could have managed the extra workload better.</a:t>
            </a:r>
            <a:endParaRPr/>
          </a:p>
          <a:p>
            <a:pPr indent="-298450" lvl="0" marL="457200" rtl="0">
              <a:spcBef>
                <a:spcPts val="0"/>
              </a:spcBef>
              <a:spcAft>
                <a:spcPts val="0"/>
              </a:spcAft>
              <a:buSzPts val="1100"/>
              <a:buAutoNum type="arabicPeriod"/>
            </a:pPr>
            <a:r>
              <a:rPr lang="en"/>
              <a:t>Start small - Start with getting all of the basics done, before improving them, otherwise too much time can be lost.</a:t>
            </a:r>
            <a:endParaRPr/>
          </a:p>
          <a:p>
            <a:pPr indent="-298450" lvl="0" marL="457200" rtl="0">
              <a:spcBef>
                <a:spcPts val="0"/>
              </a:spcBef>
              <a:spcAft>
                <a:spcPts val="0"/>
              </a:spcAft>
              <a:buSzPts val="1100"/>
              <a:buAutoNum type="arabicPeriod"/>
            </a:pPr>
            <a:r>
              <a:rPr lang="en"/>
              <a:t>Physics - Have gained some useful experience with a physics engine, using a 3rd party API.</a:t>
            </a:r>
            <a:endParaRPr/>
          </a:p>
          <a:p>
            <a:pPr indent="-298450" lvl="0" marL="457200">
              <a:spcBef>
                <a:spcPts val="0"/>
              </a:spcBef>
              <a:spcAft>
                <a:spcPts val="0"/>
              </a:spcAft>
              <a:buSzPts val="1100"/>
              <a:buAutoNum type="arabicPeriod"/>
            </a:pPr>
            <a:r>
              <a:rPr lang="en"/>
              <a:t>AI - Gained some useful experience using the FSM method in AI.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Jack Speaking</a:t>
            </a:r>
            <a:endParaRPr b="1"/>
          </a:p>
          <a:p>
            <a:pPr indent="-298450" lvl="0" marL="457200" rtl="0">
              <a:spcBef>
                <a:spcPts val="0"/>
              </a:spcBef>
              <a:spcAft>
                <a:spcPts val="0"/>
              </a:spcAft>
              <a:buSzPts val="1100"/>
              <a:buAutoNum type="arabicPeriod"/>
            </a:pPr>
            <a:r>
              <a:rPr lang="en"/>
              <a:t>This project has been a great learning experience for the both of us.</a:t>
            </a:r>
            <a:endParaRPr/>
          </a:p>
          <a:p>
            <a:pPr indent="-298450" lvl="0" marL="457200" rtl="0">
              <a:spcBef>
                <a:spcPts val="0"/>
              </a:spcBef>
              <a:spcAft>
                <a:spcPts val="0"/>
              </a:spcAft>
              <a:buSzPts val="1100"/>
              <a:buAutoNum type="arabicPeriod"/>
            </a:pPr>
            <a:r>
              <a:rPr lang="en"/>
              <a:t>We have both learnt many important lessons about keeping on top of our work, and working as a team.</a:t>
            </a:r>
            <a:endParaRPr/>
          </a:p>
          <a:p>
            <a:pPr indent="-298450" lvl="0" marL="457200" rtl="0">
              <a:spcBef>
                <a:spcPts val="0"/>
              </a:spcBef>
              <a:spcAft>
                <a:spcPts val="0"/>
              </a:spcAft>
              <a:buSzPts val="1100"/>
              <a:buAutoNum type="arabicPeriod"/>
            </a:pPr>
            <a:r>
              <a:rPr lang="en"/>
              <a:t>We also both received some great experience in designing the different components of a game engine.</a:t>
            </a:r>
            <a:endParaRPr/>
          </a:p>
          <a:p>
            <a:pPr indent="-298450" lvl="0" marL="457200" rtl="0">
              <a:spcBef>
                <a:spcPts val="0"/>
              </a:spcBef>
              <a:spcAft>
                <a:spcPts val="0"/>
              </a:spcAft>
              <a:buSzPts val="1100"/>
              <a:buAutoNum type="arabicPeriod"/>
            </a:pPr>
            <a:r>
              <a:rPr lang="en"/>
              <a:t>Although this isn’t as far as we would have liked to come, we are still proud of our work.</a:t>
            </a:r>
            <a:endParaRPr/>
          </a:p>
          <a:p>
            <a:pPr indent="-298450" lvl="0" marL="457200" rtl="0">
              <a:spcBef>
                <a:spcPts val="0"/>
              </a:spcBef>
              <a:spcAft>
                <a:spcPts val="0"/>
              </a:spcAft>
              <a:buSzPts val="1100"/>
              <a:buAutoNum type="arabicPeriod"/>
            </a:pPr>
            <a:r>
              <a:rPr lang="en"/>
              <a:t>Thank you for attending our presentation on out</a:t>
            </a:r>
            <a:r>
              <a:rPr lang="en"/>
              <a:t> game engine, our chosen game to create, and our journey through it. We are now open to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Cordell Speaking</a:t>
            </a:r>
            <a:endParaRPr b="1"/>
          </a:p>
          <a:p>
            <a:pPr indent="0" lvl="0" marL="0">
              <a:spcBef>
                <a:spcPts val="0"/>
              </a:spcBef>
              <a:spcAft>
                <a:spcPts val="0"/>
              </a:spcAft>
              <a:buNone/>
            </a:pPr>
            <a:r>
              <a:t/>
            </a:r>
            <a:endParaRPr/>
          </a:p>
          <a:p>
            <a:pPr indent="0" lvl="0" marL="0">
              <a:spcBef>
                <a:spcPts val="0"/>
              </a:spcBef>
              <a:spcAft>
                <a:spcPts val="0"/>
              </a:spcAft>
              <a:buNone/>
            </a:pPr>
            <a:r>
              <a:rPr lang="en"/>
              <a:t>Hello and welcome to our ICT397 Major project presentation</a:t>
            </a:r>
            <a:endParaRPr/>
          </a:p>
          <a:p>
            <a:pPr indent="0" lvl="0" marL="0">
              <a:spcBef>
                <a:spcPts val="0"/>
              </a:spcBef>
              <a:spcAft>
                <a:spcPts val="0"/>
              </a:spcAft>
              <a:buNone/>
            </a:pPr>
            <a:r>
              <a:rPr lang="en"/>
              <a:t>My name is Cordell Smith and this is my partner Jack Matters and today we will be introducing to you our very own Carr</a:t>
            </a:r>
            <a:r>
              <a:rPr lang="en"/>
              <a:t>é </a:t>
            </a:r>
            <a:r>
              <a:rPr lang="en"/>
              <a:t>Game Engine.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Cordell Speaking</a:t>
            </a:r>
            <a:endParaRPr b="1"/>
          </a:p>
          <a:p>
            <a:pPr indent="0" lvl="0" marL="0">
              <a:spcBef>
                <a:spcPts val="0"/>
              </a:spcBef>
              <a:spcAft>
                <a:spcPts val="0"/>
              </a:spcAft>
              <a:buNone/>
            </a:pPr>
            <a:r>
              <a:rPr lang="en"/>
              <a:t>Just before we get started, I think it’s </a:t>
            </a:r>
            <a:r>
              <a:rPr lang="en"/>
              <a:t>important</a:t>
            </a:r>
            <a:r>
              <a:rPr lang="en"/>
              <a:t> to state our project objectives throughout the semester, this is so you can get a better understanding of what we set out to achieve.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Cordell Speaking</a:t>
            </a:r>
            <a:endParaRPr b="1"/>
          </a:p>
          <a:p>
            <a:pPr indent="-298450" lvl="0" marL="457200" rtl="0">
              <a:spcBef>
                <a:spcPts val="0"/>
              </a:spcBef>
              <a:spcAft>
                <a:spcPts val="0"/>
              </a:spcAft>
              <a:buSzPts val="1100"/>
              <a:buChar char="-"/>
            </a:pPr>
            <a:r>
              <a:rPr lang="en"/>
              <a:t>Throughout</a:t>
            </a:r>
            <a:r>
              <a:rPr lang="en"/>
              <a:t> the projects lifespan, we incorporated various design methodologies but never really stuck to one</a:t>
            </a:r>
            <a:endParaRPr/>
          </a:p>
          <a:p>
            <a:pPr indent="-298450" lvl="0" marL="457200" rtl="0">
              <a:spcBef>
                <a:spcPts val="0"/>
              </a:spcBef>
              <a:spcAft>
                <a:spcPts val="0"/>
              </a:spcAft>
              <a:buSzPts val="1100"/>
              <a:buChar char="-"/>
            </a:pPr>
            <a:r>
              <a:rPr lang="en"/>
              <a:t>Most notable were the iterative approach and that is the agile methodology.</a:t>
            </a:r>
            <a:endParaRPr/>
          </a:p>
          <a:p>
            <a:pPr indent="-298450" lvl="0" marL="457200" rtl="0">
              <a:spcBef>
                <a:spcPts val="0"/>
              </a:spcBef>
              <a:spcAft>
                <a:spcPts val="0"/>
              </a:spcAft>
              <a:buSzPts val="1100"/>
              <a:buChar char="-"/>
            </a:pPr>
            <a:r>
              <a:rPr lang="en"/>
              <a:t>We would having various daily communication meetings as scrums in order to complete our sprints</a:t>
            </a:r>
            <a:endParaRPr/>
          </a:p>
          <a:p>
            <a:pPr indent="-298450" lvl="0" marL="457200" rtl="0">
              <a:spcBef>
                <a:spcPts val="0"/>
              </a:spcBef>
              <a:spcAft>
                <a:spcPts val="0"/>
              </a:spcAft>
              <a:buSzPts val="1100"/>
              <a:buChar char="-"/>
            </a:pPr>
            <a:r>
              <a:rPr lang="en"/>
              <a:t>This also included </a:t>
            </a:r>
            <a:r>
              <a:rPr lang="en">
                <a:solidFill>
                  <a:srgbClr val="333333"/>
                </a:solidFill>
                <a:highlight>
                  <a:srgbClr val="F6F6F6"/>
                </a:highlight>
              </a:rPr>
              <a:t>developing features in short timeframes with each iteration necessary in for the release of a new functionality</a:t>
            </a:r>
            <a:endParaRPr/>
          </a:p>
          <a:p>
            <a:pPr indent="-298450" lvl="0" marL="457200" rtl="0">
              <a:spcBef>
                <a:spcPts val="0"/>
              </a:spcBef>
              <a:spcAft>
                <a:spcPts val="0"/>
              </a:spcAft>
              <a:buSzPts val="1100"/>
              <a:buChar char="-"/>
            </a:pPr>
            <a:r>
              <a:rPr lang="en"/>
              <a:t>Here are just some of the tools we used to help facilitate our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Jack Speaking</a:t>
            </a:r>
            <a:endParaRPr b="1"/>
          </a:p>
          <a:p>
            <a:pPr indent="-298450" lvl="0" marL="457200" rtl="0">
              <a:spcBef>
                <a:spcPts val="0"/>
              </a:spcBef>
              <a:spcAft>
                <a:spcPts val="0"/>
              </a:spcAft>
              <a:buSzPts val="1100"/>
              <a:buAutoNum type="arabicPeriod"/>
            </a:pPr>
            <a:r>
              <a:rPr lang="en"/>
              <a:t>Visual studio was our first choice, as both of us already had it installed and were familiar with it.</a:t>
            </a:r>
            <a:endParaRPr/>
          </a:p>
          <a:p>
            <a:pPr indent="-298450" lvl="0" marL="457200" rtl="0">
              <a:spcBef>
                <a:spcPts val="0"/>
              </a:spcBef>
              <a:spcAft>
                <a:spcPts val="0"/>
              </a:spcAft>
              <a:buSzPts val="1100"/>
              <a:buAutoNum type="arabicPeriod"/>
            </a:pPr>
            <a:r>
              <a:rPr lang="en"/>
              <a:t>Github is the online repository we used. Once again, we were both familiar with github, so had no issue setting it up and using it through our production.</a:t>
            </a:r>
            <a:endParaRPr/>
          </a:p>
          <a:p>
            <a:pPr indent="-298450" lvl="0" marL="457200" rtl="0">
              <a:spcBef>
                <a:spcPts val="0"/>
              </a:spcBef>
              <a:spcAft>
                <a:spcPts val="0"/>
              </a:spcAft>
              <a:buSzPts val="1100"/>
              <a:buAutoNum type="arabicPeriod"/>
            </a:pPr>
            <a:r>
              <a:rPr lang="en"/>
              <a:t>Google drive was used for the sharing of files too large to send by other means.</a:t>
            </a:r>
            <a:endParaRPr/>
          </a:p>
          <a:p>
            <a:pPr indent="-298450" lvl="0" marL="457200" rtl="0">
              <a:spcBef>
                <a:spcPts val="0"/>
              </a:spcBef>
              <a:spcAft>
                <a:spcPts val="0"/>
              </a:spcAft>
              <a:buSzPts val="1100"/>
              <a:buAutoNum type="arabicPeriod"/>
            </a:pPr>
            <a:r>
              <a:rPr lang="en"/>
              <a:t>Slack was our main area of contact. We reported in daily with what we were working on, our progress, and any troubles faced.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Jack Speaking</a:t>
            </a:r>
            <a:endParaRPr b="1"/>
          </a:p>
          <a:p>
            <a:pPr indent="-298450" lvl="0" marL="457200" rtl="0">
              <a:spcBef>
                <a:spcPts val="0"/>
              </a:spcBef>
              <a:spcAft>
                <a:spcPts val="0"/>
              </a:spcAft>
              <a:buSzPts val="1100"/>
              <a:buChar char="-"/>
            </a:pPr>
            <a:r>
              <a:rPr lang="en"/>
              <a:t>Our proposed game story begins with:</a:t>
            </a:r>
            <a:endParaRPr/>
          </a:p>
          <a:p>
            <a:pPr indent="-298450" lvl="0" marL="457200" rtl="0">
              <a:spcBef>
                <a:spcPts val="0"/>
              </a:spcBef>
              <a:spcAft>
                <a:spcPts val="0"/>
              </a:spcAft>
              <a:buSzPts val="1100"/>
              <a:buChar char="-"/>
            </a:pPr>
            <a:r>
              <a:rPr lang="en"/>
              <a:t>Player has just started their new job as an OOber driver.</a:t>
            </a:r>
            <a:endParaRPr/>
          </a:p>
          <a:p>
            <a:pPr indent="-298450" lvl="0" marL="457200" rtl="0">
              <a:spcBef>
                <a:spcPts val="0"/>
              </a:spcBef>
              <a:spcAft>
                <a:spcPts val="0"/>
              </a:spcAft>
              <a:buSzPts val="1100"/>
              <a:buChar char="-"/>
            </a:pPr>
            <a:r>
              <a:rPr lang="en"/>
              <a:t>Player is tasked with picking up transporting customers in order to achieve a 5-star rating for their OOber score. </a:t>
            </a:r>
            <a:endParaRPr/>
          </a:p>
          <a:p>
            <a:pPr indent="-298450" lvl="0" marL="457200" rtl="0">
              <a:spcBef>
                <a:spcPts val="0"/>
              </a:spcBef>
              <a:spcAft>
                <a:spcPts val="0"/>
              </a:spcAft>
              <a:buSzPts val="1100"/>
              <a:buChar char="-"/>
            </a:pPr>
            <a:r>
              <a:rPr lang="en"/>
              <a:t>Using a mission system, the player will be unable to continue onto the next mission to progress the story until they have achieved a satisfactory score for the current mission.</a:t>
            </a:r>
            <a:endParaRPr/>
          </a:p>
          <a:p>
            <a:pPr indent="-298450" lvl="0" marL="457200" rtl="0">
              <a:spcBef>
                <a:spcPts val="0"/>
              </a:spcBef>
              <a:spcAft>
                <a:spcPts val="0"/>
              </a:spcAft>
              <a:buSzPts val="1100"/>
              <a:buChar char="-"/>
            </a:pPr>
            <a:r>
              <a:rPr lang="en"/>
              <a:t>This is a common method, and one that allows the story to progress correctly.</a:t>
            </a:r>
            <a:endParaRPr/>
          </a:p>
          <a:p>
            <a:pPr indent="-298450" lvl="0" marL="457200" rtl="0">
              <a:spcBef>
                <a:spcPts val="0"/>
              </a:spcBef>
              <a:spcAft>
                <a:spcPts val="0"/>
              </a:spcAft>
              <a:buSzPts val="1100"/>
              <a:buChar char="-"/>
            </a:pPr>
            <a:r>
              <a:rPr lang="en"/>
              <a:t>The number of missions is yet to be decided.</a:t>
            </a:r>
            <a:endParaRPr/>
          </a:p>
          <a:p>
            <a:pPr indent="-298450" lvl="0" marL="457200" rtl="0">
              <a:spcBef>
                <a:spcPts val="0"/>
              </a:spcBef>
              <a:spcAft>
                <a:spcPts val="0"/>
              </a:spcAft>
              <a:buSzPts val="1100"/>
              <a:buChar char="-"/>
            </a:pPr>
            <a:r>
              <a:rPr lang="en"/>
              <a:t>After completing all missions, and receiving the 5-star rating, the player will be able to retire and the game will be complete.</a:t>
            </a:r>
            <a:endParaRPr/>
          </a:p>
          <a:p>
            <a:pPr indent="45720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Cordell Speaking</a:t>
            </a:r>
            <a:endParaRPr b="1"/>
          </a:p>
          <a:p>
            <a:pPr indent="-298450" lvl="0" marL="457200" rtl="0">
              <a:spcBef>
                <a:spcPts val="0"/>
              </a:spcBef>
              <a:spcAft>
                <a:spcPts val="0"/>
              </a:spcAft>
              <a:buSzPts val="1100"/>
              <a:buChar char="-"/>
            </a:pPr>
            <a:r>
              <a:rPr lang="en"/>
              <a:t>So the game engine isnt entirely complete but we did complete a number of key components and they are:</a:t>
            </a:r>
            <a:endParaRPr/>
          </a:p>
          <a:p>
            <a:pPr indent="-298450" lvl="0" marL="914400" rtl="0">
              <a:spcBef>
                <a:spcPts val="0"/>
              </a:spcBef>
              <a:spcAft>
                <a:spcPts val="0"/>
              </a:spcAft>
              <a:buSzPts val="1100"/>
              <a:buChar char="-"/>
            </a:pPr>
            <a:r>
              <a:rPr lang="en"/>
              <a:t>The game engine utilised the model view controller pattern through a game engine controller class that was a hub for all the engine components. </a:t>
            </a:r>
            <a:endParaRPr/>
          </a:p>
          <a:p>
            <a:pPr indent="-298450" lvl="0" marL="914400" rtl="0">
              <a:spcBef>
                <a:spcPts val="0"/>
              </a:spcBef>
              <a:spcAft>
                <a:spcPts val="0"/>
              </a:spcAft>
              <a:buSzPts val="1100"/>
              <a:buChar char="-"/>
            </a:pPr>
            <a:r>
              <a:rPr lang="en"/>
              <a:t>This information was then passed to a gameworld object that would pose as the view for the user to interact with and the model is each of the components that connect to the </a:t>
            </a:r>
            <a:endParaRPr/>
          </a:p>
          <a:p>
            <a:pPr indent="-298450" lvl="0" marL="914400" rtl="0">
              <a:spcBef>
                <a:spcPts val="0"/>
              </a:spcBef>
              <a:spcAft>
                <a:spcPts val="0"/>
              </a:spcAft>
              <a:buSzPts val="1100"/>
              <a:buChar char="-"/>
            </a:pPr>
            <a:r>
              <a:rPr lang="en"/>
              <a:t>Various software design patterns were used to implement these components such</a:t>
            </a:r>
            <a:endParaRPr/>
          </a:p>
          <a:p>
            <a:pPr indent="-298450" lvl="1" marL="1371600" rtl="0">
              <a:spcBef>
                <a:spcPts val="0"/>
              </a:spcBef>
              <a:spcAft>
                <a:spcPts val="0"/>
              </a:spcAft>
              <a:buSzPts val="1100"/>
              <a:buChar char="-"/>
            </a:pPr>
            <a:r>
              <a:rPr lang="en"/>
              <a:t>One of the most notable was abstracting the OpenGl API which was our main 3D renderer from the controller class using a facade pattern</a:t>
            </a:r>
            <a:endParaRPr/>
          </a:p>
          <a:p>
            <a:pPr indent="-298450" lvl="1" marL="1371600" rtl="0">
              <a:spcBef>
                <a:spcPts val="0"/>
              </a:spcBef>
              <a:spcAft>
                <a:spcPts val="0"/>
              </a:spcAft>
              <a:buSzPts val="1100"/>
              <a:buChar char="-"/>
            </a:pPr>
            <a:r>
              <a:rPr lang="en"/>
              <a:t>We used the factory method as a way to create assets within the game. Each asset was differentiated by a type, this could be static, npc or object but were all derived from the base interface class and stored for later use.</a:t>
            </a:r>
            <a:endParaRPr/>
          </a:p>
          <a:p>
            <a:pPr indent="-298450" lvl="1" marL="1371600" rtl="0">
              <a:spcBef>
                <a:spcPts val="0"/>
              </a:spcBef>
              <a:spcAft>
                <a:spcPts val="0"/>
              </a:spcAft>
              <a:buSzPts val="1100"/>
              <a:buChar char="-"/>
            </a:pPr>
            <a:r>
              <a:rPr lang="en"/>
              <a:t>We used the singleton pattern to create a single instance of our texture manager and time manager classes throughout the entire engine</a:t>
            </a:r>
            <a:endParaRPr/>
          </a:p>
          <a:p>
            <a:pPr indent="0" lvl="0" marL="0" rtl="0">
              <a:spcBef>
                <a:spcPts val="0"/>
              </a:spcBef>
              <a:spcAft>
                <a:spcPts val="0"/>
              </a:spcAft>
              <a:buNone/>
            </a:pPr>
            <a:r>
              <a:t/>
            </a:r>
            <a:endParaRPr/>
          </a:p>
          <a:p>
            <a:pPr indent="0" lvl="0" marL="0">
              <a:spcBef>
                <a:spcPts val="0"/>
              </a:spcBef>
              <a:spcAft>
                <a:spcPts val="0"/>
              </a:spcAft>
              <a:buNone/>
            </a:pPr>
            <a:r>
              <a:rPr b="1" lang="en"/>
              <a:t>Jack Speaking</a:t>
            </a:r>
            <a:endParaRPr b="1"/>
          </a:p>
          <a:p>
            <a:pPr indent="-298450" lvl="0" marL="457200" rtl="0">
              <a:spcBef>
                <a:spcPts val="0"/>
              </a:spcBef>
              <a:spcAft>
                <a:spcPts val="0"/>
              </a:spcAft>
              <a:buSzPts val="1100"/>
              <a:buAutoNum type="arabicPeriod"/>
            </a:pPr>
            <a:r>
              <a:rPr lang="en"/>
              <a:t>Physics Engine - Basic collision detection was added.</a:t>
            </a:r>
            <a:endParaRPr/>
          </a:p>
          <a:p>
            <a:pPr indent="-298450" lvl="0" marL="457200" rtl="0">
              <a:spcBef>
                <a:spcPts val="0"/>
              </a:spcBef>
              <a:spcAft>
                <a:spcPts val="0"/>
              </a:spcAft>
              <a:buSzPts val="1100"/>
              <a:buAutoNum type="arabicPeriod"/>
            </a:pPr>
            <a:r>
              <a:rPr lang="en"/>
              <a:t>Scripting - Majority of  game initializations are done through scripts. What’s left is currently being worked on.</a:t>
            </a:r>
            <a:endParaRPr/>
          </a:p>
          <a:p>
            <a:pPr indent="-298450" lvl="0" marL="457200" rtl="0">
              <a:spcBef>
                <a:spcPts val="0"/>
              </a:spcBef>
              <a:spcAft>
                <a:spcPts val="0"/>
              </a:spcAft>
              <a:buSzPts val="1100"/>
              <a:buAutoNum type="arabicPeriod"/>
            </a:pPr>
            <a:r>
              <a:rPr lang="en"/>
              <a:t>Imagery database - Loading and storing of all textures at game initialization, and accessing during.</a:t>
            </a:r>
            <a:endParaRPr/>
          </a:p>
          <a:p>
            <a:pPr indent="-298450" lvl="0" marL="457200">
              <a:spcBef>
                <a:spcPts val="0"/>
              </a:spcBef>
              <a:spcAft>
                <a:spcPts val="0"/>
              </a:spcAft>
              <a:buSzPts val="1100"/>
              <a:buAutoNum type="arabicPeriod"/>
            </a:pPr>
            <a:r>
              <a:rPr lang="en"/>
              <a:t>AI - Simple AI using the Finite State Machine (FSM) method. AI capable of moving between set waypoints.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Cordell Speaking</a:t>
            </a:r>
            <a:endParaRPr b="1"/>
          </a:p>
          <a:p>
            <a:pPr indent="-298450" lvl="0" marL="457200" rtl="0">
              <a:spcBef>
                <a:spcPts val="0"/>
              </a:spcBef>
              <a:spcAft>
                <a:spcPts val="0"/>
              </a:spcAft>
              <a:buSzPts val="1100"/>
              <a:buChar char="-"/>
            </a:pPr>
            <a:r>
              <a:rPr lang="en"/>
              <a:t>Initial understanding of how the MVC pattern was used with each engine component, it </a:t>
            </a:r>
            <a:r>
              <a:rPr lang="en"/>
              <a:t>wasn't</a:t>
            </a:r>
            <a:r>
              <a:rPr lang="en"/>
              <a:t> until we sat down and did some serious planning with UMLs and other diagrams was it made clearer to us identifying where the data will be stored, where it will be changed and what will calculate these changes.</a:t>
            </a:r>
            <a:endParaRPr/>
          </a:p>
          <a:p>
            <a:pPr indent="-298450" lvl="0" marL="457200" rtl="0">
              <a:spcBef>
                <a:spcPts val="0"/>
              </a:spcBef>
              <a:spcAft>
                <a:spcPts val="0"/>
              </a:spcAft>
              <a:buSzPts val="1100"/>
              <a:buChar char="-"/>
            </a:pPr>
            <a:r>
              <a:rPr lang="en"/>
              <a:t>Data management. This was how we were going to store our data and access it later. </a:t>
            </a:r>
            <a:endParaRPr/>
          </a:p>
          <a:p>
            <a:pPr indent="-298450" lvl="1" marL="914400" rtl="0">
              <a:spcBef>
                <a:spcPts val="0"/>
              </a:spcBef>
              <a:spcAft>
                <a:spcPts val="0"/>
              </a:spcAft>
              <a:buSzPts val="1100"/>
              <a:buChar char="-"/>
            </a:pPr>
            <a:r>
              <a:rPr lang="en"/>
              <a:t>We opted to use maps to store our assets and textures. </a:t>
            </a:r>
            <a:endParaRPr/>
          </a:p>
          <a:p>
            <a:pPr indent="-298450" lvl="1" marL="914400" rtl="0">
              <a:spcBef>
                <a:spcPts val="0"/>
              </a:spcBef>
              <a:spcAft>
                <a:spcPts val="0"/>
              </a:spcAft>
              <a:buSzPts val="1100"/>
              <a:buChar char="-"/>
            </a:pPr>
            <a:r>
              <a:rPr lang="en"/>
              <a:t>The assets could be accessed by their key which was a string identifier and the textures were just their relative file path</a:t>
            </a:r>
            <a:endParaRPr/>
          </a:p>
          <a:p>
            <a:pPr indent="-298450" lvl="0" marL="457200" rtl="0">
              <a:spcBef>
                <a:spcPts val="0"/>
              </a:spcBef>
              <a:spcAft>
                <a:spcPts val="0"/>
              </a:spcAft>
              <a:buSzPts val="1100"/>
              <a:buChar char="-"/>
            </a:pPr>
            <a:r>
              <a:rPr lang="en"/>
              <a:t>We wanted to design the engine in a way where each component would still abide to the low coupling and high cohesion principles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rPr b="1" lang="en"/>
              <a:t>Jack Speaking</a:t>
            </a:r>
            <a:endParaRPr b="1"/>
          </a:p>
          <a:p>
            <a:pPr indent="-298450" lvl="0" marL="457200" rtl="0">
              <a:spcBef>
                <a:spcPts val="0"/>
              </a:spcBef>
              <a:spcAft>
                <a:spcPts val="0"/>
              </a:spcAft>
              <a:buSzPts val="1100"/>
              <a:buAutoNum type="arabicPeriod"/>
            </a:pPr>
            <a:r>
              <a:rPr lang="en"/>
              <a:t>Connecting AI to Physics. Giving a collision body to a moving body.</a:t>
            </a:r>
            <a:endParaRPr/>
          </a:p>
          <a:p>
            <a:pPr indent="-298450" lvl="0" marL="457200" rtl="0">
              <a:spcBef>
                <a:spcPts val="0"/>
              </a:spcBef>
              <a:spcAft>
                <a:spcPts val="0"/>
              </a:spcAft>
              <a:buSzPts val="1100"/>
              <a:buAutoNum type="arabicPeriod"/>
            </a:pPr>
            <a:r>
              <a:rPr lang="en"/>
              <a:t>Multiple AI. Having multiple AI using same waypoints, but not all going to same one.</a:t>
            </a:r>
            <a:endParaRPr/>
          </a:p>
          <a:p>
            <a:pPr indent="-298450" lvl="0" marL="457200">
              <a:spcBef>
                <a:spcPts val="0"/>
              </a:spcBef>
              <a:spcAft>
                <a:spcPts val="0"/>
              </a:spcAft>
              <a:buSzPts val="1100"/>
              <a:buAutoNum type="arabicPeriod"/>
            </a:pPr>
            <a:r>
              <a:rPr lang="en"/>
              <a:t>Scripting. Correct way to layout scripts, and return the data to where it needs to go.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r>
              <a:rPr lang="en">
                <a:solidFill>
                  <a:srgbClr val="FFFFFF"/>
                </a:solidFill>
              </a:rPr>
              <a:t>arr</a:t>
            </a:r>
            <a:r>
              <a:rPr lang="en">
                <a:solidFill>
                  <a:srgbClr val="FFFFFF"/>
                </a:solidFill>
              </a:rPr>
              <a:t>é</a:t>
            </a:r>
            <a:r>
              <a:rPr lang="en"/>
              <a:t> Game Engine</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ICT397 Major Project</a:t>
            </a:r>
            <a:endParaRPr/>
          </a:p>
        </p:txBody>
      </p:sp>
      <p:sp>
        <p:nvSpPr>
          <p:cNvPr id="136" name="Shape 136"/>
          <p:cNvSpPr txBox="1"/>
          <p:nvPr/>
        </p:nvSpPr>
        <p:spPr>
          <a:xfrm>
            <a:off x="2952300" y="3626725"/>
            <a:ext cx="3239400" cy="717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By Cordell Smith and Jack Matters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Lessons Learned and Experience</a:t>
            </a:r>
            <a:endParaRPr/>
          </a:p>
        </p:txBody>
      </p:sp>
      <p:sp>
        <p:nvSpPr>
          <p:cNvPr id="199" name="Shape 199"/>
          <p:cNvSpPr txBox="1"/>
          <p:nvPr>
            <p:ph idx="1" type="body"/>
          </p:nvPr>
        </p:nvSpPr>
        <p:spPr>
          <a:xfrm>
            <a:off x="1297500" y="157650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Opengl Shaders</a:t>
            </a:r>
            <a:endParaRPr/>
          </a:p>
          <a:p>
            <a:pPr indent="-311150" lvl="0" marL="457200" rtl="0">
              <a:spcBef>
                <a:spcPts val="0"/>
              </a:spcBef>
              <a:spcAft>
                <a:spcPts val="0"/>
              </a:spcAft>
              <a:buSzPts val="1300"/>
              <a:buChar char="➢"/>
            </a:pPr>
            <a:r>
              <a:rPr lang="en"/>
              <a:t>Keep on top and make notes for everything!</a:t>
            </a:r>
            <a:endParaRPr/>
          </a:p>
          <a:p>
            <a:pPr indent="-311150" lvl="0" marL="457200" rtl="0">
              <a:spcBef>
                <a:spcPts val="0"/>
              </a:spcBef>
              <a:spcAft>
                <a:spcPts val="0"/>
              </a:spcAft>
              <a:buSzPts val="1300"/>
              <a:buChar char="➢"/>
            </a:pPr>
            <a:r>
              <a:rPr lang="en"/>
              <a:t>Assess overall</a:t>
            </a:r>
            <a:r>
              <a:rPr lang="en"/>
              <a:t> </a:t>
            </a:r>
            <a:endParaRPr/>
          </a:p>
          <a:p>
            <a:pPr indent="-311150" lvl="0" marL="457200" rtl="0">
              <a:spcBef>
                <a:spcPts val="0"/>
              </a:spcBef>
              <a:spcAft>
                <a:spcPts val="0"/>
              </a:spcAft>
              <a:buSzPts val="1300"/>
              <a:buChar char="➢"/>
            </a:pPr>
            <a:r>
              <a:rPr lang="en"/>
              <a:t>P</a:t>
            </a:r>
            <a:r>
              <a:rPr lang="en"/>
              <a:t>hysics Engine</a:t>
            </a:r>
            <a:endParaRPr/>
          </a:p>
          <a:p>
            <a:pPr indent="-311150" lvl="0" marL="457200" rtl="0">
              <a:spcBef>
                <a:spcPts val="0"/>
              </a:spcBef>
              <a:spcAft>
                <a:spcPts val="0"/>
              </a:spcAft>
              <a:buSzPts val="1300"/>
              <a:buChar char="➢"/>
            </a:pPr>
            <a:r>
              <a:rPr lang="en"/>
              <a:t>AI Creation and Handling</a:t>
            </a:r>
            <a:endParaRPr/>
          </a:p>
          <a:p>
            <a:pPr indent="-311150" lvl="0" marL="457200" rtl="0">
              <a:spcBef>
                <a:spcPts val="0"/>
              </a:spcBef>
              <a:spcAft>
                <a:spcPts val="0"/>
              </a:spcAft>
              <a:buSzPts val="1300"/>
              <a:buChar char="➢"/>
            </a:pPr>
            <a:r>
              <a:rPr lang="en"/>
              <a:t>Start Early</a:t>
            </a:r>
            <a:endParaRPr/>
          </a:p>
          <a:p>
            <a:pPr indent="-311150" lvl="0" marL="457200" rtl="0">
              <a:spcBef>
                <a:spcPts val="0"/>
              </a:spcBef>
              <a:spcAft>
                <a:spcPts val="0"/>
              </a:spcAft>
              <a:buSzPts val="1300"/>
              <a:buChar char="➢"/>
            </a:pPr>
            <a:r>
              <a:rPr lang="en"/>
              <a:t>Communicate A Lot</a:t>
            </a:r>
            <a:endParaRPr/>
          </a:p>
          <a:p>
            <a:pPr indent="-311150" lvl="0" marL="457200" rtl="0">
              <a:spcBef>
                <a:spcPts val="0"/>
              </a:spcBef>
              <a:spcAft>
                <a:spcPts val="0"/>
              </a:spcAft>
              <a:buSzPts val="1300"/>
              <a:buChar char="➢"/>
            </a:pPr>
            <a:r>
              <a:rPr lang="en"/>
              <a:t>Start Small</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pic>
        <p:nvPicPr>
          <p:cNvPr id="142" name="Shape 142"/>
          <p:cNvPicPr preferRelativeResize="0"/>
          <p:nvPr/>
        </p:nvPicPr>
        <p:blipFill>
          <a:blip r:embed="rId3">
            <a:alphaModFix/>
          </a:blip>
          <a:stretch>
            <a:fillRect/>
          </a:stretch>
        </p:blipFill>
        <p:spPr>
          <a:xfrm>
            <a:off x="2244650" y="1567550"/>
            <a:ext cx="1369100" cy="2806200"/>
          </a:xfrm>
          <a:prstGeom prst="rect">
            <a:avLst/>
          </a:prstGeom>
          <a:noFill/>
          <a:ln>
            <a:noFill/>
          </a:ln>
        </p:spPr>
      </p:pic>
      <p:sp>
        <p:nvSpPr>
          <p:cNvPr id="143" name="Shape 143"/>
          <p:cNvSpPr txBox="1"/>
          <p:nvPr/>
        </p:nvSpPr>
        <p:spPr>
          <a:xfrm>
            <a:off x="2102700" y="4373750"/>
            <a:ext cx="1653000" cy="341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Cordell Smith</a:t>
            </a:r>
            <a:endParaRPr>
              <a:solidFill>
                <a:srgbClr val="FFFFFF"/>
              </a:solidFill>
            </a:endParaRPr>
          </a:p>
        </p:txBody>
      </p:sp>
      <p:sp>
        <p:nvSpPr>
          <p:cNvPr id="144" name="Shape 144"/>
          <p:cNvSpPr txBox="1"/>
          <p:nvPr/>
        </p:nvSpPr>
        <p:spPr>
          <a:xfrm>
            <a:off x="5530200" y="4373750"/>
            <a:ext cx="16530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Jack Matters</a:t>
            </a:r>
            <a:endParaRPr>
              <a:solidFill>
                <a:srgbClr val="FFFFFF"/>
              </a:solidFill>
            </a:endParaRPr>
          </a:p>
        </p:txBody>
      </p:sp>
      <p:pic>
        <p:nvPicPr>
          <p:cNvPr id="145" name="Shape 145"/>
          <p:cNvPicPr preferRelativeResize="0"/>
          <p:nvPr/>
        </p:nvPicPr>
        <p:blipFill>
          <a:blip r:embed="rId4">
            <a:alphaModFix/>
          </a:blip>
          <a:stretch>
            <a:fillRect/>
          </a:stretch>
        </p:blipFill>
        <p:spPr>
          <a:xfrm>
            <a:off x="5614900" y="1567550"/>
            <a:ext cx="1568295" cy="2806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Objectives</a:t>
            </a:r>
            <a:endParaRPr/>
          </a:p>
        </p:txBody>
      </p:sp>
      <p:sp>
        <p:nvSpPr>
          <p:cNvPr id="151" name="Shape 151"/>
          <p:cNvSpPr txBox="1"/>
          <p:nvPr>
            <p:ph idx="1" type="body"/>
          </p:nvPr>
        </p:nvSpPr>
        <p:spPr>
          <a:xfrm>
            <a:off x="1297500" y="1567550"/>
            <a:ext cx="7038900" cy="33213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
              <a:t>Work cooperatively in a team to produce a working large scale software product</a:t>
            </a:r>
            <a:endParaRPr/>
          </a:p>
          <a:p>
            <a:pPr indent="0" lvl="0" marL="0" rtl="0">
              <a:lnSpc>
                <a:spcPct val="100000"/>
              </a:lnSpc>
              <a:spcBef>
                <a:spcPts val="1600"/>
              </a:spcBef>
              <a:spcAft>
                <a:spcPts val="0"/>
              </a:spcAft>
              <a:buNone/>
            </a:pPr>
            <a:r>
              <a:t/>
            </a:r>
            <a:endParaRPr/>
          </a:p>
          <a:p>
            <a:pPr indent="-311150" lvl="0" marL="457200" rtl="0">
              <a:lnSpc>
                <a:spcPct val="100000"/>
              </a:lnSpc>
              <a:spcBef>
                <a:spcPts val="1600"/>
              </a:spcBef>
              <a:spcAft>
                <a:spcPts val="0"/>
              </a:spcAft>
              <a:buSzPts val="1300"/>
              <a:buChar char="➢"/>
            </a:pPr>
            <a:r>
              <a:rPr lang="en"/>
              <a:t>To create a working game engine that utilises good software design patterns</a:t>
            </a:r>
            <a:endParaRPr/>
          </a:p>
          <a:p>
            <a:pPr indent="0" lvl="0" marL="0" rtl="0">
              <a:lnSpc>
                <a:spcPct val="100000"/>
              </a:lnSpc>
              <a:spcBef>
                <a:spcPts val="1600"/>
              </a:spcBef>
              <a:spcAft>
                <a:spcPts val="0"/>
              </a:spcAft>
              <a:buNone/>
            </a:pPr>
            <a:r>
              <a:t/>
            </a:r>
            <a:endParaRPr/>
          </a:p>
          <a:p>
            <a:pPr indent="-311150" lvl="0" marL="457200" rtl="0">
              <a:lnSpc>
                <a:spcPct val="100000"/>
              </a:lnSpc>
              <a:spcBef>
                <a:spcPts val="1600"/>
              </a:spcBef>
              <a:spcAft>
                <a:spcPts val="0"/>
              </a:spcAft>
              <a:buSzPts val="1300"/>
              <a:buChar char="➢"/>
            </a:pPr>
            <a:r>
              <a:rPr lang="en"/>
              <a:t>Create a separation between as many engine components as possible and have them integrate cohesively with each othe</a:t>
            </a:r>
            <a:r>
              <a:rPr lang="en"/>
              <a:t>r</a:t>
            </a:r>
            <a:endParaRPr/>
          </a:p>
          <a:p>
            <a:pPr indent="0" lvl="0" marL="0" rtl="0">
              <a:lnSpc>
                <a:spcPct val="100000"/>
              </a:lnSpc>
              <a:spcBef>
                <a:spcPts val="1600"/>
              </a:spcBef>
              <a:spcAft>
                <a:spcPts val="0"/>
              </a:spcAft>
              <a:buNone/>
            </a:pPr>
            <a:r>
              <a:t/>
            </a:r>
            <a:endParaRPr/>
          </a:p>
          <a:p>
            <a:pPr indent="-311150" lvl="0" marL="457200" rtl="0">
              <a:lnSpc>
                <a:spcPct val="100000"/>
              </a:lnSpc>
              <a:spcBef>
                <a:spcPts val="1600"/>
              </a:spcBef>
              <a:spcAft>
                <a:spcPts val="0"/>
              </a:spcAft>
              <a:buSzPts val="1300"/>
              <a:buChar char="➢"/>
            </a:pPr>
            <a:r>
              <a:rPr lang="en"/>
              <a:t>Then, use the game engine to create a entertaining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a:t>
            </a:r>
            <a:r>
              <a:rPr lang="en"/>
              <a:t>Methodologies</a:t>
            </a:r>
            <a:endParaRPr/>
          </a:p>
        </p:txBody>
      </p:sp>
      <p:sp>
        <p:nvSpPr>
          <p:cNvPr id="157" name="Shape 15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Agile methodology</a:t>
            </a:r>
            <a:endParaRPr/>
          </a:p>
          <a:p>
            <a:pPr indent="-298450" lvl="1" marL="914400" rtl="0">
              <a:spcBef>
                <a:spcPts val="0"/>
              </a:spcBef>
              <a:spcAft>
                <a:spcPts val="0"/>
              </a:spcAft>
              <a:buSzPts val="1100"/>
              <a:buChar char="○"/>
            </a:pPr>
            <a:r>
              <a:rPr lang="en"/>
              <a:t>Scrums</a:t>
            </a:r>
            <a:endParaRPr/>
          </a:p>
          <a:p>
            <a:pPr indent="-298450" lvl="1" marL="914400" rtl="0">
              <a:spcBef>
                <a:spcPts val="0"/>
              </a:spcBef>
              <a:spcAft>
                <a:spcPts val="0"/>
              </a:spcAft>
              <a:buSzPts val="1100"/>
              <a:buChar char="○"/>
            </a:pPr>
            <a:r>
              <a:rPr lang="en"/>
              <a:t>Sprints</a:t>
            </a:r>
            <a:endParaRPr/>
          </a:p>
          <a:p>
            <a:pPr indent="-311150" lvl="0" marL="457200" rtl="0">
              <a:spcBef>
                <a:spcPts val="0"/>
              </a:spcBef>
              <a:spcAft>
                <a:spcPts val="0"/>
              </a:spcAft>
              <a:buSzPts val="1300"/>
              <a:buChar char="➢"/>
            </a:pPr>
            <a:r>
              <a:rPr lang="en"/>
              <a:t>Task registry</a:t>
            </a:r>
            <a:endParaRPr/>
          </a:p>
          <a:p>
            <a:pPr indent="-311150" lvl="0" marL="457200" rtl="0">
              <a:spcBef>
                <a:spcPts val="0"/>
              </a:spcBef>
              <a:spcAft>
                <a:spcPts val="0"/>
              </a:spcAft>
              <a:buSzPts val="1300"/>
              <a:buChar char="➢"/>
            </a:pPr>
            <a:r>
              <a:rPr lang="en"/>
              <a:t>UML/flowchart planning</a:t>
            </a:r>
            <a:endParaRPr/>
          </a:p>
          <a:p>
            <a:pPr indent="-311150" lvl="0" marL="457200" rtl="0">
              <a:spcBef>
                <a:spcPts val="0"/>
              </a:spcBef>
              <a:spcAft>
                <a:spcPts val="0"/>
              </a:spcAft>
              <a:buSzPts val="1300"/>
              <a:buChar char="➢"/>
            </a:pPr>
            <a:r>
              <a:rPr lang="en"/>
              <a:t>Daily </a:t>
            </a:r>
            <a:r>
              <a:rPr lang="en"/>
              <a:t>Communications</a:t>
            </a:r>
            <a:endParaRPr/>
          </a:p>
          <a:p>
            <a:pPr indent="-311150" lvl="0" marL="457200" rtl="0">
              <a:spcBef>
                <a:spcPts val="0"/>
              </a:spcBef>
              <a:spcAft>
                <a:spcPts val="0"/>
              </a:spcAft>
              <a:buSzPts val="1300"/>
              <a:buChar char="➢"/>
            </a:pPr>
            <a:r>
              <a:rPr lang="en"/>
              <a:t>Weekly meetings</a:t>
            </a:r>
            <a:endParaRPr/>
          </a:p>
        </p:txBody>
      </p:sp>
      <p:pic>
        <p:nvPicPr>
          <p:cNvPr descr="Image result for agile methodology logo" id="158" name="Shape 158"/>
          <p:cNvPicPr preferRelativeResize="0"/>
          <p:nvPr/>
        </p:nvPicPr>
        <p:blipFill>
          <a:blip r:embed="rId3">
            <a:alphaModFix/>
          </a:blip>
          <a:stretch>
            <a:fillRect/>
          </a:stretch>
        </p:blipFill>
        <p:spPr>
          <a:xfrm>
            <a:off x="4992225" y="1307850"/>
            <a:ext cx="2712200" cy="278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Software Used</a:t>
            </a:r>
            <a:endParaRPr/>
          </a:p>
        </p:txBody>
      </p:sp>
      <p:sp>
        <p:nvSpPr>
          <p:cNvPr id="164" name="Shape 16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Visual Studio 2015</a:t>
            </a:r>
            <a:endParaRPr/>
          </a:p>
          <a:p>
            <a:pPr indent="-311150" lvl="0" marL="457200" rtl="0">
              <a:spcBef>
                <a:spcPts val="0"/>
              </a:spcBef>
              <a:spcAft>
                <a:spcPts val="0"/>
              </a:spcAft>
              <a:buSzPts val="1300"/>
              <a:buChar char="➢"/>
            </a:pPr>
            <a:r>
              <a:rPr lang="en"/>
              <a:t>Github</a:t>
            </a:r>
            <a:endParaRPr/>
          </a:p>
          <a:p>
            <a:pPr indent="-311150" lvl="0" marL="457200" rtl="0">
              <a:spcBef>
                <a:spcPts val="0"/>
              </a:spcBef>
              <a:spcAft>
                <a:spcPts val="0"/>
              </a:spcAft>
              <a:buSzPts val="1300"/>
              <a:buChar char="➢"/>
            </a:pPr>
            <a:r>
              <a:rPr lang="en"/>
              <a:t>Google Drive</a:t>
            </a:r>
            <a:endParaRPr/>
          </a:p>
          <a:p>
            <a:pPr indent="-311150" lvl="0" marL="457200" rtl="0">
              <a:spcBef>
                <a:spcPts val="0"/>
              </a:spcBef>
              <a:spcAft>
                <a:spcPts val="0"/>
              </a:spcAft>
              <a:buSzPts val="1300"/>
              <a:buChar char="➢"/>
            </a:pPr>
            <a:r>
              <a:rPr lang="en"/>
              <a:t>Slack</a:t>
            </a:r>
            <a:endParaRPr/>
          </a:p>
        </p:txBody>
      </p:sp>
      <p:sp>
        <p:nvSpPr>
          <p:cNvPr id="165" name="Shape 165"/>
          <p:cNvSpPr txBox="1"/>
          <p:nvPr/>
        </p:nvSpPr>
        <p:spPr>
          <a:xfrm>
            <a:off x="4458875" y="1360475"/>
            <a:ext cx="3651300" cy="2052300"/>
          </a:xfrm>
          <a:prstGeom prst="rect">
            <a:avLst/>
          </a:prstGeom>
          <a:gradFill>
            <a:gsLst>
              <a:gs pos="0">
                <a:srgbClr val="F2F2F2"/>
              </a:gs>
              <a:gs pos="100000">
                <a:srgbClr val="A6A6A6"/>
              </a:gs>
            </a:gsLst>
            <a:path path="circle">
              <a:fillToRect b="50%" l="50%" r="50%" t="50%"/>
            </a:path>
            <a:tileRect/>
          </a:gra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descr="Image result for visual studio 2015" id="166" name="Shape 166"/>
          <p:cNvPicPr preferRelativeResize="0"/>
          <p:nvPr/>
        </p:nvPicPr>
        <p:blipFill>
          <a:blip r:embed="rId3">
            <a:alphaModFix/>
          </a:blip>
          <a:stretch>
            <a:fillRect/>
          </a:stretch>
        </p:blipFill>
        <p:spPr>
          <a:xfrm>
            <a:off x="4556175" y="1430100"/>
            <a:ext cx="1962725" cy="976600"/>
          </a:xfrm>
          <a:prstGeom prst="rect">
            <a:avLst/>
          </a:prstGeom>
          <a:noFill/>
          <a:ln>
            <a:noFill/>
          </a:ln>
        </p:spPr>
      </p:pic>
      <p:pic>
        <p:nvPicPr>
          <p:cNvPr descr="Image result for github logo png" id="167" name="Shape 167"/>
          <p:cNvPicPr preferRelativeResize="0"/>
          <p:nvPr/>
        </p:nvPicPr>
        <p:blipFill>
          <a:blip r:embed="rId4">
            <a:alphaModFix/>
          </a:blip>
          <a:stretch>
            <a:fillRect/>
          </a:stretch>
        </p:blipFill>
        <p:spPr>
          <a:xfrm>
            <a:off x="6067975" y="2633525"/>
            <a:ext cx="2066550" cy="779275"/>
          </a:xfrm>
          <a:prstGeom prst="rect">
            <a:avLst/>
          </a:prstGeom>
          <a:noFill/>
          <a:ln>
            <a:noFill/>
          </a:ln>
        </p:spPr>
      </p:pic>
      <p:pic>
        <p:nvPicPr>
          <p:cNvPr descr="Image result for google drive logo png" id="168" name="Shape 168"/>
          <p:cNvPicPr preferRelativeResize="0"/>
          <p:nvPr/>
        </p:nvPicPr>
        <p:blipFill>
          <a:blip r:embed="rId5">
            <a:alphaModFix/>
          </a:blip>
          <a:stretch>
            <a:fillRect/>
          </a:stretch>
        </p:blipFill>
        <p:spPr>
          <a:xfrm>
            <a:off x="6368925" y="1416563"/>
            <a:ext cx="1464638" cy="1108250"/>
          </a:xfrm>
          <a:prstGeom prst="rect">
            <a:avLst/>
          </a:prstGeom>
          <a:noFill/>
          <a:ln>
            <a:noFill/>
          </a:ln>
        </p:spPr>
      </p:pic>
      <p:pic>
        <p:nvPicPr>
          <p:cNvPr descr="Image result for slack logo png" id="169" name="Shape 169"/>
          <p:cNvPicPr preferRelativeResize="0"/>
          <p:nvPr/>
        </p:nvPicPr>
        <p:blipFill>
          <a:blip r:embed="rId6">
            <a:alphaModFix/>
          </a:blip>
          <a:stretch>
            <a:fillRect/>
          </a:stretch>
        </p:blipFill>
        <p:spPr>
          <a:xfrm>
            <a:off x="4735988" y="2292588"/>
            <a:ext cx="1232900" cy="123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Story - Oober Taxi</a:t>
            </a:r>
            <a:endParaRPr/>
          </a:p>
        </p:txBody>
      </p:sp>
      <p:pic>
        <p:nvPicPr>
          <p:cNvPr id="175" name="Shape 175"/>
          <p:cNvPicPr preferRelativeResize="0"/>
          <p:nvPr/>
        </p:nvPicPr>
        <p:blipFill>
          <a:blip r:embed="rId3">
            <a:alphaModFix/>
          </a:blip>
          <a:stretch>
            <a:fillRect/>
          </a:stretch>
        </p:blipFill>
        <p:spPr>
          <a:xfrm>
            <a:off x="1776000" y="1307850"/>
            <a:ext cx="2796000" cy="2790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a:t>
            </a:r>
            <a:endParaRPr/>
          </a:p>
        </p:txBody>
      </p:sp>
      <p:sp>
        <p:nvSpPr>
          <p:cNvPr id="181" name="Shape 181"/>
          <p:cNvSpPr txBox="1"/>
          <p:nvPr>
            <p:ph idx="1" type="body"/>
          </p:nvPr>
        </p:nvSpPr>
        <p:spPr>
          <a:xfrm>
            <a:off x="4572000" y="1621200"/>
            <a:ext cx="37473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Software design patterns used</a:t>
            </a:r>
            <a:endParaRPr/>
          </a:p>
          <a:p>
            <a:pPr indent="-298450" lvl="1" marL="914400" rtl="0">
              <a:spcBef>
                <a:spcPts val="0"/>
              </a:spcBef>
              <a:spcAft>
                <a:spcPts val="0"/>
              </a:spcAft>
              <a:buSzPts val="1100"/>
              <a:buChar char="-"/>
            </a:pPr>
            <a:r>
              <a:rPr lang="en"/>
              <a:t>Factory method pattern</a:t>
            </a:r>
            <a:endParaRPr/>
          </a:p>
          <a:p>
            <a:pPr indent="-298450" lvl="1" marL="914400" rtl="0">
              <a:spcBef>
                <a:spcPts val="0"/>
              </a:spcBef>
              <a:spcAft>
                <a:spcPts val="0"/>
              </a:spcAft>
              <a:buSzPts val="1100"/>
              <a:buChar char="-"/>
            </a:pPr>
            <a:r>
              <a:rPr lang="en"/>
              <a:t>Facade pattern</a:t>
            </a:r>
            <a:endParaRPr/>
          </a:p>
          <a:p>
            <a:pPr indent="-298450" lvl="1" marL="914400" rtl="0">
              <a:spcBef>
                <a:spcPts val="0"/>
              </a:spcBef>
              <a:spcAft>
                <a:spcPts val="0"/>
              </a:spcAft>
              <a:buSzPts val="1100"/>
              <a:buChar char="-"/>
            </a:pPr>
            <a:r>
              <a:rPr lang="en"/>
              <a:t>Singleton</a:t>
            </a:r>
            <a:endParaRPr/>
          </a:p>
        </p:txBody>
      </p:sp>
      <p:sp>
        <p:nvSpPr>
          <p:cNvPr id="182" name="Shape 182"/>
          <p:cNvSpPr txBox="1"/>
          <p:nvPr>
            <p:ph idx="1" type="body"/>
          </p:nvPr>
        </p:nvSpPr>
        <p:spPr>
          <a:xfrm>
            <a:off x="1047775" y="1621200"/>
            <a:ext cx="37473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What is implemented and working</a:t>
            </a:r>
            <a:endParaRPr/>
          </a:p>
          <a:p>
            <a:pPr indent="-298450" lvl="1" marL="914400" rtl="0">
              <a:spcBef>
                <a:spcPts val="0"/>
              </a:spcBef>
              <a:spcAft>
                <a:spcPts val="0"/>
              </a:spcAft>
              <a:buSzPts val="1100"/>
              <a:buChar char="-"/>
            </a:pPr>
            <a:r>
              <a:rPr lang="en"/>
              <a:t>Game system (MVC pattern)</a:t>
            </a:r>
            <a:endParaRPr/>
          </a:p>
          <a:p>
            <a:pPr indent="-298450" lvl="1" marL="914400" rtl="0">
              <a:spcBef>
                <a:spcPts val="0"/>
              </a:spcBef>
              <a:spcAft>
                <a:spcPts val="0"/>
              </a:spcAft>
              <a:buSzPts val="1100"/>
              <a:buChar char="-"/>
            </a:pPr>
            <a:r>
              <a:rPr lang="en"/>
              <a:t>3D Graphics engine (OpenGl)</a:t>
            </a:r>
            <a:endParaRPr/>
          </a:p>
          <a:p>
            <a:pPr indent="-298450" lvl="1" marL="914400" rtl="0">
              <a:spcBef>
                <a:spcPts val="0"/>
              </a:spcBef>
              <a:spcAft>
                <a:spcPts val="0"/>
              </a:spcAft>
              <a:buSzPts val="1100"/>
              <a:buChar char="-"/>
            </a:pPr>
            <a:r>
              <a:rPr lang="en"/>
              <a:t>Scripting</a:t>
            </a:r>
            <a:endParaRPr/>
          </a:p>
          <a:p>
            <a:pPr indent="-298450" lvl="1" marL="914400" rtl="0">
              <a:spcBef>
                <a:spcPts val="0"/>
              </a:spcBef>
              <a:spcAft>
                <a:spcPts val="0"/>
              </a:spcAft>
              <a:buSzPts val="1100"/>
              <a:buChar char="-"/>
            </a:pPr>
            <a:r>
              <a:rPr lang="en"/>
              <a:t>Physics engine (basic collision detection)</a:t>
            </a:r>
            <a:endParaRPr/>
          </a:p>
          <a:p>
            <a:pPr indent="-298450" lvl="1" marL="914400" rtl="0">
              <a:spcBef>
                <a:spcPts val="0"/>
              </a:spcBef>
              <a:spcAft>
                <a:spcPts val="0"/>
              </a:spcAft>
              <a:buSzPts val="1100"/>
              <a:buChar char="-"/>
            </a:pPr>
            <a:r>
              <a:rPr lang="en"/>
              <a:t>Model loading and imagery database</a:t>
            </a:r>
            <a:endParaRPr/>
          </a:p>
          <a:p>
            <a:pPr indent="-298450" lvl="1" marL="914400" rtl="0">
              <a:spcBef>
                <a:spcPts val="0"/>
              </a:spcBef>
              <a:spcAft>
                <a:spcPts val="0"/>
              </a:spcAft>
              <a:buSzPts val="1100"/>
              <a:buChar char="-"/>
            </a:pPr>
            <a:r>
              <a:rPr lang="en"/>
              <a:t>Terrain loading and height field generation</a:t>
            </a:r>
            <a:endParaRPr/>
          </a:p>
          <a:p>
            <a:pPr indent="-298450" lvl="1" marL="914400" rtl="0">
              <a:spcBef>
                <a:spcPts val="0"/>
              </a:spcBef>
              <a:spcAft>
                <a:spcPts val="0"/>
              </a:spcAft>
              <a:buSzPts val="1100"/>
              <a:buChar char="-"/>
            </a:pPr>
            <a:r>
              <a:rPr lang="en"/>
              <a:t>Input engine</a:t>
            </a:r>
            <a:endParaRPr/>
          </a:p>
          <a:p>
            <a:pPr indent="-298450" lvl="1" marL="914400" rtl="0">
              <a:spcBef>
                <a:spcPts val="0"/>
              </a:spcBef>
              <a:spcAft>
                <a:spcPts val="0"/>
              </a:spcAft>
              <a:buSzPts val="1100"/>
              <a:buChar char="-"/>
            </a:pPr>
            <a:r>
              <a:rPr lang="en"/>
              <a:t>AI utilising a simple waypoint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Demonstration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Issues</a:t>
            </a:r>
            <a:endParaRPr/>
          </a:p>
        </p:txBody>
      </p:sp>
      <p:sp>
        <p:nvSpPr>
          <p:cNvPr id="193" name="Shape 19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Initial MVC Pattern</a:t>
            </a:r>
            <a:endParaRPr/>
          </a:p>
          <a:p>
            <a:pPr indent="-311150" lvl="0" marL="457200" rtl="0">
              <a:spcBef>
                <a:spcPts val="0"/>
              </a:spcBef>
              <a:spcAft>
                <a:spcPts val="0"/>
              </a:spcAft>
              <a:buSzPts val="1300"/>
              <a:buChar char="➢"/>
            </a:pPr>
            <a:r>
              <a:rPr lang="en"/>
              <a:t>Data m</a:t>
            </a:r>
            <a:r>
              <a:rPr lang="en"/>
              <a:t>anagement</a:t>
            </a:r>
            <a:r>
              <a:rPr lang="en"/>
              <a:t> and access</a:t>
            </a:r>
            <a:endParaRPr/>
          </a:p>
          <a:p>
            <a:pPr indent="-311150" lvl="0" marL="457200" rtl="0">
              <a:spcBef>
                <a:spcPts val="0"/>
              </a:spcBef>
              <a:spcAft>
                <a:spcPts val="0"/>
              </a:spcAft>
              <a:buSzPts val="1300"/>
              <a:buChar char="➢"/>
            </a:pPr>
            <a:r>
              <a:rPr lang="en"/>
              <a:t>Low coupling and high cohesion</a:t>
            </a:r>
            <a:endParaRPr/>
          </a:p>
          <a:p>
            <a:pPr indent="-311150" lvl="0" marL="457200" rtl="0">
              <a:spcBef>
                <a:spcPts val="0"/>
              </a:spcBef>
              <a:spcAft>
                <a:spcPts val="0"/>
              </a:spcAft>
              <a:buSzPts val="1300"/>
              <a:buChar char="➢"/>
            </a:pPr>
            <a:r>
              <a:rPr lang="en"/>
              <a:t>AI to Physics</a:t>
            </a:r>
            <a:endParaRPr/>
          </a:p>
          <a:p>
            <a:pPr indent="-311150" lvl="0" marL="457200" rtl="0">
              <a:spcBef>
                <a:spcPts val="0"/>
              </a:spcBef>
              <a:spcAft>
                <a:spcPts val="0"/>
              </a:spcAft>
              <a:buSzPts val="1300"/>
              <a:buChar char="➢"/>
            </a:pPr>
            <a:r>
              <a:rPr lang="en"/>
              <a:t>Multiple AI objects at once</a:t>
            </a:r>
            <a:endParaRPr/>
          </a:p>
          <a:p>
            <a:pPr indent="-311150" lvl="0" marL="457200">
              <a:spcBef>
                <a:spcPts val="0"/>
              </a:spcBef>
              <a:spcAft>
                <a:spcPts val="0"/>
              </a:spcAft>
              <a:buSzPts val="1300"/>
              <a:buChar char="➢"/>
            </a:pPr>
            <a:r>
              <a:rPr lang="en"/>
              <a:t>Scripting layout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