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62" r:id="rId4"/>
    <p:sldId id="295" r:id="rId5"/>
    <p:sldId id="267" r:id="rId6"/>
    <p:sldId id="300" r:id="rId7"/>
    <p:sldId id="296" r:id="rId8"/>
    <p:sldId id="301" r:id="rId9"/>
    <p:sldId id="302" r:id="rId10"/>
    <p:sldId id="303" r:id="rId11"/>
    <p:sldId id="304" r:id="rId12"/>
    <p:sldId id="305" r:id="rId13"/>
    <p:sldId id="306" r:id="rId14"/>
    <p:sldId id="308" r:id="rId15"/>
    <p:sldId id="311" r:id="rId16"/>
    <p:sldId id="312" r:id="rId17"/>
    <p:sldId id="309" r:id="rId18"/>
    <p:sldId id="313" r:id="rId19"/>
    <p:sldId id="307" r:id="rId20"/>
    <p:sldId id="278" r:id="rId2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Dosis" pitchFamily="2" charset="0"/>
      <p:regular r:id="rId28"/>
      <p:bold r:id="rId29"/>
    </p:embeddedFont>
    <p:embeddedFont>
      <p:font typeface="Dosis ExtraLight" pitchFamily="2" charset="0"/>
      <p:regular r:id="rId30"/>
      <p:bold r:id="rId31"/>
    </p:embeddedFont>
    <p:embeddedFont>
      <p:font typeface="IBM Plex Sans Condensed" panose="020B0506050203000203" pitchFamily="34" charset="0"/>
      <p:regular r:id="rId32"/>
      <p:bold r:id="rId33"/>
      <p:italic r:id="rId34"/>
      <p:boldItalic r:id="rId35"/>
    </p:embeddedFont>
    <p:embeddedFont>
      <p:font typeface="Titillium Web" panose="00000500000000000000" pitchFamily="2" charset="0"/>
      <p:regular r:id="rId36"/>
      <p:bold r:id="rId37"/>
      <p:italic r:id="rId38"/>
      <p:boldItalic r:id="rId39"/>
    </p:embeddedFont>
    <p:embeddedFont>
      <p:font typeface="Titillium Web Light" panose="000004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Google Shape;4167;gd29438504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8" name="Google Shape;4168;gd29438504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30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Google Shape;4167;gd29438504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8" name="Google Shape;4168;gd29438504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11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Google Shape;4167;gd29438504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8" name="Google Shape;4168;gd29438504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050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Google Shape;4167;gd29438504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8" name="Google Shape;4168;gd29438504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612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Google Shape;4167;gd29438504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8" name="Google Shape;4168;gd29438504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58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Google Shape;4167;gd29438504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8" name="Google Shape;4168;gd29438504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192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Google Shape;4167;gd29438504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8" name="Google Shape;4168;gd29438504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193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Google Shape;4167;gd29438504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8" name="Google Shape;4168;gd29438504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931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Google Shape;4167;gd29438504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8" name="Google Shape;4168;gd29438504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753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Google Shape;4167;gd29438504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8" name="Google Shape;4168;gd29438504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48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099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Google Shape;4167;gd29438504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8" name="Google Shape;4168;gd29438504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472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Google Shape;4167;gd29438504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8" name="Google Shape;4168;gd29438504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254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Google Shape;4167;gd29438504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8" name="Google Shape;4168;gd29438504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194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Google Shape;4167;gd29438504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8" name="Google Shape;4168;gd29438504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089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ross_tabulation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en.wikipedia.org/wiki/Association_(statistics)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Rank_correlation" TargetMode="External"/><Relationship Id="rId5" Type="http://schemas.openxmlformats.org/officeDocument/2006/relationships/hyperlink" Target="https://en.wikipedia.org/wiki/Statistics" TargetMode="External"/><Relationship Id="rId10" Type="http://schemas.openxmlformats.org/officeDocument/2006/relationships/hyperlink" Target="https://en.wikipedia.org/wiki/Ordinal_level" TargetMode="External"/><Relationship Id="rId4" Type="http://schemas.openxmlformats.org/officeDocument/2006/relationships/image" Target="../media/image12.png"/><Relationship Id="rId9" Type="http://schemas.openxmlformats.org/officeDocument/2006/relationships/hyperlink" Target="https://en.wikipedia.org/wiki/Variable_(mathematics)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An%C3%A1lisis_discriminante" TargetMode="External"/><Relationship Id="rId3" Type="http://schemas.openxmlformats.org/officeDocument/2006/relationships/image" Target="../media/image18.png"/><Relationship Id="rId7" Type="http://schemas.openxmlformats.org/officeDocument/2006/relationships/hyperlink" Target="https://es.wikipedia.org/wiki/An%C3%A1lisis_estad%C3%ADstico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s.wikipedia.org/wiki/Evaluar" TargetMode="External"/><Relationship Id="rId5" Type="http://schemas.openxmlformats.org/officeDocument/2006/relationships/hyperlink" Target="https://es.wikipedia.org/wiki/T%C3%A9cnica" TargetMode="Externa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rderodedios182/DataChalleng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610697" y="913512"/>
            <a:ext cx="5396700" cy="3441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b="1" dirty="0"/>
              <a:t>Factores que llevan a los conductores a cumplir con los objetivos de distribución.</a:t>
            </a:r>
            <a:endParaRPr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1" name="Google Shape;4171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180" name="Google Shape;4180;p42"/>
          <p:cNvSpPr/>
          <p:nvPr/>
        </p:nvSpPr>
        <p:spPr>
          <a:xfrm>
            <a:off x="3777233" y="2353205"/>
            <a:ext cx="249220" cy="3958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4182" name="Google Shape;4182;p42"/>
          <p:cNvSpPr/>
          <p:nvPr/>
        </p:nvSpPr>
        <p:spPr>
          <a:xfrm>
            <a:off x="3747475" y="3305113"/>
            <a:ext cx="249220" cy="3916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984E0FB-8557-972B-828A-852AC6B7E067}"/>
              </a:ext>
            </a:extLst>
          </p:cNvPr>
          <p:cNvSpPr txBox="1"/>
          <p:nvPr/>
        </p:nvSpPr>
        <p:spPr>
          <a:xfrm>
            <a:off x="246104" y="1872761"/>
            <a:ext cx="373055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¿El mal clima y las restricciones por clima afectan los tiempos de entrega por región?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0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El 12% de las rutas demoran más del tiempo medio y sin tener restricciones por clima.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00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Solo el 7% de los datos tienen restricciones por clima y el 1.5% tienen un tiempo mayor al promedio.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00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Al parecer el mal clima no afecta demasiado en los tiempos de ruta.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DBADBD2-5F93-2B91-0EBF-61BC7B3A5233}"/>
              </a:ext>
            </a:extLst>
          </p:cNvPr>
          <p:cNvSpPr txBox="1"/>
          <p:nvPr/>
        </p:nvSpPr>
        <p:spPr>
          <a:xfrm>
            <a:off x="295899" y="533426"/>
            <a:ext cx="72349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chemeClr val="dk1"/>
                </a:solidFill>
                <a:latin typeface="Titillium Web"/>
                <a:sym typeface="Titillium Web"/>
              </a:rPr>
              <a:t>Características geográficas </a:t>
            </a:r>
            <a:r>
              <a:rPr lang="es-MX" sz="1200" dirty="0">
                <a:solidFill>
                  <a:schemeClr val="dk1"/>
                </a:solidFill>
                <a:latin typeface="Titillium Web"/>
                <a:sym typeface="Titillium Web"/>
              </a:rPr>
              <a:t>: Regiones, mal clima y restricciones por clima.</a:t>
            </a:r>
          </a:p>
        </p:txBody>
      </p:sp>
      <p:grpSp>
        <p:nvGrpSpPr>
          <p:cNvPr id="14" name="Google Shape;4515;p48">
            <a:extLst>
              <a:ext uri="{FF2B5EF4-FFF2-40B4-BE49-F238E27FC236}">
                <a16:creationId xmlns:a16="http://schemas.microsoft.com/office/drawing/2014/main" id="{68CE4243-5860-03F5-595A-FCA00D1DF232}"/>
              </a:ext>
            </a:extLst>
          </p:cNvPr>
          <p:cNvGrpSpPr/>
          <p:nvPr/>
        </p:nvGrpSpPr>
        <p:grpSpPr>
          <a:xfrm>
            <a:off x="177973" y="188706"/>
            <a:ext cx="235852" cy="157663"/>
            <a:chOff x="3241525" y="3039450"/>
            <a:chExt cx="494600" cy="312625"/>
          </a:xfrm>
        </p:grpSpPr>
        <p:sp>
          <p:nvSpPr>
            <p:cNvPr id="16" name="Google Shape;4516;p48">
              <a:extLst>
                <a:ext uri="{FF2B5EF4-FFF2-40B4-BE49-F238E27FC236}">
                  <a16:creationId xmlns:a16="http://schemas.microsoft.com/office/drawing/2014/main" id="{D132A1CA-B457-048E-6C1F-AA984423A229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17;p48">
              <a:extLst>
                <a:ext uri="{FF2B5EF4-FFF2-40B4-BE49-F238E27FC236}">
                  <a16:creationId xmlns:a16="http://schemas.microsoft.com/office/drawing/2014/main" id="{F635F3D5-D5A2-D5DC-E54C-2B3D2AA0CC80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4170;p42">
            <a:extLst>
              <a:ext uri="{FF2B5EF4-FFF2-40B4-BE49-F238E27FC236}">
                <a16:creationId xmlns:a16="http://schemas.microsoft.com/office/drawing/2014/main" id="{E77411A5-89BC-7ECA-C9E9-1158307954A1}"/>
              </a:ext>
            </a:extLst>
          </p:cNvPr>
          <p:cNvSpPr txBox="1">
            <a:spLocks/>
          </p:cNvSpPr>
          <p:nvPr/>
        </p:nvSpPr>
        <p:spPr>
          <a:xfrm>
            <a:off x="481956" y="125965"/>
            <a:ext cx="1829930" cy="29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>
              <a:spcBef>
                <a:spcPts val="600"/>
              </a:spcBef>
            </a:pPr>
            <a:r>
              <a:rPr lang="es-MX" sz="1000" b="1"/>
              <a:t>Entendimiento del negocio y datos.</a:t>
            </a:r>
            <a:endParaRPr lang="es-MX" sz="10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078583-AB38-2CD9-A9A1-ACB654E2B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233" y="1065689"/>
            <a:ext cx="3961160" cy="385131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FB36ADA4-6DE8-D8A8-77FF-54757A23D359}"/>
              </a:ext>
            </a:extLst>
          </p:cNvPr>
          <p:cNvSpPr txBox="1"/>
          <p:nvPr/>
        </p:nvSpPr>
        <p:spPr>
          <a:xfrm>
            <a:off x="4572000" y="1277954"/>
            <a:ext cx="81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" b="1" dirty="0">
                <a:solidFill>
                  <a:schemeClr val="dk1"/>
                </a:solidFill>
                <a:latin typeface="Titillium Web"/>
              </a:rPr>
              <a:t>Sin restricciones </a:t>
            </a:r>
            <a:r>
              <a:rPr lang="es-MX" sz="600" dirty="0">
                <a:solidFill>
                  <a:schemeClr val="dk1"/>
                </a:solidFill>
                <a:latin typeface="Titillium Web"/>
              </a:rPr>
              <a:t>de clima y </a:t>
            </a:r>
            <a:r>
              <a:rPr lang="es-MX" sz="600" b="1" dirty="0">
                <a:solidFill>
                  <a:schemeClr val="dk1"/>
                </a:solidFill>
                <a:latin typeface="Titillium Web"/>
              </a:rPr>
              <a:t>menos</a:t>
            </a:r>
            <a:r>
              <a:rPr lang="es-MX" sz="600" dirty="0">
                <a:solidFill>
                  <a:schemeClr val="dk1"/>
                </a:solidFill>
                <a:latin typeface="Titillium Web"/>
              </a:rPr>
              <a:t> de la media en tiempo de ruta.</a:t>
            </a:r>
            <a:endParaRPr lang="es-MX" sz="6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C8955D6-4F2B-5903-895A-9B761E385C61}"/>
              </a:ext>
            </a:extLst>
          </p:cNvPr>
          <p:cNvSpPr txBox="1"/>
          <p:nvPr/>
        </p:nvSpPr>
        <p:spPr>
          <a:xfrm>
            <a:off x="5671838" y="1277954"/>
            <a:ext cx="89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" b="1" dirty="0">
                <a:solidFill>
                  <a:schemeClr val="dk1"/>
                </a:solidFill>
                <a:latin typeface="Titillium Web"/>
              </a:rPr>
              <a:t>Sin restricciones </a:t>
            </a:r>
            <a:r>
              <a:rPr lang="es-MX" sz="600" dirty="0">
                <a:solidFill>
                  <a:schemeClr val="dk1"/>
                </a:solidFill>
                <a:latin typeface="Titillium Web"/>
              </a:rPr>
              <a:t>de clima y </a:t>
            </a:r>
            <a:r>
              <a:rPr lang="es-MX" sz="600" b="1" dirty="0">
                <a:solidFill>
                  <a:schemeClr val="dk1"/>
                </a:solidFill>
                <a:latin typeface="Titillium Web"/>
              </a:rPr>
              <a:t>justo </a:t>
            </a:r>
            <a:r>
              <a:rPr lang="es-MX" sz="600" dirty="0">
                <a:solidFill>
                  <a:schemeClr val="dk1"/>
                </a:solidFill>
                <a:latin typeface="Titillium Web"/>
              </a:rPr>
              <a:t>en el tiempo medio.</a:t>
            </a:r>
            <a:endParaRPr lang="es-MX" sz="6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58B5420-ABC2-F0E7-CA28-87A4542749A3}"/>
              </a:ext>
            </a:extLst>
          </p:cNvPr>
          <p:cNvSpPr txBox="1"/>
          <p:nvPr/>
        </p:nvSpPr>
        <p:spPr>
          <a:xfrm>
            <a:off x="6808642" y="1277953"/>
            <a:ext cx="81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" b="1" dirty="0">
                <a:solidFill>
                  <a:schemeClr val="dk1"/>
                </a:solidFill>
                <a:latin typeface="Titillium Web"/>
              </a:rPr>
              <a:t>Sin restricciones </a:t>
            </a:r>
            <a:r>
              <a:rPr lang="es-MX" sz="600" dirty="0">
                <a:solidFill>
                  <a:schemeClr val="dk1"/>
                </a:solidFill>
                <a:latin typeface="Titillium Web"/>
              </a:rPr>
              <a:t>de clima y </a:t>
            </a:r>
            <a:r>
              <a:rPr lang="es-MX" sz="600" b="1" dirty="0">
                <a:solidFill>
                  <a:schemeClr val="dk1"/>
                </a:solidFill>
                <a:latin typeface="Titillium Web"/>
              </a:rPr>
              <a:t>mas</a:t>
            </a:r>
            <a:r>
              <a:rPr lang="es-MX" sz="600" dirty="0">
                <a:solidFill>
                  <a:schemeClr val="dk1"/>
                </a:solidFill>
                <a:latin typeface="Titillium Web"/>
              </a:rPr>
              <a:t> de la media en tiempo de ruta.</a:t>
            </a:r>
            <a:endParaRPr lang="es-MX" sz="6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782D344-6EFB-771B-AA7D-3A8132AD048E}"/>
              </a:ext>
            </a:extLst>
          </p:cNvPr>
          <p:cNvSpPr txBox="1"/>
          <p:nvPr/>
        </p:nvSpPr>
        <p:spPr>
          <a:xfrm>
            <a:off x="4603628" y="2916488"/>
            <a:ext cx="81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" b="1" dirty="0">
                <a:solidFill>
                  <a:schemeClr val="dk1"/>
                </a:solidFill>
                <a:latin typeface="Titillium Web"/>
              </a:rPr>
              <a:t>Con restricciones </a:t>
            </a:r>
            <a:r>
              <a:rPr lang="es-MX" sz="600" dirty="0">
                <a:solidFill>
                  <a:schemeClr val="dk1"/>
                </a:solidFill>
                <a:latin typeface="Titillium Web"/>
              </a:rPr>
              <a:t>de clima y </a:t>
            </a:r>
            <a:r>
              <a:rPr lang="es-MX" sz="600" b="1" dirty="0">
                <a:solidFill>
                  <a:schemeClr val="dk1"/>
                </a:solidFill>
                <a:latin typeface="Titillium Web"/>
              </a:rPr>
              <a:t>menos</a:t>
            </a:r>
            <a:r>
              <a:rPr lang="es-MX" sz="600" dirty="0">
                <a:solidFill>
                  <a:schemeClr val="dk1"/>
                </a:solidFill>
                <a:latin typeface="Titillium Web"/>
              </a:rPr>
              <a:t> de la media en tiempo de ruta.</a:t>
            </a:r>
            <a:endParaRPr lang="es-MX" sz="6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3278509-E145-33BC-CA40-0AFB700755E9}"/>
              </a:ext>
            </a:extLst>
          </p:cNvPr>
          <p:cNvSpPr txBox="1"/>
          <p:nvPr/>
        </p:nvSpPr>
        <p:spPr>
          <a:xfrm>
            <a:off x="5710036" y="2916487"/>
            <a:ext cx="81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" b="1" dirty="0">
                <a:solidFill>
                  <a:schemeClr val="dk1"/>
                </a:solidFill>
                <a:latin typeface="Titillium Web"/>
              </a:rPr>
              <a:t>Con restricciones </a:t>
            </a:r>
            <a:r>
              <a:rPr lang="es-MX" sz="600" dirty="0">
                <a:solidFill>
                  <a:schemeClr val="dk1"/>
                </a:solidFill>
                <a:latin typeface="Titillium Web"/>
              </a:rPr>
              <a:t>de clima y </a:t>
            </a:r>
            <a:r>
              <a:rPr lang="es-MX" sz="600" b="1" dirty="0">
                <a:solidFill>
                  <a:schemeClr val="dk1"/>
                </a:solidFill>
                <a:latin typeface="Titillium Web"/>
              </a:rPr>
              <a:t>justo </a:t>
            </a:r>
            <a:r>
              <a:rPr lang="es-MX" sz="600" dirty="0">
                <a:solidFill>
                  <a:schemeClr val="dk1"/>
                </a:solidFill>
                <a:latin typeface="Titillium Web"/>
              </a:rPr>
              <a:t>en tiempo medio.</a:t>
            </a:r>
            <a:endParaRPr lang="es-MX" sz="60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EDD7B62-7644-AD4F-5026-923272B8CBE8}"/>
              </a:ext>
            </a:extLst>
          </p:cNvPr>
          <p:cNvSpPr txBox="1"/>
          <p:nvPr/>
        </p:nvSpPr>
        <p:spPr>
          <a:xfrm>
            <a:off x="6816444" y="2916487"/>
            <a:ext cx="81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" b="1" dirty="0">
                <a:solidFill>
                  <a:schemeClr val="dk1"/>
                </a:solidFill>
                <a:latin typeface="Titillium Web"/>
              </a:rPr>
              <a:t>Con restricciones </a:t>
            </a:r>
            <a:r>
              <a:rPr lang="es-MX" sz="600" dirty="0">
                <a:solidFill>
                  <a:schemeClr val="dk1"/>
                </a:solidFill>
                <a:latin typeface="Titillium Web"/>
              </a:rPr>
              <a:t>de clima y </a:t>
            </a:r>
            <a:r>
              <a:rPr lang="es-MX" sz="600" b="1" dirty="0">
                <a:solidFill>
                  <a:schemeClr val="dk1"/>
                </a:solidFill>
                <a:latin typeface="Titillium Web"/>
              </a:rPr>
              <a:t>más </a:t>
            </a:r>
            <a:r>
              <a:rPr lang="es-MX" sz="600" dirty="0">
                <a:solidFill>
                  <a:schemeClr val="dk1"/>
                </a:solidFill>
                <a:latin typeface="Titillium Web"/>
              </a:rPr>
              <a:t>en tiempo medio.</a:t>
            </a:r>
            <a:endParaRPr lang="es-MX" sz="60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61FF1D4-862A-DCF6-0185-B826510F0965}"/>
              </a:ext>
            </a:extLst>
          </p:cNvPr>
          <p:cNvSpPr txBox="1"/>
          <p:nvPr/>
        </p:nvSpPr>
        <p:spPr>
          <a:xfrm>
            <a:off x="4691393" y="2635710"/>
            <a:ext cx="426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>
                <a:solidFill>
                  <a:schemeClr val="dk1"/>
                </a:solidFill>
                <a:latin typeface="Titillium Web"/>
              </a:rPr>
              <a:t>13% </a:t>
            </a:r>
            <a:endParaRPr lang="es-MX" sz="8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75F02F5-7C7D-7080-072B-645967A97F04}"/>
              </a:ext>
            </a:extLst>
          </p:cNvPr>
          <p:cNvSpPr txBox="1"/>
          <p:nvPr/>
        </p:nvSpPr>
        <p:spPr>
          <a:xfrm>
            <a:off x="5788737" y="2635710"/>
            <a:ext cx="426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>
                <a:solidFill>
                  <a:schemeClr val="dk1"/>
                </a:solidFill>
                <a:latin typeface="Titillium Web"/>
              </a:rPr>
              <a:t>68% </a:t>
            </a:r>
            <a:endParaRPr lang="es-MX" sz="8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E144E59-B7E8-DB08-6631-B1E28EEFFA23}"/>
              </a:ext>
            </a:extLst>
          </p:cNvPr>
          <p:cNvSpPr txBox="1"/>
          <p:nvPr/>
        </p:nvSpPr>
        <p:spPr>
          <a:xfrm>
            <a:off x="6886081" y="2634473"/>
            <a:ext cx="426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>
                <a:solidFill>
                  <a:schemeClr val="dk1"/>
                </a:solidFill>
                <a:latin typeface="Titillium Web"/>
              </a:rPr>
              <a:t>12% </a:t>
            </a:r>
            <a:endParaRPr lang="es-MX" sz="8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8C10DE2-E751-4EF1-5FC7-94D8F904793F}"/>
              </a:ext>
            </a:extLst>
          </p:cNvPr>
          <p:cNvSpPr txBox="1"/>
          <p:nvPr/>
        </p:nvSpPr>
        <p:spPr>
          <a:xfrm>
            <a:off x="4684809" y="4239640"/>
            <a:ext cx="426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>
                <a:solidFill>
                  <a:schemeClr val="dk1"/>
                </a:solidFill>
                <a:latin typeface="Titillium Web"/>
              </a:rPr>
              <a:t>1.5% </a:t>
            </a:r>
            <a:endParaRPr lang="es-MX" sz="8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FBED003-CB06-FB5C-4502-65D387F22F80}"/>
              </a:ext>
            </a:extLst>
          </p:cNvPr>
          <p:cNvSpPr txBox="1"/>
          <p:nvPr/>
        </p:nvSpPr>
        <p:spPr>
          <a:xfrm>
            <a:off x="5785445" y="4239640"/>
            <a:ext cx="426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>
                <a:solidFill>
                  <a:schemeClr val="dk1"/>
                </a:solidFill>
                <a:latin typeface="Titillium Web"/>
              </a:rPr>
              <a:t>4% </a:t>
            </a:r>
            <a:endParaRPr lang="es-MX" sz="8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E8ECA34-9D26-B667-9EC1-15607B5AF27F}"/>
              </a:ext>
            </a:extLst>
          </p:cNvPr>
          <p:cNvSpPr txBox="1"/>
          <p:nvPr/>
        </p:nvSpPr>
        <p:spPr>
          <a:xfrm>
            <a:off x="6886081" y="4239640"/>
            <a:ext cx="426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>
                <a:solidFill>
                  <a:schemeClr val="dk1"/>
                </a:solidFill>
                <a:latin typeface="Titillium Web"/>
              </a:rPr>
              <a:t>1.5% </a:t>
            </a:r>
            <a:endParaRPr lang="es-MX" sz="8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" name="Explosión: 8 puntos 5">
            <a:extLst>
              <a:ext uri="{FF2B5EF4-FFF2-40B4-BE49-F238E27FC236}">
                <a16:creationId xmlns:a16="http://schemas.microsoft.com/office/drawing/2014/main" id="{678A6592-F1EB-9B1A-FD58-87ADDBB27CA7}"/>
              </a:ext>
            </a:extLst>
          </p:cNvPr>
          <p:cNvSpPr/>
          <p:nvPr/>
        </p:nvSpPr>
        <p:spPr>
          <a:xfrm>
            <a:off x="7525315" y="1195165"/>
            <a:ext cx="310324" cy="35015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4844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1" name="Google Shape;4171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180" name="Google Shape;4180;p42"/>
          <p:cNvSpPr/>
          <p:nvPr/>
        </p:nvSpPr>
        <p:spPr>
          <a:xfrm>
            <a:off x="3777233" y="2353205"/>
            <a:ext cx="249220" cy="3958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4182" name="Google Shape;4182;p42"/>
          <p:cNvSpPr/>
          <p:nvPr/>
        </p:nvSpPr>
        <p:spPr>
          <a:xfrm>
            <a:off x="3747475" y="3305113"/>
            <a:ext cx="249220" cy="3916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DBADBD2-5F93-2B91-0EBF-61BC7B3A5233}"/>
              </a:ext>
            </a:extLst>
          </p:cNvPr>
          <p:cNvSpPr txBox="1"/>
          <p:nvPr/>
        </p:nvSpPr>
        <p:spPr>
          <a:xfrm>
            <a:off x="295899" y="533426"/>
            <a:ext cx="7234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chemeClr val="dk1"/>
                </a:solidFill>
                <a:latin typeface="Titillium Web"/>
                <a:sym typeface="Titillium Web"/>
              </a:rPr>
              <a:t>Características socioeconómicas :  </a:t>
            </a:r>
            <a:r>
              <a:rPr lang="es-MX" sz="1200" dirty="0">
                <a:solidFill>
                  <a:schemeClr val="dk1"/>
                </a:solidFill>
                <a:latin typeface="Titillium Web"/>
                <a:sym typeface="Titillium Web"/>
              </a:rPr>
              <a:t>Desarrollo económico de la zona (Low, </a:t>
            </a:r>
            <a:r>
              <a:rPr lang="es-MX" sz="1200" dirty="0" err="1">
                <a:solidFill>
                  <a:schemeClr val="dk1"/>
                </a:solidFill>
                <a:latin typeface="Titillium Web"/>
                <a:sym typeface="Titillium Web"/>
              </a:rPr>
              <a:t>Mid</a:t>
            </a:r>
            <a:r>
              <a:rPr lang="es-MX" sz="1200" dirty="0">
                <a:solidFill>
                  <a:schemeClr val="dk1"/>
                </a:solidFill>
                <a:latin typeface="Titillium Web"/>
                <a:sym typeface="Titillium Web"/>
              </a:rPr>
              <a:t>, High), número de tiendas que se cubren por ruta en la zona, participación de mercado en la zona, ganancias/beneficios semanales, inversión en los punto de venta.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B13AB4C-AD92-A64D-E3F7-BD8E16C3D2F1}"/>
              </a:ext>
            </a:extLst>
          </p:cNvPr>
          <p:cNvSpPr txBox="1"/>
          <p:nvPr/>
        </p:nvSpPr>
        <p:spPr>
          <a:xfrm>
            <a:off x="308349" y="1157597"/>
            <a:ext cx="4638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¿Cómo es la participación de mercado y los beneficios económicos por zona?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0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r>
              <a:rPr lang="es-MX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En promedio se tienen 24-25 tiendas por nivel de desarrollo económico en la zona</a:t>
            </a:r>
          </a:p>
          <a:p>
            <a:r>
              <a:rPr lang="es-MX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En promedio se tienen un 70% en participación de mercado por zona.</a:t>
            </a:r>
          </a:p>
          <a:p>
            <a:r>
              <a:rPr lang="es-MX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Entre mayor inversión mayores beneficios semanales.</a:t>
            </a:r>
          </a:p>
          <a:p>
            <a:r>
              <a:rPr lang="es-MX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El 80% de los datos son del 13-22 Mayo 2020.</a:t>
            </a:r>
          </a:p>
        </p:txBody>
      </p:sp>
      <p:grpSp>
        <p:nvGrpSpPr>
          <p:cNvPr id="20" name="Google Shape;4515;p48">
            <a:extLst>
              <a:ext uri="{FF2B5EF4-FFF2-40B4-BE49-F238E27FC236}">
                <a16:creationId xmlns:a16="http://schemas.microsoft.com/office/drawing/2014/main" id="{D4DE600D-597D-C960-1487-6798EFBC162D}"/>
              </a:ext>
            </a:extLst>
          </p:cNvPr>
          <p:cNvGrpSpPr/>
          <p:nvPr/>
        </p:nvGrpSpPr>
        <p:grpSpPr>
          <a:xfrm>
            <a:off x="177973" y="188706"/>
            <a:ext cx="235852" cy="157663"/>
            <a:chOff x="3241525" y="3039450"/>
            <a:chExt cx="494600" cy="312625"/>
          </a:xfrm>
        </p:grpSpPr>
        <p:sp>
          <p:nvSpPr>
            <p:cNvPr id="21" name="Google Shape;4516;p48">
              <a:extLst>
                <a:ext uri="{FF2B5EF4-FFF2-40B4-BE49-F238E27FC236}">
                  <a16:creationId xmlns:a16="http://schemas.microsoft.com/office/drawing/2014/main" id="{BF694F38-F85F-A523-F707-39931779D75E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17;p48">
              <a:extLst>
                <a:ext uri="{FF2B5EF4-FFF2-40B4-BE49-F238E27FC236}">
                  <a16:creationId xmlns:a16="http://schemas.microsoft.com/office/drawing/2014/main" id="{6B1FC1CE-5C28-2938-3F41-EA2C621927FF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4170;p42">
            <a:extLst>
              <a:ext uri="{FF2B5EF4-FFF2-40B4-BE49-F238E27FC236}">
                <a16:creationId xmlns:a16="http://schemas.microsoft.com/office/drawing/2014/main" id="{84CAC7E4-1946-0F71-F406-EB072A181F9B}"/>
              </a:ext>
            </a:extLst>
          </p:cNvPr>
          <p:cNvSpPr txBox="1">
            <a:spLocks/>
          </p:cNvSpPr>
          <p:nvPr/>
        </p:nvSpPr>
        <p:spPr>
          <a:xfrm>
            <a:off x="481956" y="125965"/>
            <a:ext cx="1829930" cy="29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>
              <a:spcBef>
                <a:spcPts val="600"/>
              </a:spcBef>
            </a:pPr>
            <a:r>
              <a:rPr lang="es-MX" sz="1000" b="1"/>
              <a:t>Entendimiento del negocio y datos.</a:t>
            </a:r>
            <a:endParaRPr lang="es-MX" sz="10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66ECE12-00A9-E288-040C-5AEDB0BA6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49" y="2191771"/>
            <a:ext cx="4638379" cy="27499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1F4A45-813E-E1AB-2DB5-04BCEAF43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057" y="2191771"/>
            <a:ext cx="2328862" cy="14685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9192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1" name="Google Shape;4171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180" name="Google Shape;4180;p42"/>
          <p:cNvSpPr/>
          <p:nvPr/>
        </p:nvSpPr>
        <p:spPr>
          <a:xfrm>
            <a:off x="3777233" y="2353205"/>
            <a:ext cx="249220" cy="3958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4182" name="Google Shape;4182;p42"/>
          <p:cNvSpPr/>
          <p:nvPr/>
        </p:nvSpPr>
        <p:spPr>
          <a:xfrm>
            <a:off x="3747475" y="3305113"/>
            <a:ext cx="249220" cy="3916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984E0FB-8557-972B-828A-852AC6B7E067}"/>
              </a:ext>
            </a:extLst>
          </p:cNvPr>
          <p:cNvSpPr txBox="1"/>
          <p:nvPr/>
        </p:nvSpPr>
        <p:spPr>
          <a:xfrm>
            <a:off x="295899" y="883303"/>
            <a:ext cx="715237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1"/>
                </a:solidFill>
                <a:latin typeface="Titillium Web"/>
                <a:sym typeface="Titillium Web"/>
              </a:rPr>
              <a:t>Usando la correlación de Pearson no se observan correlaciones muy claras.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1"/>
                </a:solidFill>
                <a:latin typeface="Titillium Web"/>
                <a:sym typeface="Titillium Web"/>
              </a:rPr>
              <a:t>Las correlaciones más altas son entre la inversión en puntos de venta y la evaluación (correlación media).</a:t>
            </a:r>
          </a:p>
          <a:p>
            <a:r>
              <a:rPr lang="es-MX" sz="1000" dirty="0">
                <a:solidFill>
                  <a:schemeClr val="dk1"/>
                </a:solidFill>
                <a:latin typeface="Titillium Web"/>
                <a:sym typeface="Titillium Web"/>
              </a:rPr>
              <a:t>Sería necesario usar otra metodología de correlación para variables categorías y numéricas (*</a:t>
            </a:r>
            <a:r>
              <a:rPr lang="es-MX" sz="1000" dirty="0">
                <a:solidFill>
                  <a:schemeClr val="dk1"/>
                </a:solidFill>
                <a:latin typeface="Titillium Web"/>
              </a:rPr>
              <a:t>Goodman and </a:t>
            </a:r>
            <a:r>
              <a:rPr lang="es-MX" sz="1000" dirty="0" err="1">
                <a:solidFill>
                  <a:schemeClr val="dk1"/>
                </a:solidFill>
                <a:latin typeface="Titillium Web"/>
              </a:rPr>
              <a:t>Kruskal's</a:t>
            </a:r>
            <a:r>
              <a:rPr lang="es-MX" sz="1000" dirty="0">
                <a:solidFill>
                  <a:schemeClr val="dk1"/>
                </a:solidFill>
                <a:latin typeface="Titillium Web"/>
              </a:rPr>
              <a:t> gamma</a:t>
            </a:r>
            <a:r>
              <a:rPr lang="es-MX" sz="1000" dirty="0">
                <a:solidFill>
                  <a:schemeClr val="dk1"/>
                </a:solidFill>
                <a:latin typeface="Titillium Web"/>
                <a:sym typeface="Titillium Web"/>
              </a:rPr>
              <a:t>).</a:t>
            </a:r>
          </a:p>
        </p:txBody>
      </p:sp>
      <p:grpSp>
        <p:nvGrpSpPr>
          <p:cNvPr id="11" name="Google Shape;4515;p48">
            <a:extLst>
              <a:ext uri="{FF2B5EF4-FFF2-40B4-BE49-F238E27FC236}">
                <a16:creationId xmlns:a16="http://schemas.microsoft.com/office/drawing/2014/main" id="{72F4BF52-9915-156A-CE94-2C99BFF737AB}"/>
              </a:ext>
            </a:extLst>
          </p:cNvPr>
          <p:cNvGrpSpPr/>
          <p:nvPr/>
        </p:nvGrpSpPr>
        <p:grpSpPr>
          <a:xfrm>
            <a:off x="177973" y="188706"/>
            <a:ext cx="235852" cy="157663"/>
            <a:chOff x="3241525" y="3039450"/>
            <a:chExt cx="494600" cy="312625"/>
          </a:xfrm>
        </p:grpSpPr>
        <p:sp>
          <p:nvSpPr>
            <p:cNvPr id="12" name="Google Shape;4516;p48">
              <a:extLst>
                <a:ext uri="{FF2B5EF4-FFF2-40B4-BE49-F238E27FC236}">
                  <a16:creationId xmlns:a16="http://schemas.microsoft.com/office/drawing/2014/main" id="{736B9E41-EF39-A1B4-71B2-66BF2ACFB2A1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17;p48">
              <a:extLst>
                <a:ext uri="{FF2B5EF4-FFF2-40B4-BE49-F238E27FC236}">
                  <a16:creationId xmlns:a16="http://schemas.microsoft.com/office/drawing/2014/main" id="{FD6C95AB-4AC3-E1A1-0ACE-9DD6A0BB3C7F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4170;p42">
            <a:extLst>
              <a:ext uri="{FF2B5EF4-FFF2-40B4-BE49-F238E27FC236}">
                <a16:creationId xmlns:a16="http://schemas.microsoft.com/office/drawing/2014/main" id="{E97F4370-1901-5B02-8E3C-BD357CF45F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1956" y="125965"/>
            <a:ext cx="1829930" cy="2958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000" b="1" dirty="0"/>
              <a:t>Entendimiento del negocio y datos.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DBADBD2-5F93-2B91-0EBF-61BC7B3A5233}"/>
              </a:ext>
            </a:extLst>
          </p:cNvPr>
          <p:cNvSpPr txBox="1"/>
          <p:nvPr/>
        </p:nvSpPr>
        <p:spPr>
          <a:xfrm>
            <a:off x="295899" y="533426"/>
            <a:ext cx="72349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chemeClr val="dk1"/>
                </a:solidFill>
                <a:latin typeface="Titillium Web"/>
                <a:sym typeface="Titillium Web"/>
              </a:rPr>
              <a:t>Correlación de variables :  </a:t>
            </a:r>
            <a:r>
              <a:rPr lang="es-MX" sz="1200" dirty="0">
                <a:solidFill>
                  <a:schemeClr val="dk1"/>
                </a:solidFill>
                <a:latin typeface="Titillium Web"/>
                <a:sym typeface="Titillium Web"/>
              </a:rPr>
              <a:t>¿Existe alguna correlación positiva/negativa entre variables?</a:t>
            </a:r>
            <a:endParaRPr lang="es-MX" sz="1200" b="1" dirty="0">
              <a:solidFill>
                <a:schemeClr val="dk1"/>
              </a:solidFill>
              <a:latin typeface="Titillium Web"/>
              <a:sym typeface="Titillium Web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D81DA1-7F0F-2751-5520-60D2D2BC8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95" y="1504083"/>
            <a:ext cx="4401162" cy="30298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91C7B7C-9DEF-CEC3-1A78-B341E02EA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647" y="1562212"/>
            <a:ext cx="1959832" cy="2601444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0A4FFF84-5713-ED43-31C9-4CEC92E78D00}"/>
              </a:ext>
            </a:extLst>
          </p:cNvPr>
          <p:cNvSpPr txBox="1"/>
          <p:nvPr/>
        </p:nvSpPr>
        <p:spPr>
          <a:xfrm>
            <a:off x="396173" y="4735779"/>
            <a:ext cx="7034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b="1" dirty="0">
                <a:solidFill>
                  <a:schemeClr val="dk1"/>
                </a:solidFill>
                <a:latin typeface="Titillium Web"/>
              </a:rPr>
              <a:t>* Goodman and </a:t>
            </a:r>
            <a:r>
              <a:rPr lang="es-MX" sz="600" b="1" dirty="0" err="1">
                <a:solidFill>
                  <a:schemeClr val="dk1"/>
                </a:solidFill>
                <a:latin typeface="Titillium Web"/>
              </a:rPr>
              <a:t>Kruskal's</a:t>
            </a:r>
            <a:r>
              <a:rPr lang="es-MX" sz="600" b="1" dirty="0">
                <a:solidFill>
                  <a:schemeClr val="dk1"/>
                </a:solidFill>
                <a:latin typeface="Titillium Web"/>
              </a:rPr>
              <a:t> gamma : </a:t>
            </a:r>
            <a:r>
              <a:rPr lang="es-MX" sz="600" dirty="0">
                <a:solidFill>
                  <a:schemeClr val="dk1"/>
                </a:solidFill>
                <a:latin typeface="Titillium Web"/>
              </a:rPr>
              <a:t>En </a:t>
            </a:r>
            <a:r>
              <a:rPr lang="es-MX" sz="600" dirty="0">
                <a:solidFill>
                  <a:schemeClr val="dk1"/>
                </a:solidFill>
                <a:latin typeface="Titillium Web"/>
                <a:hlinkClick r:id="rId5" tooltip="Estadística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estadística</a:t>
            </a:r>
            <a:r>
              <a:rPr lang="es-MX" sz="600" dirty="0">
                <a:solidFill>
                  <a:schemeClr val="dk1"/>
                </a:solidFill>
                <a:latin typeface="Titillium Web"/>
              </a:rPr>
              <a:t> , la gamma de Goodman y Kruskal es una medida de </a:t>
            </a:r>
            <a:r>
              <a:rPr lang="es-MX" sz="600" dirty="0">
                <a:solidFill>
                  <a:schemeClr val="dk1"/>
                </a:solidFill>
                <a:latin typeface="Titillium Web"/>
                <a:hlinkClick r:id="rId6" tooltip="Correlación de rang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correlación de rango</a:t>
            </a:r>
            <a:r>
              <a:rPr lang="es-MX" sz="600" dirty="0">
                <a:solidFill>
                  <a:schemeClr val="dk1"/>
                </a:solidFill>
                <a:latin typeface="Titillium Web"/>
              </a:rPr>
              <a:t> , es decir, la similitud de los ordenamientos de los datos cuando se clasifican por cada una de las cantidades. Mide la fuerza de </a:t>
            </a:r>
            <a:r>
              <a:rPr lang="es-MX" sz="600" dirty="0">
                <a:solidFill>
                  <a:schemeClr val="dk1"/>
                </a:solidFill>
                <a:latin typeface="Titillium Web"/>
                <a:hlinkClick r:id="rId7" tooltip="Asociación (estadística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asociación</a:t>
            </a:r>
            <a:r>
              <a:rPr lang="es-MX" sz="600" dirty="0">
                <a:solidFill>
                  <a:schemeClr val="dk1"/>
                </a:solidFill>
                <a:latin typeface="Titillium Web"/>
              </a:rPr>
              <a:t> de los datos </a:t>
            </a:r>
            <a:r>
              <a:rPr lang="es-MX" sz="600" dirty="0">
                <a:solidFill>
                  <a:schemeClr val="dk1"/>
                </a:solidFill>
                <a:latin typeface="Titillium Web"/>
                <a:hlinkClick r:id="rId8" tooltip="Tabulación cruzad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tabulados de forma cruzada</a:t>
            </a:r>
            <a:r>
              <a:rPr lang="es-MX" sz="600" dirty="0">
                <a:solidFill>
                  <a:schemeClr val="dk1"/>
                </a:solidFill>
                <a:latin typeface="Titillium Web"/>
              </a:rPr>
              <a:t> cuando ambas </a:t>
            </a:r>
            <a:r>
              <a:rPr lang="es-MX" sz="600" dirty="0">
                <a:solidFill>
                  <a:schemeClr val="dk1"/>
                </a:solidFill>
                <a:latin typeface="Titillium Web"/>
                <a:hlinkClick r:id="rId9" tooltip="Variable (matemática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variables</a:t>
            </a:r>
            <a:r>
              <a:rPr lang="es-MX" sz="600" dirty="0">
                <a:solidFill>
                  <a:schemeClr val="dk1"/>
                </a:solidFill>
                <a:latin typeface="Titillium Web"/>
              </a:rPr>
              <a:t> se miden en el </a:t>
            </a:r>
            <a:r>
              <a:rPr lang="es-MX" sz="600" dirty="0">
                <a:solidFill>
                  <a:schemeClr val="dk1"/>
                </a:solidFill>
                <a:latin typeface="Titillium Web"/>
                <a:hlinkClick r:id="rId10" tooltip="Ordinal lev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nivel ordinal</a:t>
            </a:r>
            <a:r>
              <a:rPr lang="es-MX" sz="600" dirty="0">
                <a:solidFill>
                  <a:schemeClr val="dk1"/>
                </a:solidFill>
                <a:latin typeface="Titillium Web"/>
              </a:rPr>
              <a:t> .</a:t>
            </a:r>
            <a:endParaRPr lang="es-MX" sz="600" dirty="0">
              <a:solidFill>
                <a:schemeClr val="dk1"/>
              </a:solidFill>
              <a:latin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177184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0" name="Google Shape;4170;p42"/>
          <p:cNvSpPr txBox="1">
            <a:spLocks noGrp="1"/>
          </p:cNvSpPr>
          <p:nvPr>
            <p:ph type="title"/>
          </p:nvPr>
        </p:nvSpPr>
        <p:spPr>
          <a:xfrm>
            <a:off x="718288" y="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Limpieza y modelado de datos</a:t>
            </a:r>
          </a:p>
        </p:txBody>
      </p:sp>
      <p:sp>
        <p:nvSpPr>
          <p:cNvPr id="4171" name="Google Shape;4171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180" name="Google Shape;4180;p42"/>
          <p:cNvSpPr/>
          <p:nvPr/>
        </p:nvSpPr>
        <p:spPr>
          <a:xfrm>
            <a:off x="3777233" y="2353205"/>
            <a:ext cx="249220" cy="3958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4182" name="Google Shape;4182;p42"/>
          <p:cNvSpPr/>
          <p:nvPr/>
        </p:nvSpPr>
        <p:spPr>
          <a:xfrm>
            <a:off x="3747475" y="3305113"/>
            <a:ext cx="249220" cy="3916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78A9D5B-6130-6B31-98CE-5BE329D73A7C}"/>
              </a:ext>
            </a:extLst>
          </p:cNvPr>
          <p:cNvSpPr txBox="1"/>
          <p:nvPr/>
        </p:nvSpPr>
        <p:spPr>
          <a:xfrm>
            <a:off x="345213" y="1922046"/>
            <a:ext cx="73029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Titillium Web"/>
              </a:rPr>
              <a:t>Primer modelo ML para inferir datos faltantes :</a:t>
            </a:r>
          </a:p>
          <a:p>
            <a:endParaRPr lang="es-MX" sz="1200" b="1" dirty="0">
              <a:solidFill>
                <a:schemeClr val="accent1">
                  <a:lumMod val="50000"/>
                </a:schemeClr>
              </a:solidFill>
              <a:latin typeface="Titillium Web"/>
            </a:endParaRPr>
          </a:p>
          <a:p>
            <a:pPr marL="171450" indent="-171450">
              <a:buFontTx/>
              <a:buChar char="-"/>
            </a:pPr>
            <a:r>
              <a:rPr lang="es-MX" sz="1200" b="1" dirty="0">
                <a:solidFill>
                  <a:schemeClr val="dk1"/>
                </a:solidFill>
                <a:latin typeface="Titillium Web"/>
              </a:rPr>
              <a:t>Preprocesamiento de datos : 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Selección de columnas, ingeniería de características, estandarización de datos, datos de entrenamiento, test y prueba.</a:t>
            </a:r>
            <a:endParaRPr lang="es-MX" sz="1200" b="1" dirty="0">
              <a:solidFill>
                <a:schemeClr val="dk1"/>
              </a:solidFill>
              <a:latin typeface="Titillium Web"/>
            </a:endParaRPr>
          </a:p>
          <a:p>
            <a:pPr marL="171450" indent="-171450">
              <a:buFontTx/>
              <a:buChar char="-"/>
            </a:pPr>
            <a:endParaRPr lang="es-MX" sz="1200" b="1" dirty="0">
              <a:solidFill>
                <a:schemeClr val="accent1">
                  <a:lumMod val="50000"/>
                </a:schemeClr>
              </a:solidFill>
              <a:latin typeface="Titillium Web"/>
            </a:endParaRPr>
          </a:p>
          <a:p>
            <a:pPr marL="171450" indent="-171450">
              <a:buFontTx/>
              <a:buChar char="-"/>
            </a:pPr>
            <a:r>
              <a:rPr lang="es-MX" sz="1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Algoritmos ML : 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Entrenamiento de modelos ML (</a:t>
            </a:r>
            <a:r>
              <a:rPr lang="es-MX" sz="1200" dirty="0" err="1">
                <a:solidFill>
                  <a:schemeClr val="dk1"/>
                </a:solidFill>
                <a:latin typeface="Titillium Web"/>
              </a:rPr>
              <a:t>LGBMClassifier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, </a:t>
            </a:r>
            <a:r>
              <a:rPr lang="es-MX" sz="1200" dirty="0" err="1">
                <a:solidFill>
                  <a:schemeClr val="dk1"/>
                </a:solidFill>
                <a:latin typeface="Titillium Web"/>
              </a:rPr>
              <a:t>XGBClassifier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, </a:t>
            </a:r>
            <a:r>
              <a:rPr lang="es-MX" sz="1200" dirty="0" err="1">
                <a:solidFill>
                  <a:schemeClr val="dk1"/>
                </a:solidFill>
                <a:latin typeface="Titillium Web"/>
              </a:rPr>
              <a:t>KNeighborsClassifier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), validación cruzada, análisis de sesgo y varianza (</a:t>
            </a:r>
            <a:r>
              <a:rPr lang="es-MX" sz="1200" dirty="0" err="1">
                <a:solidFill>
                  <a:schemeClr val="dk1"/>
                </a:solidFill>
                <a:latin typeface="Titillium Web"/>
              </a:rPr>
              <a:t>overfiting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 y </a:t>
            </a:r>
            <a:r>
              <a:rPr lang="es-MX" sz="1200" dirty="0" err="1">
                <a:solidFill>
                  <a:schemeClr val="dk1"/>
                </a:solidFill>
                <a:latin typeface="Titillium Web"/>
              </a:rPr>
              <a:t>underfiting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), ajuste de </a:t>
            </a:r>
            <a:r>
              <a:rPr lang="es-MX" sz="1200" dirty="0" err="1">
                <a:solidFill>
                  <a:schemeClr val="dk1"/>
                </a:solidFill>
                <a:latin typeface="Titillium Web"/>
              </a:rPr>
              <a:t>hyperparametros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.</a:t>
            </a:r>
            <a:endParaRPr lang="es-MX" sz="1200" b="1" dirty="0">
              <a:solidFill>
                <a:schemeClr val="accent1">
                  <a:lumMod val="50000"/>
                </a:schemeClr>
              </a:solidFill>
              <a:latin typeface="Titillium Web"/>
            </a:endParaRPr>
          </a:p>
          <a:p>
            <a:endParaRPr lang="es-MX" sz="1200" b="1" dirty="0">
              <a:solidFill>
                <a:schemeClr val="accent1">
                  <a:lumMod val="50000"/>
                </a:schemeClr>
              </a:solidFill>
              <a:latin typeface="Titillium Web"/>
            </a:endParaRPr>
          </a:p>
          <a:p>
            <a:pPr marL="171450" indent="-171450">
              <a:buFontTx/>
              <a:buChar char="-"/>
            </a:pPr>
            <a:r>
              <a:rPr lang="es-MX" sz="1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Evaluación de desempeño : 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Métricas de rendimiento </a:t>
            </a:r>
            <a:r>
              <a:rPr lang="es-MX" sz="1200" dirty="0" err="1">
                <a:solidFill>
                  <a:schemeClr val="dk1"/>
                </a:solidFill>
                <a:latin typeface="Titillium Web"/>
              </a:rPr>
              <a:t>accuracy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, curva ROC y área AUC.</a:t>
            </a:r>
            <a:endParaRPr lang="es-MX" sz="1200" b="1" dirty="0">
              <a:solidFill>
                <a:schemeClr val="accent1">
                  <a:lumMod val="50000"/>
                </a:schemeClr>
              </a:solidFill>
              <a:latin typeface="Titillium Web"/>
            </a:endParaRPr>
          </a:p>
          <a:p>
            <a:pPr marL="171450" indent="-171450">
              <a:buFontTx/>
              <a:buChar char="-"/>
            </a:pPr>
            <a:endParaRPr lang="es-MX" sz="1200" b="1" dirty="0">
              <a:solidFill>
                <a:schemeClr val="accent1">
                  <a:lumMod val="50000"/>
                </a:schemeClr>
              </a:solidFill>
              <a:latin typeface="Titillium Web"/>
            </a:endParaRPr>
          </a:p>
        </p:txBody>
      </p:sp>
      <p:grpSp>
        <p:nvGrpSpPr>
          <p:cNvPr id="10" name="Google Shape;4480;p48">
            <a:extLst>
              <a:ext uri="{FF2B5EF4-FFF2-40B4-BE49-F238E27FC236}">
                <a16:creationId xmlns:a16="http://schemas.microsoft.com/office/drawing/2014/main" id="{218100CA-57F6-F03D-BD12-B763E4BA6DF1}"/>
              </a:ext>
            </a:extLst>
          </p:cNvPr>
          <p:cNvGrpSpPr/>
          <p:nvPr/>
        </p:nvGrpSpPr>
        <p:grpSpPr>
          <a:xfrm>
            <a:off x="404379" y="428700"/>
            <a:ext cx="235852" cy="223217"/>
            <a:chOff x="611175" y="2326900"/>
            <a:chExt cx="362700" cy="389575"/>
          </a:xfrm>
        </p:grpSpPr>
        <p:sp>
          <p:nvSpPr>
            <p:cNvPr id="15" name="Google Shape;4481;p48">
              <a:extLst>
                <a:ext uri="{FF2B5EF4-FFF2-40B4-BE49-F238E27FC236}">
                  <a16:creationId xmlns:a16="http://schemas.microsoft.com/office/drawing/2014/main" id="{A1157E48-98D5-6B42-ECD3-D5A6ABF7A0C7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82;p48">
              <a:extLst>
                <a:ext uri="{FF2B5EF4-FFF2-40B4-BE49-F238E27FC236}">
                  <a16:creationId xmlns:a16="http://schemas.microsoft.com/office/drawing/2014/main" id="{9C60D581-605D-CD70-E6A8-2360321E2D91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83;p48">
              <a:extLst>
                <a:ext uri="{FF2B5EF4-FFF2-40B4-BE49-F238E27FC236}">
                  <a16:creationId xmlns:a16="http://schemas.microsoft.com/office/drawing/2014/main" id="{8C710133-C9B9-500A-0668-B4C60419C5D6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484;p48">
              <a:extLst>
                <a:ext uri="{FF2B5EF4-FFF2-40B4-BE49-F238E27FC236}">
                  <a16:creationId xmlns:a16="http://schemas.microsoft.com/office/drawing/2014/main" id="{242404F3-0152-EA71-050E-FC68E863E30E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3046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1" name="Google Shape;4171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180" name="Google Shape;4180;p42"/>
          <p:cNvSpPr/>
          <p:nvPr/>
        </p:nvSpPr>
        <p:spPr>
          <a:xfrm>
            <a:off x="3777233" y="2353205"/>
            <a:ext cx="249220" cy="3958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4182" name="Google Shape;4182;p42"/>
          <p:cNvSpPr/>
          <p:nvPr/>
        </p:nvSpPr>
        <p:spPr>
          <a:xfrm>
            <a:off x="3747475" y="3305113"/>
            <a:ext cx="249220" cy="3916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Dosis"/>
              </a:rPr>
              <a:t>O</a:t>
            </a:r>
          </a:p>
        </p:txBody>
      </p:sp>
      <p:grpSp>
        <p:nvGrpSpPr>
          <p:cNvPr id="10" name="Google Shape;4480;p48">
            <a:extLst>
              <a:ext uri="{FF2B5EF4-FFF2-40B4-BE49-F238E27FC236}">
                <a16:creationId xmlns:a16="http://schemas.microsoft.com/office/drawing/2014/main" id="{218100CA-57F6-F03D-BD12-B763E4BA6DF1}"/>
              </a:ext>
            </a:extLst>
          </p:cNvPr>
          <p:cNvGrpSpPr/>
          <p:nvPr/>
        </p:nvGrpSpPr>
        <p:grpSpPr>
          <a:xfrm>
            <a:off x="130029" y="100237"/>
            <a:ext cx="235852" cy="223217"/>
            <a:chOff x="611175" y="2326900"/>
            <a:chExt cx="362700" cy="389575"/>
          </a:xfrm>
        </p:grpSpPr>
        <p:sp>
          <p:nvSpPr>
            <p:cNvPr id="15" name="Google Shape;4481;p48">
              <a:extLst>
                <a:ext uri="{FF2B5EF4-FFF2-40B4-BE49-F238E27FC236}">
                  <a16:creationId xmlns:a16="http://schemas.microsoft.com/office/drawing/2014/main" id="{A1157E48-98D5-6B42-ECD3-D5A6ABF7A0C7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82;p48">
              <a:extLst>
                <a:ext uri="{FF2B5EF4-FFF2-40B4-BE49-F238E27FC236}">
                  <a16:creationId xmlns:a16="http://schemas.microsoft.com/office/drawing/2014/main" id="{9C60D581-605D-CD70-E6A8-2360321E2D91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83;p48">
              <a:extLst>
                <a:ext uri="{FF2B5EF4-FFF2-40B4-BE49-F238E27FC236}">
                  <a16:creationId xmlns:a16="http://schemas.microsoft.com/office/drawing/2014/main" id="{8C710133-C9B9-500A-0668-B4C60419C5D6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484;p48">
              <a:extLst>
                <a:ext uri="{FF2B5EF4-FFF2-40B4-BE49-F238E27FC236}">
                  <a16:creationId xmlns:a16="http://schemas.microsoft.com/office/drawing/2014/main" id="{242404F3-0152-EA71-050E-FC68E863E30E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4170;p42">
            <a:extLst>
              <a:ext uri="{FF2B5EF4-FFF2-40B4-BE49-F238E27FC236}">
                <a16:creationId xmlns:a16="http://schemas.microsoft.com/office/drawing/2014/main" id="{E952ED34-196C-4BB6-41BB-76CC7D1733C2}"/>
              </a:ext>
            </a:extLst>
          </p:cNvPr>
          <p:cNvSpPr txBox="1">
            <a:spLocks/>
          </p:cNvSpPr>
          <p:nvPr/>
        </p:nvSpPr>
        <p:spPr>
          <a:xfrm>
            <a:off x="481956" y="125965"/>
            <a:ext cx="1829930" cy="29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>
              <a:spcBef>
                <a:spcPts val="600"/>
              </a:spcBef>
            </a:pPr>
            <a:r>
              <a:rPr lang="es-MX" sz="1000" b="1" dirty="0"/>
              <a:t>Limpieza y modelado de datos.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29698CC-630F-0117-C056-AAF77484D6CA}"/>
              </a:ext>
            </a:extLst>
          </p:cNvPr>
          <p:cNvSpPr txBox="1"/>
          <p:nvPr/>
        </p:nvSpPr>
        <p:spPr>
          <a:xfrm>
            <a:off x="295899" y="533426"/>
            <a:ext cx="7234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chemeClr val="dk1"/>
                </a:solidFill>
                <a:latin typeface="Titillium Web"/>
              </a:rPr>
              <a:t>Preprocesamiento de datos : 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Selección de columnas, ingeniería de características, estandarización de datos, datos de entrenamiento, test y prueba</a:t>
            </a:r>
            <a:endParaRPr lang="es-MX" sz="1200" dirty="0">
              <a:solidFill>
                <a:schemeClr val="dk1"/>
              </a:solidFill>
              <a:latin typeface="Titillium Web"/>
              <a:sym typeface="Titillium Web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B4CE2D-77FD-C96F-29D7-D77559231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285" y="1364672"/>
            <a:ext cx="2481822" cy="608242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0D68F7B-B412-4A44-E58F-8A0CFD0AD5FA}"/>
              </a:ext>
            </a:extLst>
          </p:cNvPr>
          <p:cNvSpPr txBox="1"/>
          <p:nvPr/>
        </p:nvSpPr>
        <p:spPr>
          <a:xfrm>
            <a:off x="295899" y="1364672"/>
            <a:ext cx="373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900" dirty="0">
                <a:solidFill>
                  <a:schemeClr val="dk1"/>
                </a:solidFill>
                <a:latin typeface="Titillium Web"/>
                <a:sym typeface="Titillium Web"/>
              </a:rPr>
              <a:t>De la base original el 20% no tienen una etiqueta de </a:t>
            </a:r>
            <a:r>
              <a:rPr lang="es-MX" sz="900" dirty="0" err="1">
                <a:solidFill>
                  <a:schemeClr val="dk1"/>
                </a:solidFill>
                <a:latin typeface="Titillium Web"/>
                <a:sym typeface="Titillium Web"/>
              </a:rPr>
              <a:t>success</a:t>
            </a:r>
            <a:r>
              <a:rPr lang="es-MX" sz="900" dirty="0">
                <a:solidFill>
                  <a:schemeClr val="dk1"/>
                </a:solidFill>
                <a:latin typeface="Titillium Web"/>
                <a:sym typeface="Titillium Web"/>
              </a:rPr>
              <a:t>, los datos se encuentran balanceado con un 96% con etiqueta 1 y 4% con etiqueta 0.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45704A3-566B-0A81-2B17-BBD491E47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037" y="2425292"/>
            <a:ext cx="2487070" cy="2151263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0CCECE1F-5470-2DAF-1FBF-A4ACC685D247}"/>
              </a:ext>
            </a:extLst>
          </p:cNvPr>
          <p:cNvSpPr txBox="1"/>
          <p:nvPr/>
        </p:nvSpPr>
        <p:spPr>
          <a:xfrm>
            <a:off x="306616" y="3170990"/>
            <a:ext cx="373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900" dirty="0">
                <a:solidFill>
                  <a:schemeClr val="dk1"/>
                </a:solidFill>
                <a:latin typeface="Titillium Web"/>
                <a:sym typeface="Titillium Web"/>
              </a:rPr>
              <a:t>Se encontraron variables toman mayor relevancia para el modelo de acuerdo a su porcentaje de distribución con los valores </a:t>
            </a:r>
            <a:r>
              <a:rPr lang="es-MX" sz="900" dirty="0" err="1">
                <a:solidFill>
                  <a:schemeClr val="dk1"/>
                </a:solidFill>
                <a:latin typeface="Titillium Web"/>
                <a:sym typeface="Titillium Web"/>
              </a:rPr>
              <a:t>success</a:t>
            </a:r>
            <a:r>
              <a:rPr lang="es-MX" sz="900" dirty="0">
                <a:solidFill>
                  <a:schemeClr val="dk1"/>
                </a:solidFill>
                <a:latin typeface="Titillium Web"/>
                <a:sym typeface="Titillium Web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401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1" name="Google Shape;4171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180" name="Google Shape;4180;p42"/>
          <p:cNvSpPr/>
          <p:nvPr/>
        </p:nvSpPr>
        <p:spPr>
          <a:xfrm>
            <a:off x="3777233" y="2353205"/>
            <a:ext cx="249220" cy="3958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4182" name="Google Shape;4182;p42"/>
          <p:cNvSpPr/>
          <p:nvPr/>
        </p:nvSpPr>
        <p:spPr>
          <a:xfrm>
            <a:off x="3747475" y="3305113"/>
            <a:ext cx="249220" cy="3916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Dosis"/>
              </a:rPr>
              <a:t>O</a:t>
            </a:r>
          </a:p>
        </p:txBody>
      </p:sp>
      <p:grpSp>
        <p:nvGrpSpPr>
          <p:cNvPr id="10" name="Google Shape;4480;p48">
            <a:extLst>
              <a:ext uri="{FF2B5EF4-FFF2-40B4-BE49-F238E27FC236}">
                <a16:creationId xmlns:a16="http://schemas.microsoft.com/office/drawing/2014/main" id="{218100CA-57F6-F03D-BD12-B763E4BA6DF1}"/>
              </a:ext>
            </a:extLst>
          </p:cNvPr>
          <p:cNvGrpSpPr/>
          <p:nvPr/>
        </p:nvGrpSpPr>
        <p:grpSpPr>
          <a:xfrm>
            <a:off x="130029" y="100237"/>
            <a:ext cx="235852" cy="223217"/>
            <a:chOff x="611175" y="2326900"/>
            <a:chExt cx="362700" cy="389575"/>
          </a:xfrm>
        </p:grpSpPr>
        <p:sp>
          <p:nvSpPr>
            <p:cNvPr id="15" name="Google Shape;4481;p48">
              <a:extLst>
                <a:ext uri="{FF2B5EF4-FFF2-40B4-BE49-F238E27FC236}">
                  <a16:creationId xmlns:a16="http://schemas.microsoft.com/office/drawing/2014/main" id="{A1157E48-98D5-6B42-ECD3-D5A6ABF7A0C7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82;p48">
              <a:extLst>
                <a:ext uri="{FF2B5EF4-FFF2-40B4-BE49-F238E27FC236}">
                  <a16:creationId xmlns:a16="http://schemas.microsoft.com/office/drawing/2014/main" id="{9C60D581-605D-CD70-E6A8-2360321E2D91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83;p48">
              <a:extLst>
                <a:ext uri="{FF2B5EF4-FFF2-40B4-BE49-F238E27FC236}">
                  <a16:creationId xmlns:a16="http://schemas.microsoft.com/office/drawing/2014/main" id="{8C710133-C9B9-500A-0668-B4C60419C5D6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484;p48">
              <a:extLst>
                <a:ext uri="{FF2B5EF4-FFF2-40B4-BE49-F238E27FC236}">
                  <a16:creationId xmlns:a16="http://schemas.microsoft.com/office/drawing/2014/main" id="{242404F3-0152-EA71-050E-FC68E863E30E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4170;p42">
            <a:extLst>
              <a:ext uri="{FF2B5EF4-FFF2-40B4-BE49-F238E27FC236}">
                <a16:creationId xmlns:a16="http://schemas.microsoft.com/office/drawing/2014/main" id="{E952ED34-196C-4BB6-41BB-76CC7D1733C2}"/>
              </a:ext>
            </a:extLst>
          </p:cNvPr>
          <p:cNvSpPr txBox="1">
            <a:spLocks/>
          </p:cNvSpPr>
          <p:nvPr/>
        </p:nvSpPr>
        <p:spPr>
          <a:xfrm>
            <a:off x="481956" y="125965"/>
            <a:ext cx="1829930" cy="29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>
              <a:spcBef>
                <a:spcPts val="600"/>
              </a:spcBef>
            </a:pPr>
            <a:r>
              <a:rPr lang="es-MX" sz="1000" b="1" dirty="0"/>
              <a:t>Limpieza y modelado de datos.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29698CC-630F-0117-C056-AAF77484D6CA}"/>
              </a:ext>
            </a:extLst>
          </p:cNvPr>
          <p:cNvSpPr txBox="1"/>
          <p:nvPr/>
        </p:nvSpPr>
        <p:spPr>
          <a:xfrm>
            <a:off x="295899" y="533426"/>
            <a:ext cx="7234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chemeClr val="dk1"/>
                </a:solidFill>
                <a:latin typeface="Titillium Web"/>
              </a:rPr>
              <a:t>Preprocesamiento de datos : 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Selección de columnas, ingeniería de características, estandarización de datos, datos de entrenamiento, test y prueba</a:t>
            </a:r>
            <a:endParaRPr lang="es-MX" sz="1200" dirty="0">
              <a:solidFill>
                <a:schemeClr val="dk1"/>
              </a:solidFill>
              <a:latin typeface="Titillium Web"/>
              <a:sym typeface="Titillium Web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0D68F7B-B412-4A44-E58F-8A0CFD0AD5FA}"/>
              </a:ext>
            </a:extLst>
          </p:cNvPr>
          <p:cNvSpPr txBox="1"/>
          <p:nvPr/>
        </p:nvSpPr>
        <p:spPr>
          <a:xfrm>
            <a:off x="223326" y="1738409"/>
            <a:ext cx="31482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800" dirty="0">
                <a:solidFill>
                  <a:schemeClr val="dk1"/>
                </a:solidFill>
                <a:latin typeface="Titillium Web"/>
                <a:sym typeface="Titillium Web"/>
              </a:rPr>
              <a:t>Grupos como la edad y región mantienen un balanceo en el porcentaje de distribución de datos </a:t>
            </a:r>
            <a:r>
              <a:rPr lang="es-MX" sz="800" dirty="0" err="1">
                <a:solidFill>
                  <a:schemeClr val="dk1"/>
                </a:solidFill>
                <a:latin typeface="Titillium Web"/>
                <a:sym typeface="Titillium Web"/>
              </a:rPr>
              <a:t>success</a:t>
            </a:r>
            <a:r>
              <a:rPr lang="es-MX" sz="800" dirty="0">
                <a:solidFill>
                  <a:schemeClr val="dk1"/>
                </a:solidFill>
                <a:latin typeface="Titillium Web"/>
                <a:sym typeface="Titillium Web"/>
              </a:rPr>
              <a:t>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CCECE1F-5470-2DAF-1FBF-A4ACC685D247}"/>
              </a:ext>
            </a:extLst>
          </p:cNvPr>
          <p:cNvSpPr txBox="1"/>
          <p:nvPr/>
        </p:nvSpPr>
        <p:spPr>
          <a:xfrm>
            <a:off x="3634155" y="1211555"/>
            <a:ext cx="38967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800" dirty="0">
                <a:solidFill>
                  <a:schemeClr val="dk1"/>
                </a:solidFill>
                <a:latin typeface="Titillium Web"/>
                <a:sym typeface="Titillium Web"/>
              </a:rPr>
              <a:t>Las siguientes variables tienen una acumulación mayor en ciertos valores de </a:t>
            </a:r>
            <a:r>
              <a:rPr lang="es-MX" sz="800" dirty="0" err="1">
                <a:solidFill>
                  <a:schemeClr val="dk1"/>
                </a:solidFill>
                <a:latin typeface="Titillium Web"/>
                <a:sym typeface="Titillium Web"/>
              </a:rPr>
              <a:t>success</a:t>
            </a:r>
            <a:endParaRPr lang="es-MX" sz="900" dirty="0">
              <a:solidFill>
                <a:schemeClr val="dk1"/>
              </a:solidFill>
              <a:latin typeface="Titillium Web"/>
              <a:sym typeface="Titillium Web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BE0BB00-88DD-0D88-75F6-A84177985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99" y="2136019"/>
            <a:ext cx="2785185" cy="20108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C5C4424-BCF5-EEE7-D12B-955F3FC4C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55" y="1452701"/>
            <a:ext cx="3966054" cy="3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76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1" name="Google Shape;4171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180" name="Google Shape;4180;p42"/>
          <p:cNvSpPr/>
          <p:nvPr/>
        </p:nvSpPr>
        <p:spPr>
          <a:xfrm>
            <a:off x="3777233" y="2353205"/>
            <a:ext cx="249220" cy="3958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4182" name="Google Shape;4182;p42"/>
          <p:cNvSpPr/>
          <p:nvPr/>
        </p:nvSpPr>
        <p:spPr>
          <a:xfrm>
            <a:off x="3747475" y="3305113"/>
            <a:ext cx="249220" cy="3916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Dosis"/>
              </a:rPr>
              <a:t>O</a:t>
            </a:r>
          </a:p>
        </p:txBody>
      </p:sp>
      <p:grpSp>
        <p:nvGrpSpPr>
          <p:cNvPr id="10" name="Google Shape;4480;p48">
            <a:extLst>
              <a:ext uri="{FF2B5EF4-FFF2-40B4-BE49-F238E27FC236}">
                <a16:creationId xmlns:a16="http://schemas.microsoft.com/office/drawing/2014/main" id="{218100CA-57F6-F03D-BD12-B763E4BA6DF1}"/>
              </a:ext>
            </a:extLst>
          </p:cNvPr>
          <p:cNvGrpSpPr/>
          <p:nvPr/>
        </p:nvGrpSpPr>
        <p:grpSpPr>
          <a:xfrm>
            <a:off x="130029" y="100237"/>
            <a:ext cx="235852" cy="223217"/>
            <a:chOff x="611175" y="2326900"/>
            <a:chExt cx="362700" cy="389575"/>
          </a:xfrm>
        </p:grpSpPr>
        <p:sp>
          <p:nvSpPr>
            <p:cNvPr id="15" name="Google Shape;4481;p48">
              <a:extLst>
                <a:ext uri="{FF2B5EF4-FFF2-40B4-BE49-F238E27FC236}">
                  <a16:creationId xmlns:a16="http://schemas.microsoft.com/office/drawing/2014/main" id="{A1157E48-98D5-6B42-ECD3-D5A6ABF7A0C7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82;p48">
              <a:extLst>
                <a:ext uri="{FF2B5EF4-FFF2-40B4-BE49-F238E27FC236}">
                  <a16:creationId xmlns:a16="http://schemas.microsoft.com/office/drawing/2014/main" id="{9C60D581-605D-CD70-E6A8-2360321E2D91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83;p48">
              <a:extLst>
                <a:ext uri="{FF2B5EF4-FFF2-40B4-BE49-F238E27FC236}">
                  <a16:creationId xmlns:a16="http://schemas.microsoft.com/office/drawing/2014/main" id="{8C710133-C9B9-500A-0668-B4C60419C5D6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484;p48">
              <a:extLst>
                <a:ext uri="{FF2B5EF4-FFF2-40B4-BE49-F238E27FC236}">
                  <a16:creationId xmlns:a16="http://schemas.microsoft.com/office/drawing/2014/main" id="{242404F3-0152-EA71-050E-FC68E863E30E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4170;p42">
            <a:extLst>
              <a:ext uri="{FF2B5EF4-FFF2-40B4-BE49-F238E27FC236}">
                <a16:creationId xmlns:a16="http://schemas.microsoft.com/office/drawing/2014/main" id="{E952ED34-196C-4BB6-41BB-76CC7D1733C2}"/>
              </a:ext>
            </a:extLst>
          </p:cNvPr>
          <p:cNvSpPr txBox="1">
            <a:spLocks/>
          </p:cNvSpPr>
          <p:nvPr/>
        </p:nvSpPr>
        <p:spPr>
          <a:xfrm>
            <a:off x="481956" y="125965"/>
            <a:ext cx="1829930" cy="29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>
              <a:spcBef>
                <a:spcPts val="600"/>
              </a:spcBef>
            </a:pPr>
            <a:r>
              <a:rPr lang="es-MX" sz="1000" b="1" dirty="0"/>
              <a:t>Limpieza y modelado de datos.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29698CC-630F-0117-C056-AAF77484D6CA}"/>
              </a:ext>
            </a:extLst>
          </p:cNvPr>
          <p:cNvSpPr txBox="1"/>
          <p:nvPr/>
        </p:nvSpPr>
        <p:spPr>
          <a:xfrm>
            <a:off x="295899" y="533426"/>
            <a:ext cx="7234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chemeClr val="dk1"/>
                </a:solidFill>
                <a:latin typeface="Titillium Web"/>
              </a:rPr>
              <a:t>Preprocesamiento de datos : 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Selección de columnas, ingeniería de características, estandarización de datos, datos de entrenamiento, test y prueba</a:t>
            </a:r>
            <a:endParaRPr lang="es-MX" sz="1200" dirty="0">
              <a:solidFill>
                <a:schemeClr val="dk1"/>
              </a:solidFill>
              <a:latin typeface="Titillium Web"/>
              <a:sym typeface="Titillium Web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0D68F7B-B412-4A44-E58F-8A0CFD0AD5FA}"/>
              </a:ext>
            </a:extLst>
          </p:cNvPr>
          <p:cNvSpPr txBox="1"/>
          <p:nvPr/>
        </p:nvSpPr>
        <p:spPr>
          <a:xfrm>
            <a:off x="365881" y="1274101"/>
            <a:ext cx="7234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800" dirty="0">
                <a:solidFill>
                  <a:schemeClr val="dk1"/>
                </a:solidFill>
                <a:latin typeface="Titillium Web"/>
                <a:sym typeface="Titillium Web"/>
              </a:rPr>
              <a:t>Los datos para el modelo son los siguientes.</a:t>
            </a:r>
          </a:p>
          <a:p>
            <a:endParaRPr lang="es-MX" sz="800" dirty="0">
              <a:solidFill>
                <a:schemeClr val="dk1"/>
              </a:solidFill>
              <a:latin typeface="Titillium Web"/>
              <a:sym typeface="Titillium Web"/>
            </a:endParaRPr>
          </a:p>
          <a:p>
            <a:r>
              <a:rPr lang="es-MX" sz="800" dirty="0">
                <a:solidFill>
                  <a:schemeClr val="dk1"/>
                </a:solidFill>
                <a:latin typeface="Titillium Web"/>
                <a:sym typeface="Titillium Web"/>
              </a:rPr>
              <a:t>Se descartaron variables como región, edad, genero por no ser representativas al momento de clasificar los 0 y 1.</a:t>
            </a:r>
          </a:p>
          <a:p>
            <a:r>
              <a:rPr lang="es-MX" sz="800" dirty="0">
                <a:solidFill>
                  <a:schemeClr val="dk1"/>
                </a:solidFill>
                <a:latin typeface="Titillium Web"/>
                <a:sym typeface="Titillium Web"/>
              </a:rPr>
              <a:t>Selección de variables : Se tomaron solo </a:t>
            </a:r>
            <a:r>
              <a:rPr lang="es-MX" sz="800" b="1" dirty="0">
                <a:solidFill>
                  <a:schemeClr val="dk1"/>
                </a:solidFill>
                <a:latin typeface="Titillium Web"/>
                <a:sym typeface="Titillium Web"/>
              </a:rPr>
              <a:t>9</a:t>
            </a:r>
            <a:r>
              <a:rPr lang="es-MX" sz="800" dirty="0">
                <a:solidFill>
                  <a:schemeClr val="dk1"/>
                </a:solidFill>
                <a:latin typeface="Titillium Web"/>
                <a:sym typeface="Titillium Web"/>
              </a:rPr>
              <a:t> columnas de las </a:t>
            </a:r>
            <a:r>
              <a:rPr lang="es-MX" sz="800" b="1" dirty="0">
                <a:solidFill>
                  <a:schemeClr val="dk1"/>
                </a:solidFill>
                <a:latin typeface="Titillium Web"/>
                <a:sym typeface="Titillium Web"/>
              </a:rPr>
              <a:t>23 </a:t>
            </a:r>
            <a:r>
              <a:rPr lang="es-MX" sz="800" dirty="0">
                <a:solidFill>
                  <a:schemeClr val="dk1"/>
                </a:solidFill>
                <a:latin typeface="Titillium Web"/>
                <a:sym typeface="Titillium Web"/>
              </a:rPr>
              <a:t>columnas iniciales</a:t>
            </a:r>
          </a:p>
          <a:p>
            <a:r>
              <a:rPr lang="es-MX" sz="800" dirty="0">
                <a:solidFill>
                  <a:schemeClr val="dk1"/>
                </a:solidFill>
                <a:latin typeface="Titillium Web"/>
                <a:sym typeface="Titillium Web"/>
              </a:rPr>
              <a:t>Ingeniería de características : Se crearon </a:t>
            </a:r>
            <a:r>
              <a:rPr lang="es-MX" sz="800" b="1" dirty="0">
                <a:solidFill>
                  <a:schemeClr val="dk1"/>
                </a:solidFill>
                <a:latin typeface="Titillium Web"/>
                <a:sym typeface="Titillium Web"/>
              </a:rPr>
              <a:t>rango sobre las variables </a:t>
            </a:r>
            <a:r>
              <a:rPr lang="es-MX" sz="800" b="1" dirty="0" err="1">
                <a:solidFill>
                  <a:schemeClr val="dk1"/>
                </a:solidFill>
                <a:latin typeface="Titillium Web"/>
                <a:sym typeface="Titillium Web"/>
              </a:rPr>
              <a:t>marketShare</a:t>
            </a:r>
            <a:r>
              <a:rPr lang="es-MX" sz="800" b="1" dirty="0">
                <a:solidFill>
                  <a:schemeClr val="dk1"/>
                </a:solidFill>
                <a:latin typeface="Titillium Web"/>
                <a:sym typeface="Titillium Web"/>
              </a:rPr>
              <a:t>, </a:t>
            </a:r>
            <a:r>
              <a:rPr lang="es-MX" sz="800" b="1" dirty="0" err="1">
                <a:solidFill>
                  <a:schemeClr val="dk1"/>
                </a:solidFill>
                <a:latin typeface="Titillium Web"/>
                <a:sym typeface="Titillium Web"/>
              </a:rPr>
              <a:t>avgAreaBenefits</a:t>
            </a:r>
            <a:r>
              <a:rPr lang="es-MX" sz="800" dirty="0">
                <a:solidFill>
                  <a:schemeClr val="dk1"/>
                </a:solidFill>
                <a:latin typeface="Titillium Web"/>
                <a:sym typeface="Titillium Web"/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19A518-7D89-D63D-5E92-3F5D2044A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06" y="2150114"/>
            <a:ext cx="6938980" cy="208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55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1" name="Google Shape;4171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180" name="Google Shape;4180;p42"/>
          <p:cNvSpPr/>
          <p:nvPr/>
        </p:nvSpPr>
        <p:spPr>
          <a:xfrm>
            <a:off x="3777233" y="2353205"/>
            <a:ext cx="249220" cy="3958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4182" name="Google Shape;4182;p42"/>
          <p:cNvSpPr/>
          <p:nvPr/>
        </p:nvSpPr>
        <p:spPr>
          <a:xfrm>
            <a:off x="3747475" y="3305113"/>
            <a:ext cx="249220" cy="3916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Dosis"/>
              </a:rPr>
              <a:t>O</a:t>
            </a:r>
          </a:p>
        </p:txBody>
      </p:sp>
      <p:grpSp>
        <p:nvGrpSpPr>
          <p:cNvPr id="10" name="Google Shape;4480;p48">
            <a:extLst>
              <a:ext uri="{FF2B5EF4-FFF2-40B4-BE49-F238E27FC236}">
                <a16:creationId xmlns:a16="http://schemas.microsoft.com/office/drawing/2014/main" id="{218100CA-57F6-F03D-BD12-B763E4BA6DF1}"/>
              </a:ext>
            </a:extLst>
          </p:cNvPr>
          <p:cNvGrpSpPr/>
          <p:nvPr/>
        </p:nvGrpSpPr>
        <p:grpSpPr>
          <a:xfrm>
            <a:off x="130029" y="100237"/>
            <a:ext cx="235852" cy="223217"/>
            <a:chOff x="611175" y="2326900"/>
            <a:chExt cx="362700" cy="389575"/>
          </a:xfrm>
        </p:grpSpPr>
        <p:sp>
          <p:nvSpPr>
            <p:cNvPr id="15" name="Google Shape;4481;p48">
              <a:extLst>
                <a:ext uri="{FF2B5EF4-FFF2-40B4-BE49-F238E27FC236}">
                  <a16:creationId xmlns:a16="http://schemas.microsoft.com/office/drawing/2014/main" id="{A1157E48-98D5-6B42-ECD3-D5A6ABF7A0C7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82;p48">
              <a:extLst>
                <a:ext uri="{FF2B5EF4-FFF2-40B4-BE49-F238E27FC236}">
                  <a16:creationId xmlns:a16="http://schemas.microsoft.com/office/drawing/2014/main" id="{9C60D581-605D-CD70-E6A8-2360321E2D91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83;p48">
              <a:extLst>
                <a:ext uri="{FF2B5EF4-FFF2-40B4-BE49-F238E27FC236}">
                  <a16:creationId xmlns:a16="http://schemas.microsoft.com/office/drawing/2014/main" id="{8C710133-C9B9-500A-0668-B4C60419C5D6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484;p48">
              <a:extLst>
                <a:ext uri="{FF2B5EF4-FFF2-40B4-BE49-F238E27FC236}">
                  <a16:creationId xmlns:a16="http://schemas.microsoft.com/office/drawing/2014/main" id="{242404F3-0152-EA71-050E-FC68E863E30E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4170;p42">
            <a:extLst>
              <a:ext uri="{FF2B5EF4-FFF2-40B4-BE49-F238E27FC236}">
                <a16:creationId xmlns:a16="http://schemas.microsoft.com/office/drawing/2014/main" id="{E952ED34-196C-4BB6-41BB-76CC7D1733C2}"/>
              </a:ext>
            </a:extLst>
          </p:cNvPr>
          <p:cNvSpPr txBox="1">
            <a:spLocks/>
          </p:cNvSpPr>
          <p:nvPr/>
        </p:nvSpPr>
        <p:spPr>
          <a:xfrm>
            <a:off x="481956" y="125965"/>
            <a:ext cx="1829930" cy="29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>
              <a:spcBef>
                <a:spcPts val="600"/>
              </a:spcBef>
            </a:pPr>
            <a:r>
              <a:rPr lang="es-MX" sz="1000" b="1" dirty="0"/>
              <a:t>Limpieza y modelado de datos.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29698CC-630F-0117-C056-AAF77484D6CA}"/>
              </a:ext>
            </a:extLst>
          </p:cNvPr>
          <p:cNvSpPr txBox="1"/>
          <p:nvPr/>
        </p:nvSpPr>
        <p:spPr>
          <a:xfrm>
            <a:off x="295899" y="533426"/>
            <a:ext cx="7234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Algoritmos ML : 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Entrenamiento de modelos ML (</a:t>
            </a:r>
            <a:r>
              <a:rPr lang="es-MX" sz="1200" dirty="0" err="1">
                <a:solidFill>
                  <a:schemeClr val="dk1"/>
                </a:solidFill>
                <a:latin typeface="Titillium Web"/>
              </a:rPr>
              <a:t>LGBMClassifier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, </a:t>
            </a:r>
            <a:r>
              <a:rPr lang="es-MX" sz="1200" dirty="0" err="1">
                <a:solidFill>
                  <a:schemeClr val="dk1"/>
                </a:solidFill>
                <a:latin typeface="Titillium Web"/>
              </a:rPr>
              <a:t>XGBClassifier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, </a:t>
            </a:r>
            <a:r>
              <a:rPr lang="es-MX" sz="1200" dirty="0" err="1">
                <a:solidFill>
                  <a:schemeClr val="dk1"/>
                </a:solidFill>
                <a:latin typeface="Titillium Web"/>
              </a:rPr>
              <a:t>KNeighborsClassifier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), validación cruzada, análisis de sesgo y varianza (</a:t>
            </a:r>
            <a:r>
              <a:rPr lang="es-MX" sz="1200" dirty="0" err="1">
                <a:solidFill>
                  <a:schemeClr val="dk1"/>
                </a:solidFill>
                <a:latin typeface="Titillium Web"/>
              </a:rPr>
              <a:t>overfiting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 y </a:t>
            </a:r>
            <a:r>
              <a:rPr lang="es-MX" sz="1200" dirty="0" err="1">
                <a:solidFill>
                  <a:schemeClr val="dk1"/>
                </a:solidFill>
                <a:latin typeface="Titillium Web"/>
              </a:rPr>
              <a:t>underfiting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), ajuste de </a:t>
            </a:r>
            <a:r>
              <a:rPr lang="es-MX" sz="1200" dirty="0" err="1">
                <a:solidFill>
                  <a:schemeClr val="dk1"/>
                </a:solidFill>
                <a:latin typeface="Titillium Web"/>
              </a:rPr>
              <a:t>hyperparametros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BD45F0E-11AA-4AD6-B337-CAC5C5CFC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699" y="2030406"/>
            <a:ext cx="3783489" cy="126153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967B759-D560-81AC-24CD-247E8389EE8F}"/>
              </a:ext>
            </a:extLst>
          </p:cNvPr>
          <p:cNvSpPr txBox="1"/>
          <p:nvPr/>
        </p:nvSpPr>
        <p:spPr>
          <a:xfrm>
            <a:off x="552277" y="2299436"/>
            <a:ext cx="2484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900" dirty="0">
                <a:solidFill>
                  <a:schemeClr val="dk1"/>
                </a:solidFill>
                <a:latin typeface="Titillium Web"/>
                <a:sym typeface="Titillium Web"/>
              </a:rPr>
              <a:t>El tener un 99% de precisión ocasiona un Sobreajuste de los modelos.</a:t>
            </a:r>
          </a:p>
          <a:p>
            <a:r>
              <a:rPr lang="es-MX" sz="900" dirty="0">
                <a:solidFill>
                  <a:schemeClr val="dk1"/>
                </a:solidFill>
                <a:latin typeface="Titillium Web"/>
                <a:sym typeface="Titillium Web"/>
              </a:rPr>
              <a:t>Se recomienda una precisión entre 90-95% para poder generalizar nuevos datos.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02B0033-79E9-663B-34C7-5FC012D4AE25}"/>
              </a:ext>
            </a:extLst>
          </p:cNvPr>
          <p:cNvSpPr txBox="1"/>
          <p:nvPr/>
        </p:nvSpPr>
        <p:spPr>
          <a:xfrm>
            <a:off x="552277" y="3713617"/>
            <a:ext cx="2484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900" dirty="0">
                <a:solidFill>
                  <a:schemeClr val="dk1"/>
                </a:solidFill>
                <a:latin typeface="Titillium Web"/>
                <a:sym typeface="Titillium Web"/>
              </a:rPr>
              <a:t>Ente más sencillo sea un modelo tienda a tener un alto sesgo y baja varianza.</a:t>
            </a:r>
          </a:p>
          <a:p>
            <a:r>
              <a:rPr lang="es-MX" sz="900" dirty="0">
                <a:solidFill>
                  <a:schemeClr val="dk1"/>
                </a:solidFill>
                <a:latin typeface="Titillium Web"/>
                <a:sym typeface="Titillium Web"/>
              </a:rPr>
              <a:t>“El punto óptimo es donde el </a:t>
            </a:r>
            <a:r>
              <a:rPr lang="es-MX" sz="900" dirty="0" err="1">
                <a:solidFill>
                  <a:schemeClr val="dk1"/>
                </a:solidFill>
                <a:latin typeface="Titillium Web"/>
                <a:sym typeface="Titillium Web"/>
              </a:rPr>
              <a:t>bias</a:t>
            </a:r>
            <a:r>
              <a:rPr lang="es-MX" sz="900" dirty="0">
                <a:solidFill>
                  <a:schemeClr val="dk1"/>
                </a:solidFill>
                <a:latin typeface="Titillium Web"/>
                <a:sym typeface="Titillium Web"/>
              </a:rPr>
              <a:t> y la varianza se interceptan”.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B75B8D-DCE7-C43B-5920-CBD0A29E1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352" y="3546216"/>
            <a:ext cx="3980836" cy="1458544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9D730C7E-9083-540F-8E31-9A86A3E952AD}"/>
              </a:ext>
            </a:extLst>
          </p:cNvPr>
          <p:cNvSpPr txBox="1"/>
          <p:nvPr/>
        </p:nvSpPr>
        <p:spPr>
          <a:xfrm>
            <a:off x="418926" y="1106717"/>
            <a:ext cx="6981262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900" dirty="0">
                <a:solidFill>
                  <a:schemeClr val="dk1"/>
                </a:solidFill>
                <a:latin typeface="Titillium Web"/>
                <a:sym typeface="Titillium Web"/>
              </a:rPr>
              <a:t>Se probaron diferentes modelos con diferentes </a:t>
            </a:r>
            <a:r>
              <a:rPr lang="es-MX" sz="900" dirty="0" err="1">
                <a:solidFill>
                  <a:schemeClr val="dk1"/>
                </a:solidFill>
                <a:latin typeface="Titillium Web"/>
                <a:sym typeface="Titillium Web"/>
              </a:rPr>
              <a:t>hyperparametros</a:t>
            </a:r>
            <a:r>
              <a:rPr lang="es-MX" sz="900" dirty="0">
                <a:solidFill>
                  <a:schemeClr val="dk1"/>
                </a:solidFill>
                <a:latin typeface="Titillium Web"/>
                <a:sym typeface="Titillium Web"/>
              </a:rPr>
              <a:t>.</a:t>
            </a:r>
          </a:p>
          <a:p>
            <a:r>
              <a:rPr lang="es-MX" sz="900" dirty="0">
                <a:solidFill>
                  <a:schemeClr val="dk1"/>
                </a:solidFill>
                <a:latin typeface="Titillium Web"/>
                <a:sym typeface="Titillium Web"/>
              </a:rPr>
              <a:t>Validación cruzada :</a:t>
            </a:r>
            <a:r>
              <a:rPr lang="es-MX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MX" sz="900" dirty="0">
                <a:solidFill>
                  <a:schemeClr val="dk1"/>
                </a:solidFill>
                <a:latin typeface="Titillium Web"/>
                <a:hlinkClick r:id="rId5" tooltip="Técnic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Técnica</a:t>
            </a:r>
            <a:r>
              <a:rPr lang="es-MX" sz="900" dirty="0">
                <a:solidFill>
                  <a:schemeClr val="dk1"/>
                </a:solidFill>
                <a:latin typeface="Titillium Web"/>
              </a:rPr>
              <a:t> utilizada para </a:t>
            </a:r>
            <a:r>
              <a:rPr lang="es-MX" sz="900" dirty="0">
                <a:solidFill>
                  <a:schemeClr val="dk1"/>
                </a:solidFill>
                <a:latin typeface="Titillium Web"/>
                <a:hlinkClick r:id="rId6" tooltip="Evalua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evaluar</a:t>
            </a:r>
            <a:r>
              <a:rPr lang="es-MX" sz="900" dirty="0">
                <a:solidFill>
                  <a:schemeClr val="dk1"/>
                </a:solidFill>
                <a:latin typeface="Titillium Web"/>
              </a:rPr>
              <a:t> los resultados de un </a:t>
            </a:r>
            <a:r>
              <a:rPr lang="es-MX" sz="900" dirty="0">
                <a:solidFill>
                  <a:schemeClr val="dk1"/>
                </a:solidFill>
                <a:latin typeface="Titillium Web"/>
                <a:hlinkClick r:id="rId7" tooltip="Análisis estadísti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análisis estadístico</a:t>
            </a:r>
            <a:r>
              <a:rPr lang="es-MX" sz="900" dirty="0">
                <a:solidFill>
                  <a:schemeClr val="dk1"/>
                </a:solidFill>
                <a:latin typeface="Titillium Web"/>
              </a:rPr>
              <a:t> y garantizar que son </a:t>
            </a:r>
            <a:r>
              <a:rPr lang="es-MX" sz="900" dirty="0">
                <a:solidFill>
                  <a:schemeClr val="dk1"/>
                </a:solidFill>
                <a:latin typeface="Titillium Web"/>
                <a:hlinkClick r:id="rId8" tooltip="Análisis discriminan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independientes</a:t>
            </a:r>
            <a:r>
              <a:rPr lang="es-MX" sz="900" dirty="0">
                <a:solidFill>
                  <a:schemeClr val="dk1"/>
                </a:solidFill>
                <a:latin typeface="Titillium Web"/>
              </a:rPr>
              <a:t> de la partición entre datos de entrenamiento y prueba.</a:t>
            </a:r>
          </a:p>
          <a:p>
            <a:r>
              <a:rPr lang="es-MX" sz="900" dirty="0">
                <a:solidFill>
                  <a:schemeClr val="dk1"/>
                </a:solidFill>
                <a:latin typeface="Titillium Web"/>
                <a:sym typeface="Titillium Web"/>
              </a:rPr>
              <a:t>Sesgo y varianza : Análisis para evitar el </a:t>
            </a:r>
            <a:r>
              <a:rPr lang="es-MX" sz="900" dirty="0" err="1">
                <a:solidFill>
                  <a:schemeClr val="dk1"/>
                </a:solidFill>
                <a:latin typeface="Titillium Web"/>
                <a:sym typeface="Titillium Web"/>
              </a:rPr>
              <a:t>Overfitin</a:t>
            </a:r>
            <a:r>
              <a:rPr lang="es-MX" sz="900" dirty="0">
                <a:solidFill>
                  <a:schemeClr val="dk1"/>
                </a:solidFill>
                <a:latin typeface="Titillium Web"/>
                <a:sym typeface="Titillium Web"/>
              </a:rPr>
              <a:t> y </a:t>
            </a:r>
            <a:r>
              <a:rPr lang="es-MX" sz="900" dirty="0" err="1">
                <a:solidFill>
                  <a:schemeClr val="dk1"/>
                </a:solidFill>
                <a:latin typeface="Titillium Web"/>
                <a:sym typeface="Titillium Web"/>
              </a:rPr>
              <a:t>Underfiting</a:t>
            </a:r>
            <a:r>
              <a:rPr lang="es-MX" sz="900" dirty="0">
                <a:solidFill>
                  <a:schemeClr val="dk1"/>
                </a:solidFill>
                <a:latin typeface="Titillium Web"/>
                <a:sym typeface="Titillium Web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1616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1" name="Google Shape;4171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180" name="Google Shape;4180;p42"/>
          <p:cNvSpPr/>
          <p:nvPr/>
        </p:nvSpPr>
        <p:spPr>
          <a:xfrm>
            <a:off x="3777233" y="2353205"/>
            <a:ext cx="249220" cy="3958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4182" name="Google Shape;4182;p42"/>
          <p:cNvSpPr/>
          <p:nvPr/>
        </p:nvSpPr>
        <p:spPr>
          <a:xfrm>
            <a:off x="3747475" y="3305113"/>
            <a:ext cx="249220" cy="3916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Dosis"/>
              </a:rPr>
              <a:t>O</a:t>
            </a:r>
          </a:p>
        </p:txBody>
      </p:sp>
      <p:grpSp>
        <p:nvGrpSpPr>
          <p:cNvPr id="10" name="Google Shape;4480;p48">
            <a:extLst>
              <a:ext uri="{FF2B5EF4-FFF2-40B4-BE49-F238E27FC236}">
                <a16:creationId xmlns:a16="http://schemas.microsoft.com/office/drawing/2014/main" id="{218100CA-57F6-F03D-BD12-B763E4BA6DF1}"/>
              </a:ext>
            </a:extLst>
          </p:cNvPr>
          <p:cNvGrpSpPr/>
          <p:nvPr/>
        </p:nvGrpSpPr>
        <p:grpSpPr>
          <a:xfrm>
            <a:off x="130029" y="100237"/>
            <a:ext cx="235852" cy="223217"/>
            <a:chOff x="611175" y="2326900"/>
            <a:chExt cx="362700" cy="389575"/>
          </a:xfrm>
        </p:grpSpPr>
        <p:sp>
          <p:nvSpPr>
            <p:cNvPr id="15" name="Google Shape;4481;p48">
              <a:extLst>
                <a:ext uri="{FF2B5EF4-FFF2-40B4-BE49-F238E27FC236}">
                  <a16:creationId xmlns:a16="http://schemas.microsoft.com/office/drawing/2014/main" id="{A1157E48-98D5-6B42-ECD3-D5A6ABF7A0C7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82;p48">
              <a:extLst>
                <a:ext uri="{FF2B5EF4-FFF2-40B4-BE49-F238E27FC236}">
                  <a16:creationId xmlns:a16="http://schemas.microsoft.com/office/drawing/2014/main" id="{9C60D581-605D-CD70-E6A8-2360321E2D91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83;p48">
              <a:extLst>
                <a:ext uri="{FF2B5EF4-FFF2-40B4-BE49-F238E27FC236}">
                  <a16:creationId xmlns:a16="http://schemas.microsoft.com/office/drawing/2014/main" id="{8C710133-C9B9-500A-0668-B4C60419C5D6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484;p48">
              <a:extLst>
                <a:ext uri="{FF2B5EF4-FFF2-40B4-BE49-F238E27FC236}">
                  <a16:creationId xmlns:a16="http://schemas.microsoft.com/office/drawing/2014/main" id="{242404F3-0152-EA71-050E-FC68E863E30E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4170;p42">
            <a:extLst>
              <a:ext uri="{FF2B5EF4-FFF2-40B4-BE49-F238E27FC236}">
                <a16:creationId xmlns:a16="http://schemas.microsoft.com/office/drawing/2014/main" id="{E952ED34-196C-4BB6-41BB-76CC7D1733C2}"/>
              </a:ext>
            </a:extLst>
          </p:cNvPr>
          <p:cNvSpPr txBox="1">
            <a:spLocks/>
          </p:cNvSpPr>
          <p:nvPr/>
        </p:nvSpPr>
        <p:spPr>
          <a:xfrm>
            <a:off x="481956" y="125965"/>
            <a:ext cx="1829930" cy="29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>
              <a:spcBef>
                <a:spcPts val="600"/>
              </a:spcBef>
            </a:pPr>
            <a:r>
              <a:rPr lang="es-MX" sz="1000" b="1" dirty="0"/>
              <a:t>Limpieza y modelado de datos.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29698CC-630F-0117-C056-AAF77484D6CA}"/>
              </a:ext>
            </a:extLst>
          </p:cNvPr>
          <p:cNvSpPr txBox="1"/>
          <p:nvPr/>
        </p:nvSpPr>
        <p:spPr>
          <a:xfrm>
            <a:off x="295899" y="533426"/>
            <a:ext cx="72349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Evaluación de desempeño : 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Métricas de rendimiento (</a:t>
            </a:r>
            <a:r>
              <a:rPr lang="es-MX" sz="1200" dirty="0" err="1">
                <a:solidFill>
                  <a:schemeClr val="dk1"/>
                </a:solidFill>
                <a:latin typeface="Titillium Web"/>
              </a:rPr>
              <a:t>accuracy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, curva ROC y área AUC).</a:t>
            </a:r>
            <a:endParaRPr lang="es-MX" sz="1200" b="1" dirty="0">
              <a:solidFill>
                <a:schemeClr val="accent1">
                  <a:lumMod val="50000"/>
                </a:schemeClr>
              </a:solidFill>
              <a:latin typeface="Titillium Web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FB62FA6-21A1-9C46-1056-5DEBE6D5CE8F}"/>
              </a:ext>
            </a:extLst>
          </p:cNvPr>
          <p:cNvSpPr txBox="1"/>
          <p:nvPr/>
        </p:nvSpPr>
        <p:spPr>
          <a:xfrm>
            <a:off x="295899" y="935483"/>
            <a:ext cx="7234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900" dirty="0">
                <a:solidFill>
                  <a:schemeClr val="dk1"/>
                </a:solidFill>
                <a:latin typeface="Titillium Web"/>
                <a:sym typeface="Titillium Web"/>
              </a:rPr>
              <a:t>El </a:t>
            </a:r>
            <a:r>
              <a:rPr lang="es-MX" sz="900" b="1" dirty="0" err="1">
                <a:solidFill>
                  <a:schemeClr val="dk1"/>
                </a:solidFill>
                <a:latin typeface="Titillium Web"/>
                <a:sym typeface="Titillium Web"/>
              </a:rPr>
              <a:t>accuracy</a:t>
            </a:r>
            <a:r>
              <a:rPr lang="es-MX" sz="900" b="1" dirty="0">
                <a:solidFill>
                  <a:schemeClr val="dk1"/>
                </a:solidFill>
                <a:latin typeface="Titillium Web"/>
                <a:sym typeface="Titillium Web"/>
              </a:rPr>
              <a:t> </a:t>
            </a:r>
            <a:r>
              <a:rPr lang="es-MX" sz="900" dirty="0">
                <a:solidFill>
                  <a:schemeClr val="dk1"/>
                </a:solidFill>
                <a:latin typeface="Titillium Web"/>
                <a:sym typeface="Titillium Web"/>
              </a:rPr>
              <a:t>para este modelo </a:t>
            </a:r>
            <a:r>
              <a:rPr lang="es-MX" sz="900" b="1" dirty="0">
                <a:solidFill>
                  <a:schemeClr val="dk1"/>
                </a:solidFill>
                <a:latin typeface="Titillium Web"/>
                <a:sym typeface="Titillium Web"/>
              </a:rPr>
              <a:t>no es una buena medida para decidir el rendimiento del modelo</a:t>
            </a:r>
            <a:r>
              <a:rPr lang="es-MX" sz="900" dirty="0">
                <a:solidFill>
                  <a:schemeClr val="dk1"/>
                </a:solidFill>
                <a:latin typeface="Titillium Web"/>
                <a:sym typeface="Titillium Web"/>
              </a:rPr>
              <a:t>, debido al balanceado de etiquetas 0 y 1.</a:t>
            </a:r>
          </a:p>
          <a:p>
            <a:r>
              <a:rPr lang="es-MX" sz="900" dirty="0">
                <a:solidFill>
                  <a:schemeClr val="dk1"/>
                </a:solidFill>
                <a:latin typeface="Titillium Web"/>
                <a:sym typeface="Titillium Web"/>
              </a:rPr>
              <a:t>Tenemos solo el </a:t>
            </a:r>
            <a:r>
              <a:rPr lang="es-MX" sz="900" b="1" dirty="0">
                <a:solidFill>
                  <a:schemeClr val="dk1"/>
                </a:solidFill>
                <a:latin typeface="Titillium Web"/>
                <a:sym typeface="Titillium Web"/>
              </a:rPr>
              <a:t>3% </a:t>
            </a:r>
            <a:r>
              <a:rPr lang="es-MX" sz="900" dirty="0">
                <a:solidFill>
                  <a:schemeClr val="dk1"/>
                </a:solidFill>
                <a:latin typeface="Titillium Web"/>
                <a:sym typeface="Titillium Web"/>
              </a:rPr>
              <a:t>con etiqueta 0, puede llevar a un error grave de interpretación del rendimiento del modelo.</a:t>
            </a:r>
          </a:p>
          <a:p>
            <a:endParaRPr lang="es-MX" sz="900" dirty="0">
              <a:solidFill>
                <a:schemeClr val="dk1"/>
              </a:solidFill>
              <a:latin typeface="Titillium Web"/>
              <a:sym typeface="Titillium Web"/>
            </a:endParaRPr>
          </a:p>
          <a:p>
            <a:r>
              <a:rPr lang="es-MX" sz="900" dirty="0">
                <a:solidFill>
                  <a:schemeClr val="dk1"/>
                </a:solidFill>
                <a:latin typeface="Titillium Web"/>
                <a:sym typeface="Titillium Web"/>
              </a:rPr>
              <a:t>En este caso ocupamos la </a:t>
            </a:r>
            <a:r>
              <a:rPr lang="es-MX" sz="900" b="1" dirty="0">
                <a:solidFill>
                  <a:schemeClr val="dk1"/>
                </a:solidFill>
                <a:latin typeface="Titillium Web"/>
                <a:sym typeface="Titillium Web"/>
              </a:rPr>
              <a:t>matriz de confusión, curva </a:t>
            </a:r>
            <a:r>
              <a:rPr lang="es-MX" sz="900" b="1" dirty="0" err="1">
                <a:solidFill>
                  <a:schemeClr val="dk1"/>
                </a:solidFill>
                <a:latin typeface="Titillium Web"/>
                <a:sym typeface="Titillium Web"/>
              </a:rPr>
              <a:t>roc</a:t>
            </a:r>
            <a:r>
              <a:rPr lang="es-MX" sz="900" b="1" dirty="0">
                <a:solidFill>
                  <a:schemeClr val="dk1"/>
                </a:solidFill>
                <a:latin typeface="Titillium Web"/>
                <a:sym typeface="Titillium Web"/>
              </a:rPr>
              <a:t> y área AUC</a:t>
            </a:r>
            <a:r>
              <a:rPr lang="es-MX" sz="900" dirty="0">
                <a:solidFill>
                  <a:schemeClr val="dk1"/>
                </a:solidFill>
                <a:latin typeface="Titillium Web"/>
                <a:sym typeface="Titillium Web"/>
              </a:rPr>
              <a:t>, nos indicaran </a:t>
            </a:r>
            <a:r>
              <a:rPr lang="es-MX" sz="900" b="1" dirty="0">
                <a:solidFill>
                  <a:schemeClr val="dk1"/>
                </a:solidFill>
                <a:latin typeface="Titillium Web"/>
                <a:sym typeface="Titillium Web"/>
              </a:rPr>
              <a:t>que tan bien estamos clasificando</a:t>
            </a:r>
            <a:r>
              <a:rPr lang="es-MX" sz="900" dirty="0">
                <a:solidFill>
                  <a:schemeClr val="dk1"/>
                </a:solidFill>
                <a:latin typeface="Titillium Web"/>
                <a:sym typeface="Titillium Web"/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78F4C8-384D-01DE-6013-2370C7D35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86" y="2581481"/>
            <a:ext cx="2287588" cy="666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640DB8C-E25C-42E9-5BCA-CD8551E57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50" y="2013190"/>
            <a:ext cx="3689350" cy="20679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5A07E052-2895-13D6-7121-4A13C20C18AA}"/>
              </a:ext>
            </a:extLst>
          </p:cNvPr>
          <p:cNvSpPr txBox="1"/>
          <p:nvPr/>
        </p:nvSpPr>
        <p:spPr>
          <a:xfrm>
            <a:off x="295899" y="4512521"/>
            <a:ext cx="541399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900" dirty="0">
                <a:solidFill>
                  <a:srgbClr val="FFC000"/>
                </a:solidFill>
                <a:latin typeface="Titillium Web"/>
                <a:sym typeface="Titillium Web"/>
              </a:rPr>
              <a:t>Se pueden mejorar los modelos con una metodología de ensamble y una nueva ingeniería de características.</a:t>
            </a:r>
          </a:p>
        </p:txBody>
      </p:sp>
    </p:spTree>
    <p:extLst>
      <p:ext uri="{BB962C8B-B14F-4D97-AF65-F5344CB8AC3E}">
        <p14:creationId xmlns:p14="http://schemas.microsoft.com/office/powerpoint/2010/main" val="1211858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0" name="Google Shape;4170;p42"/>
          <p:cNvSpPr txBox="1">
            <a:spLocks noGrp="1"/>
          </p:cNvSpPr>
          <p:nvPr>
            <p:ph type="title"/>
          </p:nvPr>
        </p:nvSpPr>
        <p:spPr>
          <a:xfrm>
            <a:off x="718288" y="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/>
              <a:t>Evaluación y resultados</a:t>
            </a:r>
          </a:p>
        </p:txBody>
      </p:sp>
      <p:sp>
        <p:nvSpPr>
          <p:cNvPr id="4171" name="Google Shape;4171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180" name="Google Shape;4180;p42"/>
          <p:cNvSpPr/>
          <p:nvPr/>
        </p:nvSpPr>
        <p:spPr>
          <a:xfrm>
            <a:off x="3777233" y="2353205"/>
            <a:ext cx="249220" cy="3958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4182" name="Google Shape;4182;p42"/>
          <p:cNvSpPr/>
          <p:nvPr/>
        </p:nvSpPr>
        <p:spPr>
          <a:xfrm>
            <a:off x="3747475" y="3305113"/>
            <a:ext cx="249220" cy="3916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78A9D5B-6130-6B31-98CE-5BE329D73A7C}"/>
              </a:ext>
            </a:extLst>
          </p:cNvPr>
          <p:cNvSpPr txBox="1"/>
          <p:nvPr/>
        </p:nvSpPr>
        <p:spPr>
          <a:xfrm>
            <a:off x="365881" y="1336977"/>
            <a:ext cx="420611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s-MX" sz="1200" dirty="0">
              <a:solidFill>
                <a:schemeClr val="dk1"/>
              </a:solidFill>
              <a:latin typeface="Titillium Web"/>
            </a:endParaRPr>
          </a:p>
          <a:p>
            <a:pPr marL="171450" indent="-171450">
              <a:buFontTx/>
              <a:buChar char="-"/>
            </a:pPr>
            <a:r>
              <a:rPr lang="es-MX" sz="1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Evaluación : 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¿Se pueden inferir los datos faltantes? </a:t>
            </a:r>
          </a:p>
          <a:p>
            <a:pPr marL="171450" indent="-171450">
              <a:buFontTx/>
              <a:buChar char="-"/>
            </a:pPr>
            <a:endParaRPr lang="es-MX" sz="1200" dirty="0">
              <a:solidFill>
                <a:schemeClr val="dk1"/>
              </a:solidFill>
              <a:latin typeface="Titillium Web"/>
            </a:endParaRPr>
          </a:p>
          <a:p>
            <a:r>
              <a:rPr lang="es-MX" sz="1200" dirty="0">
                <a:solidFill>
                  <a:schemeClr val="dk1"/>
                </a:solidFill>
                <a:latin typeface="Titillium Web"/>
              </a:rPr>
              <a:t> </a:t>
            </a:r>
            <a:r>
              <a:rPr lang="es-MX" sz="1200" b="1" dirty="0">
                <a:solidFill>
                  <a:schemeClr val="accent1">
                    <a:lumMod val="50000"/>
                  </a:schemeClr>
                </a:solidFill>
                <a:latin typeface="Titillium Web"/>
              </a:rPr>
              <a:t>Si siguiente la metodología documentada en : </a:t>
            </a:r>
            <a:r>
              <a:rPr lang="es-MX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/>
                <a:hlinkClick r:id="rId3"/>
              </a:rPr>
              <a:t>https://github.com/Corderodedios182/DataChallenge</a:t>
            </a:r>
            <a:endParaRPr lang="es-MX" sz="1200" b="1" dirty="0">
              <a:solidFill>
                <a:schemeClr val="accent4">
                  <a:lumMod val="60000"/>
                  <a:lumOff val="40000"/>
                </a:schemeClr>
              </a:solidFill>
              <a:latin typeface="Titillium Web"/>
            </a:endParaRPr>
          </a:p>
          <a:p>
            <a:endParaRPr lang="es-MX" sz="1200" b="1" dirty="0">
              <a:solidFill>
                <a:schemeClr val="accent4">
                  <a:lumMod val="60000"/>
                  <a:lumOff val="40000"/>
                </a:schemeClr>
              </a:solidFill>
              <a:latin typeface="Titillium Web"/>
            </a:endParaRPr>
          </a:p>
          <a:p>
            <a:r>
              <a:rPr lang="es-MX" sz="1200" dirty="0">
                <a:solidFill>
                  <a:schemeClr val="dk1"/>
                </a:solidFill>
                <a:latin typeface="Titillium Web"/>
              </a:rPr>
              <a:t>Los resultados se escriben e un archivo data_output.csv</a:t>
            </a:r>
            <a:endParaRPr lang="es-MX" sz="1200" b="1" dirty="0">
              <a:solidFill>
                <a:schemeClr val="accent4">
                  <a:lumMod val="60000"/>
                  <a:lumOff val="40000"/>
                </a:schemeClr>
              </a:solidFill>
              <a:latin typeface="Titillium Web"/>
            </a:endParaRPr>
          </a:p>
          <a:p>
            <a:endParaRPr lang="es-MX" sz="1200" b="1" dirty="0">
              <a:solidFill>
                <a:schemeClr val="accent4">
                  <a:lumMod val="60000"/>
                  <a:lumOff val="40000"/>
                </a:schemeClr>
              </a:solidFill>
              <a:latin typeface="Titillium Web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s-MX" sz="1200" dirty="0">
              <a:solidFill>
                <a:schemeClr val="dk1"/>
              </a:solidFill>
              <a:latin typeface="Titillium Web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MX" sz="1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Despliegue : 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Arquitectura productiva del modelo.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MX" sz="1200" dirty="0">
              <a:solidFill>
                <a:schemeClr val="dk1"/>
              </a:solidFill>
              <a:latin typeface="Titillium Web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MX" sz="1200" dirty="0">
                <a:solidFill>
                  <a:schemeClr val="dk1"/>
                </a:solidFill>
                <a:latin typeface="Titillium Web"/>
              </a:rPr>
              <a:t>Paquete : </a:t>
            </a:r>
            <a:r>
              <a:rPr lang="es-MX" sz="1200" dirty="0" err="1">
                <a:solidFill>
                  <a:schemeClr val="dk1"/>
                </a:solidFill>
                <a:latin typeface="Titillium Web"/>
              </a:rPr>
              <a:t>Utils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 (Contiene funciones y lógica del modelo)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MX" sz="1200" dirty="0">
                <a:solidFill>
                  <a:schemeClr val="dk1"/>
                </a:solidFill>
                <a:latin typeface="Titillium Web"/>
              </a:rPr>
              <a:t>Script : main.py (Ejecución organizada de las funciones)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MX" sz="1200" dirty="0">
                <a:solidFill>
                  <a:schemeClr val="dk1"/>
                </a:solidFill>
                <a:latin typeface="Titillium Web"/>
              </a:rPr>
              <a:t>Cuaderno </a:t>
            </a:r>
            <a:r>
              <a:rPr lang="es-MX" sz="1200" dirty="0" err="1">
                <a:solidFill>
                  <a:schemeClr val="dk1"/>
                </a:solidFill>
                <a:latin typeface="Titillium Web"/>
              </a:rPr>
              <a:t>Jupyter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 : Modelo.py  (Metodología explicada)</a:t>
            </a:r>
          </a:p>
          <a:p>
            <a:endParaRPr lang="es-MX" dirty="0"/>
          </a:p>
        </p:txBody>
      </p:sp>
      <p:grpSp>
        <p:nvGrpSpPr>
          <p:cNvPr id="19" name="Google Shape;4566;p48">
            <a:extLst>
              <a:ext uri="{FF2B5EF4-FFF2-40B4-BE49-F238E27FC236}">
                <a16:creationId xmlns:a16="http://schemas.microsoft.com/office/drawing/2014/main" id="{394E0574-869B-21DB-B156-9EE5A6B9FDBD}"/>
              </a:ext>
            </a:extLst>
          </p:cNvPr>
          <p:cNvGrpSpPr/>
          <p:nvPr/>
        </p:nvGrpSpPr>
        <p:grpSpPr>
          <a:xfrm>
            <a:off x="435405" y="403407"/>
            <a:ext cx="235852" cy="258780"/>
            <a:chOff x="570875" y="4322250"/>
            <a:chExt cx="443300" cy="443325"/>
          </a:xfrm>
        </p:grpSpPr>
        <p:sp>
          <p:nvSpPr>
            <p:cNvPr id="20" name="Google Shape;4567;p48">
              <a:extLst>
                <a:ext uri="{FF2B5EF4-FFF2-40B4-BE49-F238E27FC236}">
                  <a16:creationId xmlns:a16="http://schemas.microsoft.com/office/drawing/2014/main" id="{C70A007F-15CB-1B5B-42EB-22B48D385F4F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68;p48">
              <a:extLst>
                <a:ext uri="{FF2B5EF4-FFF2-40B4-BE49-F238E27FC236}">
                  <a16:creationId xmlns:a16="http://schemas.microsoft.com/office/drawing/2014/main" id="{DCCB8B2D-1951-4A14-BDC9-E2D1E967E6B9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69;p48">
              <a:extLst>
                <a:ext uri="{FF2B5EF4-FFF2-40B4-BE49-F238E27FC236}">
                  <a16:creationId xmlns:a16="http://schemas.microsoft.com/office/drawing/2014/main" id="{66E50DBF-8FB2-D965-2CC8-97F2B6BAC0DE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70;p48">
              <a:extLst>
                <a:ext uri="{FF2B5EF4-FFF2-40B4-BE49-F238E27FC236}">
                  <a16:creationId xmlns:a16="http://schemas.microsoft.com/office/drawing/2014/main" id="{6AD192F4-77BC-F8EE-5179-307749B8619C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928428CF-80F9-22A1-11F6-5A0FB4A01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387" y="1909503"/>
            <a:ext cx="2466975" cy="183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1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CONTEXTO</a:t>
            </a:r>
            <a:endParaRPr dirty="0"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 dirty="0">
                <a:sym typeface="Titillium Web"/>
              </a:rPr>
              <a:t>Nuestro conjunto de datos cuenta con </a:t>
            </a:r>
            <a:r>
              <a:rPr lang="es-MX" sz="1200" b="1" dirty="0">
                <a:solidFill>
                  <a:schemeClr val="accent2"/>
                </a:solidFill>
                <a:sym typeface="Titillium Web"/>
              </a:rPr>
              <a:t>29,389</a:t>
            </a:r>
            <a:r>
              <a:rPr lang="es-MX" sz="1200" dirty="0">
                <a:solidFill>
                  <a:schemeClr val="accent2"/>
                </a:solidFill>
                <a:sym typeface="Titillium Web"/>
              </a:rPr>
              <a:t> </a:t>
            </a:r>
            <a:r>
              <a:rPr lang="es-MX" sz="1200" dirty="0">
                <a:sym typeface="Titillium Web"/>
              </a:rPr>
              <a:t>rutas.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 dirty="0">
                <a:sym typeface="Titillium Web"/>
              </a:rPr>
              <a:t>Sin embargo, 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  <a:sym typeface="Titillium Web"/>
              </a:rPr>
              <a:t>5,878</a:t>
            </a:r>
            <a:r>
              <a:rPr lang="es-MX" sz="1200" dirty="0">
                <a:sym typeface="Titillium Web"/>
              </a:rPr>
              <a:t> rutas no cuentan con un identificador de distribución deseada o distribución no deseada. </a:t>
            </a:r>
            <a:r>
              <a:rPr lang="es-MX" sz="1200" b="1" dirty="0">
                <a:sym typeface="Titillium Web"/>
              </a:rPr>
              <a:t>¿Podemos inferir los valores faltantes por medio de los datos existentes?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 dirty="0">
                <a:sym typeface="Titillium Web"/>
              </a:rPr>
              <a:t>El objetivo de este problema es determinar los factores que pueden llevar a los conductores de ruta a </a:t>
            </a:r>
            <a:r>
              <a:rPr lang="es-MX" sz="1200" b="1" dirty="0">
                <a:sym typeface="Titillium Web"/>
              </a:rPr>
              <a:t>cumplir con su objetivo de distribución deseada</a:t>
            </a:r>
            <a:r>
              <a:rPr lang="es-MX" sz="1200" dirty="0">
                <a:sym typeface="Titillium Web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MX" sz="1200" dirty="0"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 dirty="0">
                <a:sym typeface="Titillium Web"/>
              </a:rPr>
              <a:t>Se tiene identificado los conductores que llegan o no llegan a la distribución deseada.</a:t>
            </a:r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2"/>
          </p:nvPr>
        </p:nvSpPr>
        <p:spPr>
          <a:xfrm>
            <a:off x="718300" y="4048063"/>
            <a:ext cx="6761100" cy="712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dirty="0">
                <a:solidFill>
                  <a:srgbClr val="0B87A1"/>
                </a:solidFill>
              </a:rPr>
              <a:t>Trabajaremos con la metodología CRISP-DM se puede considerar como la metodología de facto para proyectos dedicados a extraer valor de los datos</a:t>
            </a:r>
            <a:r>
              <a:rPr lang="es-MX" sz="1200" dirty="0">
                <a:solidFill>
                  <a:srgbClr val="0B87A1"/>
                </a:solidFill>
              </a:rPr>
              <a:t>.</a:t>
            </a:r>
            <a:endParaRPr sz="1200" dirty="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GRACIAS!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60" name="Google Shape;4060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¿Preguntas?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61" name="Google Shape;4061;p35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Pueden encontrarme en: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cflorelu@emeal.nttdata.com</a:t>
            </a:r>
            <a:endParaRPr dirty="0">
              <a:solidFill>
                <a:srgbClr val="D3EBD5"/>
              </a:solidFill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1322830" y="204009"/>
            <a:ext cx="5084549" cy="6037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>
                <a:solidFill>
                  <a:srgbClr val="D3EBD5"/>
                </a:solidFill>
              </a:rPr>
              <a:t>¿Qué es la metodología CRISP-DM?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8" name="Google Shape;239;p27">
            <a:extLst>
              <a:ext uri="{FF2B5EF4-FFF2-40B4-BE49-F238E27FC236}">
                <a16:creationId xmlns:a16="http://schemas.microsoft.com/office/drawing/2014/main" id="{B78B3DC8-9EC8-3769-B8D6-FD8DACAA654D}"/>
              </a:ext>
            </a:extLst>
          </p:cNvPr>
          <p:cNvSpPr/>
          <p:nvPr/>
        </p:nvSpPr>
        <p:spPr>
          <a:xfrm rot="3600185">
            <a:off x="2356877" y="1200097"/>
            <a:ext cx="2774659" cy="2774659"/>
          </a:xfrm>
          <a:prstGeom prst="blockArc">
            <a:avLst>
              <a:gd name="adj1" fmla="val 12622480"/>
              <a:gd name="adj2" fmla="val 19781569"/>
              <a:gd name="adj3" fmla="val 207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Google Shape;240;p27">
            <a:extLst>
              <a:ext uri="{FF2B5EF4-FFF2-40B4-BE49-F238E27FC236}">
                <a16:creationId xmlns:a16="http://schemas.microsoft.com/office/drawing/2014/main" id="{8B186D6B-1DEA-61BC-EEDE-E97FA41E4EE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-4679" b="-3874"/>
          <a:stretch/>
        </p:blipFill>
        <p:spPr>
          <a:xfrm flipH="1">
            <a:off x="2448284" y="1693910"/>
            <a:ext cx="2405799" cy="31902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49;p27">
            <a:extLst>
              <a:ext uri="{FF2B5EF4-FFF2-40B4-BE49-F238E27FC236}">
                <a16:creationId xmlns:a16="http://schemas.microsoft.com/office/drawing/2014/main" id="{6F5FAD99-AC34-CD4B-64B4-4996DA62DD5A}"/>
              </a:ext>
            </a:extLst>
          </p:cNvPr>
          <p:cNvSpPr/>
          <p:nvPr/>
        </p:nvSpPr>
        <p:spPr>
          <a:xfrm rot="10800000">
            <a:off x="2350158" y="1196424"/>
            <a:ext cx="2774700" cy="2774700"/>
          </a:xfrm>
          <a:prstGeom prst="blockArc">
            <a:avLst>
              <a:gd name="adj1" fmla="val 12622480"/>
              <a:gd name="adj2" fmla="val 19662822"/>
              <a:gd name="adj3" fmla="val 2072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50;p27">
            <a:extLst>
              <a:ext uri="{FF2B5EF4-FFF2-40B4-BE49-F238E27FC236}">
                <a16:creationId xmlns:a16="http://schemas.microsoft.com/office/drawing/2014/main" id="{4823476E-A7B7-0834-8FDE-7314FF03F289}"/>
              </a:ext>
            </a:extLst>
          </p:cNvPr>
          <p:cNvSpPr/>
          <p:nvPr/>
        </p:nvSpPr>
        <p:spPr>
          <a:xfrm rot="-3600185">
            <a:off x="2356877" y="1197304"/>
            <a:ext cx="2774659" cy="2774659"/>
          </a:xfrm>
          <a:prstGeom prst="blockArc">
            <a:avLst>
              <a:gd name="adj1" fmla="val 12622480"/>
              <a:gd name="adj2" fmla="val 19703271"/>
              <a:gd name="adj3" fmla="val 208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" name="Google Shape;251;p27">
            <a:extLst>
              <a:ext uri="{FF2B5EF4-FFF2-40B4-BE49-F238E27FC236}">
                <a16:creationId xmlns:a16="http://schemas.microsoft.com/office/drawing/2014/main" id="{94697A1A-C54A-54B4-BF96-5CE00A09DD52}"/>
              </a:ext>
            </a:extLst>
          </p:cNvPr>
          <p:cNvGrpSpPr/>
          <p:nvPr/>
        </p:nvGrpSpPr>
        <p:grpSpPr>
          <a:xfrm rot="-7200165">
            <a:off x="2492786" y="2839578"/>
            <a:ext cx="585011" cy="585536"/>
            <a:chOff x="1967628" y="812211"/>
            <a:chExt cx="588000" cy="588000"/>
          </a:xfrm>
        </p:grpSpPr>
        <p:sp>
          <p:nvSpPr>
            <p:cNvPr id="26" name="Google Shape;252;p27">
              <a:extLst>
                <a:ext uri="{FF2B5EF4-FFF2-40B4-BE49-F238E27FC236}">
                  <a16:creationId xmlns:a16="http://schemas.microsoft.com/office/drawing/2014/main" id="{102D7D8A-C9C5-5A77-68D2-C4FD6A08C67B}"/>
                </a:ext>
              </a:extLst>
            </p:cNvPr>
            <p:cNvSpPr/>
            <p:nvPr/>
          </p:nvSpPr>
          <p:spPr>
            <a:xfrm rot="39023">
              <a:off x="1970909" y="815492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3;p27">
              <a:extLst>
                <a:ext uri="{FF2B5EF4-FFF2-40B4-BE49-F238E27FC236}">
                  <a16:creationId xmlns:a16="http://schemas.microsoft.com/office/drawing/2014/main" id="{8D0190A3-AF64-FE8F-9392-7FE75F746F1A}"/>
                </a:ext>
              </a:extLst>
            </p:cNvPr>
            <p:cNvSpPr/>
            <p:nvPr/>
          </p:nvSpPr>
          <p:spPr>
            <a:xfrm rot="10800000">
              <a:off x="1970875" y="815525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54;p27">
            <a:extLst>
              <a:ext uri="{FF2B5EF4-FFF2-40B4-BE49-F238E27FC236}">
                <a16:creationId xmlns:a16="http://schemas.microsoft.com/office/drawing/2014/main" id="{E12979F3-ABD1-8939-C98E-DD3AB29B73C3}"/>
              </a:ext>
            </a:extLst>
          </p:cNvPr>
          <p:cNvGrpSpPr/>
          <p:nvPr/>
        </p:nvGrpSpPr>
        <p:grpSpPr>
          <a:xfrm>
            <a:off x="3419204" y="1193124"/>
            <a:ext cx="585001" cy="585530"/>
            <a:chOff x="1970048" y="811613"/>
            <a:chExt cx="588000" cy="588000"/>
          </a:xfrm>
        </p:grpSpPr>
        <p:sp>
          <p:nvSpPr>
            <p:cNvPr id="29" name="Google Shape;255;p27">
              <a:extLst>
                <a:ext uri="{FF2B5EF4-FFF2-40B4-BE49-F238E27FC236}">
                  <a16:creationId xmlns:a16="http://schemas.microsoft.com/office/drawing/2014/main" id="{72534D04-8F3F-DD05-4202-837A538823F3}"/>
                </a:ext>
              </a:extLst>
            </p:cNvPr>
            <p:cNvSpPr/>
            <p:nvPr/>
          </p:nvSpPr>
          <p:spPr>
            <a:xfrm rot="39023">
              <a:off x="1973329" y="814894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chemeClr val="accent2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6;p27">
              <a:extLst>
                <a:ext uri="{FF2B5EF4-FFF2-40B4-BE49-F238E27FC236}">
                  <a16:creationId xmlns:a16="http://schemas.microsoft.com/office/drawing/2014/main" id="{3633452A-C797-B164-2D5B-0037E0CFD9BD}"/>
                </a:ext>
              </a:extLst>
            </p:cNvPr>
            <p:cNvSpPr/>
            <p:nvPr/>
          </p:nvSpPr>
          <p:spPr>
            <a:xfrm rot="10800000">
              <a:off x="1973295" y="814927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257;p27">
            <a:extLst>
              <a:ext uri="{FF2B5EF4-FFF2-40B4-BE49-F238E27FC236}">
                <a16:creationId xmlns:a16="http://schemas.microsoft.com/office/drawing/2014/main" id="{DF3DBD2B-18EB-F08E-DD18-3C93AD56B543}"/>
              </a:ext>
            </a:extLst>
          </p:cNvPr>
          <p:cNvGrpSpPr/>
          <p:nvPr/>
        </p:nvGrpSpPr>
        <p:grpSpPr>
          <a:xfrm rot="7200165">
            <a:off x="4415525" y="2833888"/>
            <a:ext cx="585011" cy="585536"/>
            <a:chOff x="1977085" y="811649"/>
            <a:chExt cx="588000" cy="588000"/>
          </a:xfrm>
        </p:grpSpPr>
        <p:sp>
          <p:nvSpPr>
            <p:cNvPr id="32" name="Google Shape;258;p27">
              <a:extLst>
                <a:ext uri="{FF2B5EF4-FFF2-40B4-BE49-F238E27FC236}">
                  <a16:creationId xmlns:a16="http://schemas.microsoft.com/office/drawing/2014/main" id="{5CC93439-4235-DFE2-C848-1E6F8E6478D2}"/>
                </a:ext>
              </a:extLst>
            </p:cNvPr>
            <p:cNvSpPr/>
            <p:nvPr/>
          </p:nvSpPr>
          <p:spPr>
            <a:xfrm rot="39023">
              <a:off x="1980366" y="814930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chemeClr val="dk2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3" name="Google Shape;259;p27">
              <a:extLst>
                <a:ext uri="{FF2B5EF4-FFF2-40B4-BE49-F238E27FC236}">
                  <a16:creationId xmlns:a16="http://schemas.microsoft.com/office/drawing/2014/main" id="{D17088F0-3C04-B8AF-9CF6-37A8E6880B6B}"/>
                </a:ext>
              </a:extLst>
            </p:cNvPr>
            <p:cNvSpPr/>
            <p:nvPr/>
          </p:nvSpPr>
          <p:spPr>
            <a:xfrm rot="10800000">
              <a:off x="1980332" y="814963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4" name="Google Shape;260;p27">
            <a:extLst>
              <a:ext uri="{FF2B5EF4-FFF2-40B4-BE49-F238E27FC236}">
                <a16:creationId xmlns:a16="http://schemas.microsoft.com/office/drawing/2014/main" id="{6D27C7DE-73A0-B29D-16CC-6C2B7A9BC772}"/>
              </a:ext>
            </a:extLst>
          </p:cNvPr>
          <p:cNvSpPr txBox="1"/>
          <p:nvPr/>
        </p:nvSpPr>
        <p:spPr>
          <a:xfrm>
            <a:off x="3489657" y="1268105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02 </a:t>
            </a:r>
            <a:endParaRPr sz="16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" name="Google Shape;261;p27">
            <a:extLst>
              <a:ext uri="{FF2B5EF4-FFF2-40B4-BE49-F238E27FC236}">
                <a16:creationId xmlns:a16="http://schemas.microsoft.com/office/drawing/2014/main" id="{44EC9CCC-44A3-20B4-8970-5BBBE5010846}"/>
              </a:ext>
            </a:extLst>
          </p:cNvPr>
          <p:cNvSpPr txBox="1"/>
          <p:nvPr/>
        </p:nvSpPr>
        <p:spPr>
          <a:xfrm>
            <a:off x="2530755" y="2900233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01 </a:t>
            </a:r>
            <a:endParaRPr sz="16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" name="Google Shape;262;p27">
            <a:extLst>
              <a:ext uri="{FF2B5EF4-FFF2-40B4-BE49-F238E27FC236}">
                <a16:creationId xmlns:a16="http://schemas.microsoft.com/office/drawing/2014/main" id="{7B024E92-6E5D-EF82-BB0C-6DEA188555AF}"/>
              </a:ext>
            </a:extLst>
          </p:cNvPr>
          <p:cNvSpPr txBox="1"/>
          <p:nvPr/>
        </p:nvSpPr>
        <p:spPr>
          <a:xfrm>
            <a:off x="4488584" y="2886617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03 </a:t>
            </a:r>
            <a:endParaRPr sz="16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41" name="Google Shape;245;p27">
            <a:extLst>
              <a:ext uri="{FF2B5EF4-FFF2-40B4-BE49-F238E27FC236}">
                <a16:creationId xmlns:a16="http://schemas.microsoft.com/office/drawing/2014/main" id="{15A98B41-6C91-05B0-5226-C5EFDB41654D}"/>
              </a:ext>
            </a:extLst>
          </p:cNvPr>
          <p:cNvCxnSpPr>
            <a:cxnSpLocks/>
          </p:cNvCxnSpPr>
          <p:nvPr/>
        </p:nvCxnSpPr>
        <p:spPr>
          <a:xfrm flipH="1">
            <a:off x="2066631" y="1462953"/>
            <a:ext cx="97322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grpSp>
        <p:nvGrpSpPr>
          <p:cNvPr id="56" name="Google Shape;236;p27">
            <a:extLst>
              <a:ext uri="{FF2B5EF4-FFF2-40B4-BE49-F238E27FC236}">
                <a16:creationId xmlns:a16="http://schemas.microsoft.com/office/drawing/2014/main" id="{5B8E57FB-D448-F645-722D-257D8158675E}"/>
              </a:ext>
            </a:extLst>
          </p:cNvPr>
          <p:cNvGrpSpPr/>
          <p:nvPr/>
        </p:nvGrpSpPr>
        <p:grpSpPr>
          <a:xfrm>
            <a:off x="4582814" y="1049060"/>
            <a:ext cx="2987103" cy="1289700"/>
            <a:chOff x="5209838" y="1139752"/>
            <a:chExt cx="3462303" cy="1289700"/>
          </a:xfrm>
        </p:grpSpPr>
        <p:sp>
          <p:nvSpPr>
            <p:cNvPr id="57" name="Google Shape;237;p27">
              <a:extLst>
                <a:ext uri="{FF2B5EF4-FFF2-40B4-BE49-F238E27FC236}">
                  <a16:creationId xmlns:a16="http://schemas.microsoft.com/office/drawing/2014/main" id="{7098BBCB-110A-80FC-442F-F911A995E145}"/>
                </a:ext>
              </a:extLst>
            </p:cNvPr>
            <p:cNvSpPr txBox="1"/>
            <p:nvPr/>
          </p:nvSpPr>
          <p:spPr>
            <a:xfrm>
              <a:off x="6548141" y="1139752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b="1" dirty="0">
                  <a:solidFill>
                    <a:schemeClr val="bg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3. Preparación de datos.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MX" sz="1200" b="1" dirty="0">
                <a:solidFill>
                  <a:schemeClr val="bg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b="1" dirty="0">
                  <a:solidFill>
                    <a:schemeClr val="bg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4. Modelado de datos.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chemeClr val="bg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58" name="Google Shape;238;p27">
              <a:extLst>
                <a:ext uri="{FF2B5EF4-FFF2-40B4-BE49-F238E27FC236}">
                  <a16:creationId xmlns:a16="http://schemas.microsoft.com/office/drawing/2014/main" id="{25A7D99A-C12F-05D4-FB5A-9E56C7492786}"/>
                </a:ext>
              </a:extLst>
            </p:cNvPr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59" name="Google Shape;246;p27">
            <a:extLst>
              <a:ext uri="{FF2B5EF4-FFF2-40B4-BE49-F238E27FC236}">
                <a16:creationId xmlns:a16="http://schemas.microsoft.com/office/drawing/2014/main" id="{FA3FAA78-5C0E-2657-130C-7977FD4AEF5C}"/>
              </a:ext>
            </a:extLst>
          </p:cNvPr>
          <p:cNvGrpSpPr/>
          <p:nvPr/>
        </p:nvGrpSpPr>
        <p:grpSpPr>
          <a:xfrm>
            <a:off x="4607703" y="2939376"/>
            <a:ext cx="2409109" cy="1289700"/>
            <a:chOff x="5209838" y="3003450"/>
            <a:chExt cx="2723304" cy="1289700"/>
          </a:xfrm>
        </p:grpSpPr>
        <p:sp>
          <p:nvSpPr>
            <p:cNvPr id="60" name="Google Shape;247;p27">
              <a:extLst>
                <a:ext uri="{FF2B5EF4-FFF2-40B4-BE49-F238E27FC236}">
                  <a16:creationId xmlns:a16="http://schemas.microsoft.com/office/drawing/2014/main" id="{FDCAB449-C89D-E128-7B40-FA377BDEE6BF}"/>
                </a:ext>
              </a:extLst>
            </p:cNvPr>
            <p:cNvSpPr txBox="1"/>
            <p:nvPr/>
          </p:nvSpPr>
          <p:spPr>
            <a:xfrm>
              <a:off x="5809142" y="3003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b="1" dirty="0">
                  <a:solidFill>
                    <a:schemeClr val="bg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5.Evaluación de resultados.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MX" sz="1200" b="1" dirty="0">
                <a:solidFill>
                  <a:schemeClr val="bg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b="1" dirty="0">
                  <a:solidFill>
                    <a:schemeClr val="bg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6.Despliegue, automatización.</a:t>
              </a:r>
            </a:p>
          </p:txBody>
        </p:sp>
        <p:cxnSp>
          <p:nvCxnSpPr>
            <p:cNvPr id="61" name="Google Shape;248;p27">
              <a:extLst>
                <a:ext uri="{FF2B5EF4-FFF2-40B4-BE49-F238E27FC236}">
                  <a16:creationId xmlns:a16="http://schemas.microsoft.com/office/drawing/2014/main" id="{38074023-B578-EF39-A045-2BDFF13110FF}"/>
                </a:ext>
              </a:extLst>
            </p:cNvPr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63" name="CuadroTexto 62">
            <a:extLst>
              <a:ext uri="{FF2B5EF4-FFF2-40B4-BE49-F238E27FC236}">
                <a16:creationId xmlns:a16="http://schemas.microsoft.com/office/drawing/2014/main" id="{9FA00600-7152-558D-313F-753321FFCB4D}"/>
              </a:ext>
            </a:extLst>
          </p:cNvPr>
          <p:cNvSpPr txBox="1"/>
          <p:nvPr/>
        </p:nvSpPr>
        <p:spPr>
          <a:xfrm>
            <a:off x="191158" y="1011885"/>
            <a:ext cx="1824482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dirty="0">
                <a:solidFill>
                  <a:schemeClr val="bg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1. Entendimiento del negocio.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MX" sz="1200" b="1" dirty="0">
              <a:solidFill>
                <a:schemeClr val="bg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algn="r"/>
            <a:r>
              <a:rPr lang="es-MX" sz="1200" b="1" dirty="0">
                <a:solidFill>
                  <a:schemeClr val="bg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2. Entendimiento de datos</a:t>
            </a:r>
            <a:r>
              <a:rPr lang="es-MX" sz="1400" b="1" dirty="0">
                <a:solidFill>
                  <a:schemeClr val="bg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.</a:t>
            </a:r>
          </a:p>
        </p:txBody>
      </p:sp>
      <p:sp>
        <p:nvSpPr>
          <p:cNvPr id="68" name="Google Shape;3844;p14">
            <a:extLst>
              <a:ext uri="{FF2B5EF4-FFF2-40B4-BE49-F238E27FC236}">
                <a16:creationId xmlns:a16="http://schemas.microsoft.com/office/drawing/2014/main" id="{2DA2A96E-DC08-1BC0-A4D1-29CE773FC033}"/>
              </a:ext>
            </a:extLst>
          </p:cNvPr>
          <p:cNvSpPr txBox="1">
            <a:spLocks/>
          </p:cNvSpPr>
          <p:nvPr/>
        </p:nvSpPr>
        <p:spPr>
          <a:xfrm>
            <a:off x="191158" y="4237653"/>
            <a:ext cx="2519150" cy="482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s-MX" sz="1100" dirty="0">
                <a:solidFill>
                  <a:srgbClr val="00B050"/>
                </a:solidFill>
              </a:rPr>
              <a:t>Proceso iterativo de mejora</a:t>
            </a:r>
            <a:r>
              <a:rPr lang="es-MX" sz="1100" dirty="0">
                <a:solidFill>
                  <a:srgbClr val="0B87A1"/>
                </a:solidFill>
              </a:rPr>
              <a:t>.</a:t>
            </a:r>
            <a:endParaRPr lang="es-MX" sz="1200" dirty="0">
              <a:solidFill>
                <a:srgbClr val="0B87A1"/>
              </a:solidFill>
            </a:endParaRPr>
          </a:p>
        </p:txBody>
      </p:sp>
      <p:grpSp>
        <p:nvGrpSpPr>
          <p:cNvPr id="69" name="Google Shape;4996;p49">
            <a:extLst>
              <a:ext uri="{FF2B5EF4-FFF2-40B4-BE49-F238E27FC236}">
                <a16:creationId xmlns:a16="http://schemas.microsoft.com/office/drawing/2014/main" id="{307F99B4-6776-6D8E-8A70-CAB7F7768894}"/>
              </a:ext>
            </a:extLst>
          </p:cNvPr>
          <p:cNvGrpSpPr/>
          <p:nvPr/>
        </p:nvGrpSpPr>
        <p:grpSpPr>
          <a:xfrm>
            <a:off x="7396776" y="3595288"/>
            <a:ext cx="445582" cy="445743"/>
            <a:chOff x="10914672" y="5489861"/>
            <a:chExt cx="719842" cy="720102"/>
          </a:xfrm>
        </p:grpSpPr>
        <p:sp>
          <p:nvSpPr>
            <p:cNvPr id="70" name="Google Shape;4997;p49">
              <a:extLst>
                <a:ext uri="{FF2B5EF4-FFF2-40B4-BE49-F238E27FC236}">
                  <a16:creationId xmlns:a16="http://schemas.microsoft.com/office/drawing/2014/main" id="{2F443CAD-B327-24E0-E350-55222D8658EF}"/>
                </a:ext>
              </a:extLst>
            </p:cNvPr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998;p49">
              <a:extLst>
                <a:ext uri="{FF2B5EF4-FFF2-40B4-BE49-F238E27FC236}">
                  <a16:creationId xmlns:a16="http://schemas.microsoft.com/office/drawing/2014/main" id="{06922B86-A5F2-FEA3-3AFE-879B413383D6}"/>
                </a:ext>
              </a:extLst>
            </p:cNvPr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999;p49">
              <a:extLst>
                <a:ext uri="{FF2B5EF4-FFF2-40B4-BE49-F238E27FC236}">
                  <a16:creationId xmlns:a16="http://schemas.microsoft.com/office/drawing/2014/main" id="{BEF7D1DB-546D-021D-7912-F4BEB652CC0D}"/>
                </a:ext>
              </a:extLst>
            </p:cNvPr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5000;p49">
              <a:extLst>
                <a:ext uri="{FF2B5EF4-FFF2-40B4-BE49-F238E27FC236}">
                  <a16:creationId xmlns:a16="http://schemas.microsoft.com/office/drawing/2014/main" id="{E8F90619-5DE2-5E06-E608-A4F69202605F}"/>
                </a:ext>
              </a:extLst>
            </p:cNvPr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5001;p49">
              <a:extLst>
                <a:ext uri="{FF2B5EF4-FFF2-40B4-BE49-F238E27FC236}">
                  <a16:creationId xmlns:a16="http://schemas.microsoft.com/office/drawing/2014/main" id="{C6F78B84-9F45-4A1B-E97F-4E08D80B076F}"/>
                </a:ext>
              </a:extLst>
            </p:cNvPr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5002;p49">
              <a:extLst>
                <a:ext uri="{FF2B5EF4-FFF2-40B4-BE49-F238E27FC236}">
                  <a16:creationId xmlns:a16="http://schemas.microsoft.com/office/drawing/2014/main" id="{91425EDA-4C43-64B5-D973-EC7C938F1968}"/>
                </a:ext>
              </a:extLst>
            </p:cNvPr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5003;p49">
              <a:extLst>
                <a:ext uri="{FF2B5EF4-FFF2-40B4-BE49-F238E27FC236}">
                  <a16:creationId xmlns:a16="http://schemas.microsoft.com/office/drawing/2014/main" id="{CE37D031-2257-4FA6-0311-E25A197F7796}"/>
                </a:ext>
              </a:extLst>
            </p:cNvPr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5004;p49">
              <a:extLst>
                <a:ext uri="{FF2B5EF4-FFF2-40B4-BE49-F238E27FC236}">
                  <a16:creationId xmlns:a16="http://schemas.microsoft.com/office/drawing/2014/main" id="{0558B768-CBFE-BB71-923B-7F8DBC5FD83F}"/>
                </a:ext>
              </a:extLst>
            </p:cNvPr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5005;p49">
              <a:extLst>
                <a:ext uri="{FF2B5EF4-FFF2-40B4-BE49-F238E27FC236}">
                  <a16:creationId xmlns:a16="http://schemas.microsoft.com/office/drawing/2014/main" id="{4385C211-5A4E-8EC3-14A5-CF538C28F45C}"/>
                </a:ext>
              </a:extLst>
            </p:cNvPr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5006;p49">
              <a:extLst>
                <a:ext uri="{FF2B5EF4-FFF2-40B4-BE49-F238E27FC236}">
                  <a16:creationId xmlns:a16="http://schemas.microsoft.com/office/drawing/2014/main" id="{6F4F169D-6B8C-2E1A-3434-04E2CE73A270}"/>
                </a:ext>
              </a:extLst>
            </p:cNvPr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5007;p49">
              <a:extLst>
                <a:ext uri="{FF2B5EF4-FFF2-40B4-BE49-F238E27FC236}">
                  <a16:creationId xmlns:a16="http://schemas.microsoft.com/office/drawing/2014/main" id="{74C59501-A93E-B2E8-BECE-832D25E7E085}"/>
                </a:ext>
              </a:extLst>
            </p:cNvPr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5008;p49">
              <a:extLst>
                <a:ext uri="{FF2B5EF4-FFF2-40B4-BE49-F238E27FC236}">
                  <a16:creationId xmlns:a16="http://schemas.microsoft.com/office/drawing/2014/main" id="{20BFAE76-B876-8633-9E7A-9AD3C16FA04B}"/>
                </a:ext>
              </a:extLst>
            </p:cNvPr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25" y="126897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dirty="0"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595505" y="984297"/>
            <a:ext cx="2179200" cy="3858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Entendimiento del negocio y datos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200" dirty="0"/>
              <a:t>C</a:t>
            </a:r>
            <a:r>
              <a:rPr lang="en" sz="1200" dirty="0"/>
              <a:t>ontamos con </a:t>
            </a:r>
            <a:r>
              <a:rPr lang="en" sz="1200" dirty="0">
                <a:solidFill>
                  <a:schemeClr val="accent1">
                    <a:lumMod val="50000"/>
                  </a:schemeClr>
                </a:solidFill>
              </a:rPr>
              <a:t>29,389</a:t>
            </a:r>
            <a:r>
              <a:rPr lang="en" sz="1200" dirty="0"/>
              <a:t> rutas en </a:t>
            </a:r>
            <a:r>
              <a:rPr lang="en" sz="1200" dirty="0">
                <a:solidFill>
                  <a:schemeClr val="accent1">
                    <a:lumMod val="50000"/>
                  </a:schemeClr>
                </a:solidFill>
              </a:rPr>
              <a:t>5 zonas del mundo</a:t>
            </a:r>
            <a:r>
              <a:rPr lang="en" sz="1200" dirty="0"/>
              <a:t>, queremos analizar los factores que determinan una distribución deseada o no deseada en los objetivos de ventas. </a:t>
            </a:r>
            <a:r>
              <a:rPr lang="en" sz="12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La</a:t>
            </a:r>
            <a:r>
              <a:rPr lang="en" sz="1200" dirty="0"/>
              <a:t> </a:t>
            </a:r>
            <a:r>
              <a:rPr lang="en" sz="12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variable suc</a:t>
            </a:r>
            <a:r>
              <a:rPr lang="es-MX" sz="12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c</a:t>
            </a:r>
            <a:r>
              <a:rPr lang="en" sz="12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ess indica el etiquetado con un 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0-distribución no deseada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1-distribución deseada.</a:t>
            </a:r>
            <a:r>
              <a:rPr lang="en" sz="1200" dirty="0"/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Tenemos </a:t>
            </a:r>
            <a:r>
              <a:rPr lang="en" sz="1200" dirty="0">
                <a:solidFill>
                  <a:schemeClr val="bg1">
                    <a:lumMod val="50000"/>
                  </a:schemeClr>
                </a:solidFill>
              </a:rPr>
              <a:t>5,878</a:t>
            </a:r>
            <a:r>
              <a:rPr lang="en" sz="1200" dirty="0"/>
              <a:t> datos no etiquetados, de los cuales sería ideal inferir por medio de alguna metodología.</a:t>
            </a:r>
            <a:endParaRPr sz="1200" dirty="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121025" y="984297"/>
            <a:ext cx="2179200" cy="3517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Limpieza y modelado de datos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Mediante un </a:t>
            </a:r>
            <a:r>
              <a:rPr lang="en-US" sz="1200" dirty="0" err="1"/>
              <a:t>modelo</a:t>
            </a:r>
            <a:r>
              <a:rPr lang="en-US" sz="1200" dirty="0"/>
              <a:t> de ML </a:t>
            </a:r>
            <a:r>
              <a:rPr lang="en-US" sz="1200" dirty="0" err="1">
                <a:solidFill>
                  <a:schemeClr val="accent5">
                    <a:lumMod val="75000"/>
                    <a:lumOff val="25000"/>
                  </a:schemeClr>
                </a:solidFill>
              </a:rPr>
              <a:t>inferiremos</a:t>
            </a:r>
            <a:r>
              <a:rPr lang="en-US" sz="12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  <a:lumOff val="25000"/>
                  </a:schemeClr>
                </a:solidFill>
              </a:rPr>
              <a:t>los</a:t>
            </a:r>
            <a:r>
              <a:rPr lang="en-US" sz="12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  <a:lumOff val="25000"/>
                  </a:schemeClr>
                </a:solidFill>
              </a:rPr>
              <a:t>datos</a:t>
            </a:r>
            <a:r>
              <a:rPr lang="en-US" sz="12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  <a:lumOff val="25000"/>
                  </a:schemeClr>
                </a:solidFill>
              </a:rPr>
              <a:t>faltantes</a:t>
            </a:r>
            <a:r>
              <a:rPr lang="en-US" sz="12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  <a:lumOff val="25000"/>
                  </a:schemeClr>
                </a:solidFill>
              </a:rPr>
              <a:t>actuales</a:t>
            </a:r>
            <a:r>
              <a:rPr lang="en-US" sz="12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 y </a:t>
            </a:r>
            <a:r>
              <a:rPr lang="en-US" sz="1200" dirty="0" err="1">
                <a:solidFill>
                  <a:schemeClr val="accent5">
                    <a:lumMod val="75000"/>
                    <a:lumOff val="25000"/>
                  </a:schemeClr>
                </a:solidFill>
              </a:rPr>
              <a:t>futuros</a:t>
            </a:r>
            <a:r>
              <a:rPr lang="en-US" sz="1200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/>
              <a:t>Aprenderemos</a:t>
            </a:r>
            <a:r>
              <a:rPr lang="en-US" sz="1200" dirty="0"/>
              <a:t> del </a:t>
            </a:r>
            <a:r>
              <a:rPr lang="en-US" sz="1200" dirty="0" err="1"/>
              <a:t>comportamiento</a:t>
            </a:r>
            <a:r>
              <a:rPr lang="en-US" sz="1200" dirty="0"/>
              <a:t> actual de </a:t>
            </a:r>
            <a:r>
              <a:rPr lang="en-US" sz="1200" dirty="0" err="1"/>
              <a:t>los</a:t>
            </a:r>
            <a:r>
              <a:rPr lang="en-US" sz="1200" dirty="0"/>
              <a:t> </a:t>
            </a:r>
            <a:r>
              <a:rPr lang="en-US" sz="1200" dirty="0" err="1"/>
              <a:t>datos</a:t>
            </a:r>
            <a:r>
              <a:rPr lang="en-US" sz="1200" dirty="0"/>
              <a:t>.</a:t>
            </a:r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646545" y="984297"/>
            <a:ext cx="2179200" cy="3597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/>
              <a:t>Evaluación y resultados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Evaluaremos el desempeño del modelo ML y crearemos una primera arquitectura para el proceso de despliegue, desarrollo y escalado.</a:t>
            </a:r>
            <a:endParaRPr sz="1200" dirty="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" name="Google Shape;4515;p48">
            <a:extLst>
              <a:ext uri="{FF2B5EF4-FFF2-40B4-BE49-F238E27FC236}">
                <a16:creationId xmlns:a16="http://schemas.microsoft.com/office/drawing/2014/main" id="{00C73C20-01AC-0970-501C-AD0EB5F07862}"/>
              </a:ext>
            </a:extLst>
          </p:cNvPr>
          <p:cNvGrpSpPr/>
          <p:nvPr/>
        </p:nvGrpSpPr>
        <p:grpSpPr>
          <a:xfrm>
            <a:off x="159138" y="1245408"/>
            <a:ext cx="413486" cy="261354"/>
            <a:chOff x="3241525" y="3039450"/>
            <a:chExt cx="494600" cy="312625"/>
          </a:xfrm>
        </p:grpSpPr>
        <p:sp>
          <p:nvSpPr>
            <p:cNvPr id="8" name="Google Shape;4516;p48">
              <a:extLst>
                <a:ext uri="{FF2B5EF4-FFF2-40B4-BE49-F238E27FC236}">
                  <a16:creationId xmlns:a16="http://schemas.microsoft.com/office/drawing/2014/main" id="{93B192FB-D6F6-09A2-EE0E-265A3A911DE6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17;p48">
              <a:extLst>
                <a:ext uri="{FF2B5EF4-FFF2-40B4-BE49-F238E27FC236}">
                  <a16:creationId xmlns:a16="http://schemas.microsoft.com/office/drawing/2014/main" id="{591EB481-52F4-654A-F811-05C4CD4DF90B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4480;p48">
            <a:extLst>
              <a:ext uri="{FF2B5EF4-FFF2-40B4-BE49-F238E27FC236}">
                <a16:creationId xmlns:a16="http://schemas.microsoft.com/office/drawing/2014/main" id="{685D7F26-A7B0-5BFD-65DA-021E9AC3869E}"/>
              </a:ext>
            </a:extLst>
          </p:cNvPr>
          <p:cNvGrpSpPr/>
          <p:nvPr/>
        </p:nvGrpSpPr>
        <p:grpSpPr>
          <a:xfrm>
            <a:off x="2817808" y="1213241"/>
            <a:ext cx="303217" cy="325685"/>
            <a:chOff x="611175" y="2326900"/>
            <a:chExt cx="362700" cy="389575"/>
          </a:xfrm>
        </p:grpSpPr>
        <p:sp>
          <p:nvSpPr>
            <p:cNvPr id="11" name="Google Shape;4481;p48">
              <a:extLst>
                <a:ext uri="{FF2B5EF4-FFF2-40B4-BE49-F238E27FC236}">
                  <a16:creationId xmlns:a16="http://schemas.microsoft.com/office/drawing/2014/main" id="{405A330D-B2AC-774E-A739-E7A9E45128D9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82;p48">
              <a:extLst>
                <a:ext uri="{FF2B5EF4-FFF2-40B4-BE49-F238E27FC236}">
                  <a16:creationId xmlns:a16="http://schemas.microsoft.com/office/drawing/2014/main" id="{7E053791-1C75-0C24-BD96-EC1652622CC6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83;p48">
              <a:extLst>
                <a:ext uri="{FF2B5EF4-FFF2-40B4-BE49-F238E27FC236}">
                  <a16:creationId xmlns:a16="http://schemas.microsoft.com/office/drawing/2014/main" id="{375A178B-5F87-C432-B286-2DB7C500C869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84;p48">
              <a:extLst>
                <a:ext uri="{FF2B5EF4-FFF2-40B4-BE49-F238E27FC236}">
                  <a16:creationId xmlns:a16="http://schemas.microsoft.com/office/drawing/2014/main" id="{F72F6747-27F9-A3C6-AEE7-FADF560A29DA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4566;p48">
            <a:extLst>
              <a:ext uri="{FF2B5EF4-FFF2-40B4-BE49-F238E27FC236}">
                <a16:creationId xmlns:a16="http://schemas.microsoft.com/office/drawing/2014/main" id="{0A027C4A-E124-78BF-11C9-40673E817A7C}"/>
              </a:ext>
            </a:extLst>
          </p:cNvPr>
          <p:cNvGrpSpPr/>
          <p:nvPr/>
        </p:nvGrpSpPr>
        <p:grpSpPr>
          <a:xfrm>
            <a:off x="5244066" y="1245408"/>
            <a:ext cx="370599" cy="370620"/>
            <a:chOff x="570875" y="4322250"/>
            <a:chExt cx="443300" cy="443325"/>
          </a:xfrm>
        </p:grpSpPr>
        <p:sp>
          <p:nvSpPr>
            <p:cNvPr id="16" name="Google Shape;4567;p48">
              <a:extLst>
                <a:ext uri="{FF2B5EF4-FFF2-40B4-BE49-F238E27FC236}">
                  <a16:creationId xmlns:a16="http://schemas.microsoft.com/office/drawing/2014/main" id="{BFC0FA8A-349D-8797-D4E1-06676E8DAEC1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68;p48">
              <a:extLst>
                <a:ext uri="{FF2B5EF4-FFF2-40B4-BE49-F238E27FC236}">
                  <a16:creationId xmlns:a16="http://schemas.microsoft.com/office/drawing/2014/main" id="{53D7A859-FA06-ECA4-A957-908066BE18A6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69;p48">
              <a:extLst>
                <a:ext uri="{FF2B5EF4-FFF2-40B4-BE49-F238E27FC236}">
                  <a16:creationId xmlns:a16="http://schemas.microsoft.com/office/drawing/2014/main" id="{17550262-62FC-BB76-C317-C07805701878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70;p48">
              <a:extLst>
                <a:ext uri="{FF2B5EF4-FFF2-40B4-BE49-F238E27FC236}">
                  <a16:creationId xmlns:a16="http://schemas.microsoft.com/office/drawing/2014/main" id="{B1773FF5-743F-7521-8721-DD53FA454B7F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308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365881" y="214589"/>
            <a:ext cx="3988974" cy="686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¿Qué datos tenemos?</a:t>
            </a:r>
            <a:endParaRPr dirty="0"/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B5A9C1-3F36-E55F-50B6-A6CF2A58A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81" y="2025302"/>
            <a:ext cx="3840480" cy="272640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1" name="Google Shape;4172;p42">
            <a:extLst>
              <a:ext uri="{FF2B5EF4-FFF2-40B4-BE49-F238E27FC236}">
                <a16:creationId xmlns:a16="http://schemas.microsoft.com/office/drawing/2014/main" id="{1FC8A4E0-60D6-3AF3-C67B-A168544E742D}"/>
              </a:ext>
            </a:extLst>
          </p:cNvPr>
          <p:cNvSpPr/>
          <p:nvPr/>
        </p:nvSpPr>
        <p:spPr>
          <a:xfrm>
            <a:off x="377981" y="1005900"/>
            <a:ext cx="7219273" cy="9148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r>
              <a:rPr lang="es-MX" sz="105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En total tenemos 24 columnas con diferentes tipos de variables.</a:t>
            </a:r>
            <a:endParaRPr lang="es-MX" sz="105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endParaRPr lang="es-MX" sz="105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r>
              <a:rPr lang="es-MX" sz="105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Nuestra variable target es </a:t>
            </a:r>
            <a:r>
              <a:rPr lang="es-MX" sz="1050" b="1" dirty="0" err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success</a:t>
            </a:r>
            <a:r>
              <a:rPr lang="es-MX" sz="105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contiene valores que indican el objetivo alcanzado en distribución      </a:t>
            </a:r>
            <a:r>
              <a:rPr lang="es-MX" sz="105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0 (distribución deseada no alcanzada), 1 (distribución deseada alcanzada), -1 (datos faltantes a inferir).</a:t>
            </a:r>
          </a:p>
        </p:txBody>
      </p:sp>
      <p:sp>
        <p:nvSpPr>
          <p:cNvPr id="12" name="Google Shape;3842;p14">
            <a:extLst>
              <a:ext uri="{FF2B5EF4-FFF2-40B4-BE49-F238E27FC236}">
                <a16:creationId xmlns:a16="http://schemas.microsoft.com/office/drawing/2014/main" id="{65B5C184-2D58-B0A2-A498-6C570B170B48}"/>
              </a:ext>
            </a:extLst>
          </p:cNvPr>
          <p:cNvSpPr txBox="1">
            <a:spLocks/>
          </p:cNvSpPr>
          <p:nvPr/>
        </p:nvSpPr>
        <p:spPr>
          <a:xfrm>
            <a:off x="4354855" y="2025302"/>
            <a:ext cx="3242400" cy="2726401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900" b="1" i="0" dirty="0" err="1">
                <a:effectLst/>
                <a:latin typeface="Titillium Web Light" panose="00000400000000000000" charset="0"/>
              </a:rPr>
              <a:t>anonId</a:t>
            </a:r>
            <a:r>
              <a:rPr lang="es-MX" sz="900" b="1" i="0" dirty="0">
                <a:effectLst/>
                <a:latin typeface="Titillium Web Light" panose="00000400000000000000" charset="0"/>
              </a:rPr>
              <a:t>:</a:t>
            </a:r>
            <a:r>
              <a:rPr lang="es-MX" sz="900" b="0" i="0" dirty="0">
                <a:effectLst/>
                <a:latin typeface="Titillium Web Light" panose="00000400000000000000" charset="0"/>
              </a:rPr>
              <a:t> Identificador único de la ruta</a:t>
            </a:r>
          </a:p>
          <a:p>
            <a:pPr algn="l"/>
            <a:r>
              <a:rPr lang="es-MX" sz="900" b="1" i="0" dirty="0" err="1">
                <a:effectLst/>
                <a:latin typeface="Titillium Web Light" panose="00000400000000000000" charset="0"/>
              </a:rPr>
              <a:t>routeDate</a:t>
            </a:r>
            <a:r>
              <a:rPr lang="es-MX" sz="900" b="1" i="0" dirty="0">
                <a:effectLst/>
                <a:latin typeface="Titillium Web Light" panose="00000400000000000000" charset="0"/>
              </a:rPr>
              <a:t>:</a:t>
            </a:r>
            <a:r>
              <a:rPr lang="es-MX" sz="900" b="0" i="0" dirty="0">
                <a:effectLst/>
                <a:latin typeface="Titillium Web Light" panose="00000400000000000000" charset="0"/>
              </a:rPr>
              <a:t> Día en que se realizó la ruta.</a:t>
            </a:r>
          </a:p>
          <a:p>
            <a:pPr algn="l"/>
            <a:r>
              <a:rPr lang="es-MX" sz="900" b="1" i="0" dirty="0" err="1">
                <a:effectLst/>
                <a:latin typeface="Titillium Web Light" panose="00000400000000000000" charset="0"/>
              </a:rPr>
              <a:t>region</a:t>
            </a:r>
            <a:r>
              <a:rPr lang="es-MX" sz="900" b="1" i="0" dirty="0">
                <a:effectLst/>
                <a:latin typeface="Titillium Web Light" panose="00000400000000000000" charset="0"/>
              </a:rPr>
              <a:t>:</a:t>
            </a:r>
            <a:r>
              <a:rPr lang="es-MX" sz="900" b="0" i="0" dirty="0">
                <a:effectLst/>
                <a:latin typeface="Titillium Web Light" panose="00000400000000000000" charset="0"/>
              </a:rPr>
              <a:t> Zona del mundo donde se ejecutó la ruta:</a:t>
            </a:r>
          </a:p>
          <a:p>
            <a:pPr algn="l"/>
            <a:r>
              <a:rPr lang="es-MX" sz="900" b="1" i="0" dirty="0" err="1">
                <a:effectLst/>
                <a:latin typeface="Titillium Web Light" panose="00000400000000000000" charset="0"/>
              </a:rPr>
              <a:t>areaWealthLevel</a:t>
            </a:r>
            <a:r>
              <a:rPr lang="es-MX" sz="900" b="1" i="0" dirty="0">
                <a:effectLst/>
                <a:latin typeface="Titillium Web Light" panose="00000400000000000000" charset="0"/>
              </a:rPr>
              <a:t>:</a:t>
            </a:r>
            <a:r>
              <a:rPr lang="es-MX" sz="900" b="0" i="0" dirty="0">
                <a:effectLst/>
                <a:latin typeface="Titillium Web Light" panose="00000400000000000000" charset="0"/>
              </a:rPr>
              <a:t> Desarrollo de la zona económica.</a:t>
            </a:r>
          </a:p>
          <a:p>
            <a:pPr algn="l"/>
            <a:r>
              <a:rPr lang="es-MX" sz="900" b="1" i="0" dirty="0" err="1">
                <a:effectLst/>
                <a:latin typeface="Titillium Web Light" panose="00000400000000000000" charset="0"/>
              </a:rPr>
              <a:t>areaPopulation</a:t>
            </a:r>
            <a:r>
              <a:rPr lang="es-MX" sz="900" b="1" i="0" dirty="0">
                <a:effectLst/>
                <a:latin typeface="Titillium Web Light" panose="00000400000000000000" charset="0"/>
              </a:rPr>
              <a:t>:</a:t>
            </a:r>
            <a:r>
              <a:rPr lang="es-MX" sz="900" b="0" i="0" dirty="0">
                <a:effectLst/>
                <a:latin typeface="Titillium Web Light" panose="00000400000000000000" charset="0"/>
              </a:rPr>
              <a:t> Población de la zona cubierta, en miles</a:t>
            </a:r>
          </a:p>
          <a:p>
            <a:pPr algn="l"/>
            <a:r>
              <a:rPr lang="es-MX" sz="900" b="1" i="0" dirty="0" err="1">
                <a:effectLst/>
                <a:latin typeface="Titillium Web Light" panose="00000400000000000000" charset="0"/>
              </a:rPr>
              <a:t>badWeather</a:t>
            </a:r>
            <a:r>
              <a:rPr lang="es-MX" sz="900" b="1" i="0" dirty="0">
                <a:effectLst/>
                <a:latin typeface="Titillium Web Light" panose="00000400000000000000" charset="0"/>
              </a:rPr>
              <a:t>:</a:t>
            </a:r>
            <a:r>
              <a:rPr lang="es-MX" sz="900" b="0" i="0" dirty="0">
                <a:effectLst/>
                <a:latin typeface="Titillium Web Light" panose="00000400000000000000" charset="0"/>
              </a:rPr>
              <a:t> Condiciones meteorológicas en la zona.</a:t>
            </a:r>
          </a:p>
          <a:p>
            <a:pPr algn="l"/>
            <a:r>
              <a:rPr lang="es-MX" sz="900" b="1" i="0" dirty="0" err="1">
                <a:effectLst/>
                <a:latin typeface="Titillium Web Light" panose="00000400000000000000" charset="0"/>
              </a:rPr>
              <a:t>weatheRestrictions</a:t>
            </a:r>
            <a:r>
              <a:rPr lang="es-MX" sz="900" b="1" i="0" dirty="0">
                <a:effectLst/>
                <a:latin typeface="Titillium Web Light" panose="00000400000000000000" charset="0"/>
              </a:rPr>
              <a:t>:</a:t>
            </a:r>
            <a:r>
              <a:rPr lang="es-MX" sz="900" b="0" i="0" dirty="0">
                <a:effectLst/>
                <a:latin typeface="Titillium Web Light" panose="00000400000000000000" charset="0"/>
              </a:rPr>
              <a:t> Afectaciones en la zona clima.</a:t>
            </a:r>
          </a:p>
          <a:p>
            <a:pPr algn="l"/>
            <a:r>
              <a:rPr lang="es-MX" sz="900" b="1" i="0" dirty="0" err="1">
                <a:effectLst/>
                <a:latin typeface="Titillium Web Light" panose="00000400000000000000" charset="0"/>
              </a:rPr>
              <a:t>routeTotalDistance</a:t>
            </a:r>
            <a:r>
              <a:rPr lang="es-MX" sz="900" b="1" i="0" dirty="0">
                <a:effectLst/>
                <a:latin typeface="Titillium Web Light" panose="00000400000000000000" charset="0"/>
              </a:rPr>
              <a:t>:</a:t>
            </a:r>
            <a:r>
              <a:rPr lang="es-MX" sz="900" b="0" i="0" dirty="0">
                <a:effectLst/>
                <a:latin typeface="Titillium Web Light" panose="00000400000000000000" charset="0"/>
              </a:rPr>
              <a:t> Distancia de la ruta recorrida en </a:t>
            </a:r>
            <a:r>
              <a:rPr lang="es-MX" sz="900" b="0" i="0" dirty="0" err="1">
                <a:effectLst/>
                <a:latin typeface="Titillium Web Light" panose="00000400000000000000" charset="0"/>
              </a:rPr>
              <a:t>kms</a:t>
            </a:r>
            <a:endParaRPr lang="es-MX" sz="900" b="0" i="0" dirty="0">
              <a:effectLst/>
              <a:latin typeface="Titillium Web Light" panose="00000400000000000000" charset="0"/>
            </a:endParaRPr>
          </a:p>
          <a:p>
            <a:pPr algn="l"/>
            <a:r>
              <a:rPr lang="es-MX" sz="900" b="1" i="0" dirty="0" err="1">
                <a:effectLst/>
                <a:latin typeface="Titillium Web Light" panose="00000400000000000000" charset="0"/>
              </a:rPr>
              <a:t>numberOfShops</a:t>
            </a:r>
            <a:r>
              <a:rPr lang="es-MX" sz="900" b="1" i="0" dirty="0">
                <a:effectLst/>
                <a:latin typeface="Titillium Web Light" panose="00000400000000000000" charset="0"/>
              </a:rPr>
              <a:t>:</a:t>
            </a:r>
            <a:r>
              <a:rPr lang="es-MX" sz="900" b="0" i="0" dirty="0">
                <a:effectLst/>
                <a:latin typeface="Titillium Web Light" panose="00000400000000000000" charset="0"/>
              </a:rPr>
              <a:t> Total Tiendas que cubrimos en la zona</a:t>
            </a:r>
          </a:p>
          <a:p>
            <a:pPr algn="l"/>
            <a:r>
              <a:rPr lang="es-MX" sz="900" b="1" i="0" dirty="0" err="1">
                <a:effectLst/>
                <a:latin typeface="Titillium Web Light" panose="00000400000000000000" charset="0"/>
              </a:rPr>
              <a:t>marketShare</a:t>
            </a:r>
            <a:r>
              <a:rPr lang="es-MX" sz="900" b="1" i="0" dirty="0">
                <a:effectLst/>
                <a:latin typeface="Titillium Web Light" panose="00000400000000000000" charset="0"/>
              </a:rPr>
              <a:t>:</a:t>
            </a:r>
            <a:r>
              <a:rPr lang="es-MX" sz="900" b="0" i="0" dirty="0">
                <a:effectLst/>
                <a:latin typeface="Titillium Web Light" panose="00000400000000000000" charset="0"/>
              </a:rPr>
              <a:t> Porcentaje de cuota de mercado.</a:t>
            </a:r>
          </a:p>
          <a:p>
            <a:pPr algn="l"/>
            <a:r>
              <a:rPr lang="es-MX" sz="900" b="1" i="0" dirty="0" err="1">
                <a:effectLst/>
                <a:latin typeface="Titillium Web Light" panose="00000400000000000000" charset="0"/>
              </a:rPr>
              <a:t>avgAreaBenefits</a:t>
            </a:r>
            <a:r>
              <a:rPr lang="es-MX" sz="900" b="1" i="0" dirty="0">
                <a:effectLst/>
                <a:latin typeface="Titillium Web Light" panose="00000400000000000000" charset="0"/>
              </a:rPr>
              <a:t>:</a:t>
            </a:r>
            <a:r>
              <a:rPr lang="es-MX" sz="900" b="0" i="0" dirty="0">
                <a:effectLst/>
                <a:latin typeface="Titillium Web Light" panose="00000400000000000000" charset="0"/>
              </a:rPr>
              <a:t> Beneficio económico semanal en la zona</a:t>
            </a:r>
          </a:p>
          <a:p>
            <a:pPr algn="l"/>
            <a:r>
              <a:rPr lang="es-MX" sz="900" b="1" i="0" dirty="0" err="1">
                <a:effectLst/>
                <a:latin typeface="Titillium Web Light" panose="00000400000000000000" charset="0"/>
              </a:rPr>
              <a:t>advertising</a:t>
            </a:r>
            <a:r>
              <a:rPr lang="es-MX" sz="900" b="1" i="0" dirty="0">
                <a:effectLst/>
                <a:latin typeface="Titillium Web Light" panose="00000400000000000000" charset="0"/>
              </a:rPr>
              <a:t>:</a:t>
            </a:r>
            <a:r>
              <a:rPr lang="es-MX" sz="900" b="0" i="0" dirty="0">
                <a:effectLst/>
                <a:latin typeface="Titillium Web Light" panose="00000400000000000000" charset="0"/>
              </a:rPr>
              <a:t> Inversión en material de punto de venta.</a:t>
            </a:r>
          </a:p>
          <a:p>
            <a:pPr algn="l"/>
            <a:r>
              <a:rPr lang="es-MX" sz="900" b="1" i="0" dirty="0" err="1">
                <a:effectLst/>
                <a:latin typeface="Titillium Web Light" panose="00000400000000000000" charset="0"/>
              </a:rPr>
              <a:t>employeeTenure</a:t>
            </a:r>
            <a:r>
              <a:rPr lang="es-MX" sz="900" b="1" i="0" dirty="0">
                <a:effectLst/>
                <a:latin typeface="Titillium Web Light" panose="00000400000000000000" charset="0"/>
              </a:rPr>
              <a:t>:</a:t>
            </a:r>
            <a:r>
              <a:rPr lang="es-MX" sz="900" b="0" i="0" dirty="0">
                <a:effectLst/>
                <a:latin typeface="Titillium Web Light" panose="00000400000000000000" charset="0"/>
              </a:rPr>
              <a:t> Antigüedad empleado.</a:t>
            </a:r>
          </a:p>
          <a:p>
            <a:pPr algn="l"/>
            <a:r>
              <a:rPr lang="es-MX" sz="900" b="1" i="0" dirty="0" err="1">
                <a:effectLst/>
                <a:latin typeface="Titillium Web Light" panose="00000400000000000000" charset="0"/>
              </a:rPr>
              <a:t>emploIoyeePrevComps</a:t>
            </a:r>
            <a:r>
              <a:rPr lang="es-MX" sz="900" b="1" i="0" dirty="0">
                <a:effectLst/>
                <a:latin typeface="Titillium Web Light" panose="00000400000000000000" charset="0"/>
              </a:rPr>
              <a:t>:</a:t>
            </a:r>
            <a:r>
              <a:rPr lang="es-MX" sz="900" b="0" i="0" dirty="0">
                <a:effectLst/>
                <a:latin typeface="Titillium Web Light" panose="00000400000000000000" charset="0"/>
              </a:rPr>
              <a:t> Número de empresas en las que el empleado trabajó anteriormente desarrollando la misma función.</a:t>
            </a:r>
          </a:p>
          <a:p>
            <a:pPr algn="l"/>
            <a:endParaRPr lang="es-MX" sz="900" b="0" i="0" dirty="0">
              <a:effectLst/>
              <a:latin typeface="Titillium Web Light" panose="00000400000000000000" charset="0"/>
            </a:endParaRPr>
          </a:p>
          <a:p>
            <a:pPr algn="l"/>
            <a:r>
              <a:rPr lang="es-MX" sz="900" b="1" i="0" dirty="0" err="1">
                <a:effectLst/>
                <a:latin typeface="Titillium Web Light" panose="00000400000000000000" charset="0"/>
              </a:rPr>
              <a:t>success</a:t>
            </a:r>
            <a:r>
              <a:rPr lang="es-MX" sz="900" b="1" i="0" dirty="0">
                <a:effectLst/>
                <a:latin typeface="Titillium Web Light" panose="00000400000000000000" charset="0"/>
              </a:rPr>
              <a:t>:</a:t>
            </a:r>
            <a:r>
              <a:rPr lang="es-MX" sz="900" b="0" i="0" dirty="0">
                <a:effectLst/>
                <a:latin typeface="Titillium Web Light" panose="00000400000000000000" charset="0"/>
              </a:rPr>
              <a:t> El distribuidor ha distribuido al menos el valor esperado (1) o menos (0)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s-MX" sz="1200" b="1" dirty="0"/>
          </a:p>
        </p:txBody>
      </p:sp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290F6A1E-AAB7-B5AE-51F5-3507D448895B}"/>
              </a:ext>
            </a:extLst>
          </p:cNvPr>
          <p:cNvSpPr/>
          <p:nvPr/>
        </p:nvSpPr>
        <p:spPr>
          <a:xfrm rot="16200000">
            <a:off x="3969644" y="4403534"/>
            <a:ext cx="288013" cy="482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3" name="Google Shape;4515;p48">
            <a:extLst>
              <a:ext uri="{FF2B5EF4-FFF2-40B4-BE49-F238E27FC236}">
                <a16:creationId xmlns:a16="http://schemas.microsoft.com/office/drawing/2014/main" id="{3079FC2F-B88E-EA83-19AD-0197F1A086F3}"/>
              </a:ext>
            </a:extLst>
          </p:cNvPr>
          <p:cNvGrpSpPr/>
          <p:nvPr/>
        </p:nvGrpSpPr>
        <p:grpSpPr>
          <a:xfrm>
            <a:off x="354650" y="4838169"/>
            <a:ext cx="235852" cy="157663"/>
            <a:chOff x="3241525" y="3039450"/>
            <a:chExt cx="494600" cy="312625"/>
          </a:xfrm>
        </p:grpSpPr>
        <p:sp>
          <p:nvSpPr>
            <p:cNvPr id="14" name="Google Shape;4516;p48">
              <a:extLst>
                <a:ext uri="{FF2B5EF4-FFF2-40B4-BE49-F238E27FC236}">
                  <a16:creationId xmlns:a16="http://schemas.microsoft.com/office/drawing/2014/main" id="{3B299120-35DA-90B8-99E0-E5BEB9FDF02E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17;p48">
              <a:extLst>
                <a:ext uri="{FF2B5EF4-FFF2-40B4-BE49-F238E27FC236}">
                  <a16:creationId xmlns:a16="http://schemas.microsoft.com/office/drawing/2014/main" id="{8DDA41F0-16DF-5C22-C481-09B5EDD00E61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0" name="Google Shape;4170;p42"/>
          <p:cNvSpPr txBox="1">
            <a:spLocks noGrp="1"/>
          </p:cNvSpPr>
          <p:nvPr>
            <p:ph type="title"/>
          </p:nvPr>
        </p:nvSpPr>
        <p:spPr>
          <a:xfrm>
            <a:off x="718288" y="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/>
              <a:t>Entendimiento del negocio y datos</a:t>
            </a:r>
          </a:p>
        </p:txBody>
      </p:sp>
      <p:sp>
        <p:nvSpPr>
          <p:cNvPr id="4171" name="Google Shape;4171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180" name="Google Shape;4180;p42"/>
          <p:cNvSpPr/>
          <p:nvPr/>
        </p:nvSpPr>
        <p:spPr>
          <a:xfrm>
            <a:off x="3777233" y="2353205"/>
            <a:ext cx="249220" cy="3958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4182" name="Google Shape;4182;p42"/>
          <p:cNvSpPr/>
          <p:nvPr/>
        </p:nvSpPr>
        <p:spPr>
          <a:xfrm>
            <a:off x="3747475" y="3305113"/>
            <a:ext cx="249220" cy="3916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O</a:t>
            </a:r>
          </a:p>
        </p:txBody>
      </p:sp>
      <p:grpSp>
        <p:nvGrpSpPr>
          <p:cNvPr id="11" name="Google Shape;4515;p48">
            <a:extLst>
              <a:ext uri="{FF2B5EF4-FFF2-40B4-BE49-F238E27FC236}">
                <a16:creationId xmlns:a16="http://schemas.microsoft.com/office/drawing/2014/main" id="{72F4BF52-9915-156A-CE94-2C99BFF737AB}"/>
              </a:ext>
            </a:extLst>
          </p:cNvPr>
          <p:cNvGrpSpPr/>
          <p:nvPr/>
        </p:nvGrpSpPr>
        <p:grpSpPr>
          <a:xfrm>
            <a:off x="354650" y="4838169"/>
            <a:ext cx="235852" cy="157663"/>
            <a:chOff x="3241525" y="3039450"/>
            <a:chExt cx="494600" cy="312625"/>
          </a:xfrm>
        </p:grpSpPr>
        <p:sp>
          <p:nvSpPr>
            <p:cNvPr id="12" name="Google Shape;4516;p48">
              <a:extLst>
                <a:ext uri="{FF2B5EF4-FFF2-40B4-BE49-F238E27FC236}">
                  <a16:creationId xmlns:a16="http://schemas.microsoft.com/office/drawing/2014/main" id="{736B9E41-EF39-A1B4-71B2-66BF2ACFB2A1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17;p48">
              <a:extLst>
                <a:ext uri="{FF2B5EF4-FFF2-40B4-BE49-F238E27FC236}">
                  <a16:creationId xmlns:a16="http://schemas.microsoft.com/office/drawing/2014/main" id="{FD6C95AB-4AC3-E1A1-0ACE-9DD6A0BB3C7F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78A9D5B-6130-6B31-98CE-5BE329D73A7C}"/>
              </a:ext>
            </a:extLst>
          </p:cNvPr>
          <p:cNvSpPr txBox="1"/>
          <p:nvPr/>
        </p:nvSpPr>
        <p:spPr>
          <a:xfrm>
            <a:off x="365881" y="1214119"/>
            <a:ext cx="730296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Titillium Web"/>
              </a:rPr>
              <a:t>Segmentaremos los análisis por partes, buscando patrones en los datos  y revisando el porcentaje de datos faltantes por características 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s-MX" sz="1200" dirty="0">
              <a:solidFill>
                <a:schemeClr val="dk1"/>
              </a:solidFill>
              <a:latin typeface="Titillium Web"/>
            </a:endParaRPr>
          </a:p>
          <a:p>
            <a:pPr marL="171450" indent="-171450">
              <a:buFontTx/>
              <a:buChar char="-"/>
            </a:pPr>
            <a:r>
              <a:rPr lang="es-MX" sz="1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Datos faltantes : 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Análisis de completitud de la variable </a:t>
            </a:r>
            <a:r>
              <a:rPr lang="es-MX" sz="1200" b="1" dirty="0" err="1">
                <a:solidFill>
                  <a:schemeClr val="accent1">
                    <a:lumMod val="50000"/>
                  </a:schemeClr>
                </a:solidFill>
                <a:latin typeface="Titillium Web"/>
              </a:rPr>
              <a:t>success</a:t>
            </a:r>
            <a:r>
              <a:rPr lang="es-MX" sz="1200" b="1" dirty="0">
                <a:solidFill>
                  <a:schemeClr val="accent1">
                    <a:lumMod val="50000"/>
                  </a:schemeClr>
                </a:solidFill>
                <a:latin typeface="Titillium Web"/>
              </a:rPr>
              <a:t>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MX" sz="1200" dirty="0">
              <a:solidFill>
                <a:schemeClr val="dk1"/>
              </a:solidFill>
              <a:latin typeface="Titillium Web"/>
            </a:endParaRPr>
          </a:p>
          <a:p>
            <a:pPr marL="171450" indent="-171450">
              <a:buFontTx/>
              <a:buChar char="-"/>
            </a:pPr>
            <a:r>
              <a:rPr lang="es-MX" sz="1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Características de conductores : 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Edad, genero, evaluación de desempeño, antigüedad, número de trabajos anteriores.</a:t>
            </a:r>
          </a:p>
          <a:p>
            <a:endParaRPr lang="es-MX" sz="1200" dirty="0">
              <a:solidFill>
                <a:schemeClr val="dk1"/>
              </a:solidFill>
              <a:latin typeface="Titillium Web"/>
            </a:endParaRPr>
          </a:p>
          <a:p>
            <a:pPr marL="171450" indent="-171450">
              <a:buFontTx/>
              <a:buChar char="-"/>
            </a:pPr>
            <a:r>
              <a:rPr lang="es-MX" sz="1200" b="1" dirty="0">
                <a:solidFill>
                  <a:schemeClr val="dk1"/>
                </a:solidFill>
                <a:latin typeface="Titillium Web"/>
                <a:sym typeface="Titillium Web"/>
              </a:rPr>
              <a:t>Características de las rutas : 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Tiempo que toma transcurrir una ruta</a:t>
            </a:r>
            <a:r>
              <a:rPr lang="es-MX" sz="1200" dirty="0">
                <a:solidFill>
                  <a:schemeClr val="dk1"/>
                </a:solidFill>
                <a:latin typeface="Titillium Web"/>
                <a:sym typeface="Titillium Web"/>
              </a:rPr>
              <a:t>, d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istancia total recorrida en </a:t>
            </a:r>
            <a:r>
              <a:rPr lang="es-MX" sz="1200" dirty="0" err="1">
                <a:solidFill>
                  <a:schemeClr val="dk1"/>
                </a:solidFill>
                <a:latin typeface="Titillium Web"/>
              </a:rPr>
              <a:t>kms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.</a:t>
            </a:r>
          </a:p>
          <a:p>
            <a:pPr marL="171450" indent="-171450">
              <a:buFontTx/>
              <a:buChar char="-"/>
            </a:pPr>
            <a:endParaRPr lang="es-MX" sz="1200" dirty="0">
              <a:solidFill>
                <a:schemeClr val="dk1"/>
              </a:solidFill>
              <a:latin typeface="-apple-system"/>
              <a:sym typeface="Titillium Web"/>
            </a:endParaRPr>
          </a:p>
          <a:p>
            <a:pPr marL="171450" indent="-171450">
              <a:buFontTx/>
              <a:buChar char="-"/>
            </a:pPr>
            <a:r>
              <a:rPr lang="es-MX" sz="1200" b="1" dirty="0">
                <a:solidFill>
                  <a:schemeClr val="dk1"/>
                </a:solidFill>
                <a:latin typeface="Titillium Web"/>
                <a:sym typeface="Titillium Web"/>
              </a:rPr>
              <a:t>Características geográficas </a:t>
            </a:r>
            <a:r>
              <a:rPr lang="es-MX" sz="1200" dirty="0">
                <a:solidFill>
                  <a:schemeClr val="dk1"/>
                </a:solidFill>
                <a:latin typeface="Titillium Web"/>
                <a:sym typeface="Titillium Web"/>
              </a:rPr>
              <a:t>: Regiones, afectaciones en el clima, tamaño poblacional.</a:t>
            </a:r>
          </a:p>
          <a:p>
            <a:pPr marL="171450" indent="-171450">
              <a:buFontTx/>
              <a:buChar char="-"/>
            </a:pPr>
            <a:endParaRPr lang="es-MX" sz="1200" b="1" dirty="0">
              <a:solidFill>
                <a:schemeClr val="dk1"/>
              </a:solidFill>
              <a:latin typeface="Titillium Web"/>
              <a:sym typeface="Titillium Web"/>
            </a:endParaRPr>
          </a:p>
          <a:p>
            <a:pPr marL="171450" indent="-171450">
              <a:buFontTx/>
              <a:buChar char="-"/>
            </a:pPr>
            <a:r>
              <a:rPr lang="es-MX" sz="1200" b="1" dirty="0">
                <a:solidFill>
                  <a:schemeClr val="dk1"/>
                </a:solidFill>
                <a:latin typeface="Titillium Web"/>
                <a:sym typeface="Titillium Web"/>
              </a:rPr>
              <a:t>Características socioeconómicas :  </a:t>
            </a:r>
            <a:r>
              <a:rPr lang="es-MX" sz="1200" dirty="0">
                <a:solidFill>
                  <a:schemeClr val="dk1"/>
                </a:solidFill>
                <a:latin typeface="Titillium Web"/>
                <a:sym typeface="Titillium Web"/>
              </a:rPr>
              <a:t>Desarrollo económico de la zona, número de tiendas que se cubren por ruta en la zona, porcentaje de mercado en la zona, ganancias/beneficios semanales por zona, inversión en los punto de venta.</a:t>
            </a:r>
          </a:p>
          <a:p>
            <a:endParaRPr lang="es-MX" sz="1200" dirty="0">
              <a:solidFill>
                <a:schemeClr val="dk1"/>
              </a:solidFill>
              <a:latin typeface="Titillium Web"/>
              <a:sym typeface="Titillium Web"/>
            </a:endParaRPr>
          </a:p>
          <a:p>
            <a:r>
              <a:rPr lang="es-MX" sz="1200" b="1" dirty="0">
                <a:solidFill>
                  <a:schemeClr val="dk1"/>
                </a:solidFill>
                <a:latin typeface="Titillium Web"/>
                <a:sym typeface="Titillium Web"/>
              </a:rPr>
              <a:t>- Correlación de variables :  </a:t>
            </a:r>
            <a:r>
              <a:rPr lang="es-MX" sz="1200" dirty="0">
                <a:solidFill>
                  <a:schemeClr val="dk1"/>
                </a:solidFill>
                <a:latin typeface="Titillium Web"/>
                <a:sym typeface="Titillium Web"/>
              </a:rPr>
              <a:t>¿Existe alguna correlación positiva/negativa entre variables?</a:t>
            </a:r>
            <a:endParaRPr lang="es-MX" sz="1200" b="1" dirty="0">
              <a:solidFill>
                <a:schemeClr val="dk1"/>
              </a:solidFill>
              <a:latin typeface="Titillium Web"/>
              <a:sym typeface="Titillium Web"/>
            </a:endParaRPr>
          </a:p>
          <a:p>
            <a:endParaRPr lang="es-MX" dirty="0"/>
          </a:p>
        </p:txBody>
      </p:sp>
      <p:grpSp>
        <p:nvGrpSpPr>
          <p:cNvPr id="16" name="Google Shape;4515;p48">
            <a:extLst>
              <a:ext uri="{FF2B5EF4-FFF2-40B4-BE49-F238E27FC236}">
                <a16:creationId xmlns:a16="http://schemas.microsoft.com/office/drawing/2014/main" id="{A7D0E7C0-E2FE-CA72-AC55-2B9DB5D298CA}"/>
              </a:ext>
            </a:extLst>
          </p:cNvPr>
          <p:cNvGrpSpPr/>
          <p:nvPr/>
        </p:nvGrpSpPr>
        <p:grpSpPr>
          <a:xfrm>
            <a:off x="265833" y="351606"/>
            <a:ext cx="413486" cy="261354"/>
            <a:chOff x="3241525" y="3039450"/>
            <a:chExt cx="494600" cy="312625"/>
          </a:xfrm>
        </p:grpSpPr>
        <p:sp>
          <p:nvSpPr>
            <p:cNvPr id="17" name="Google Shape;4516;p48">
              <a:extLst>
                <a:ext uri="{FF2B5EF4-FFF2-40B4-BE49-F238E27FC236}">
                  <a16:creationId xmlns:a16="http://schemas.microsoft.com/office/drawing/2014/main" id="{F5FFB012-181F-1B10-EE84-8D228CD3E368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17;p48">
              <a:extLst>
                <a:ext uri="{FF2B5EF4-FFF2-40B4-BE49-F238E27FC236}">
                  <a16:creationId xmlns:a16="http://schemas.microsoft.com/office/drawing/2014/main" id="{F1CE4029-F7D3-90CA-9982-B37F11005171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616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1" name="Google Shape;4171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180" name="Google Shape;4180;p42"/>
          <p:cNvSpPr/>
          <p:nvPr/>
        </p:nvSpPr>
        <p:spPr>
          <a:xfrm>
            <a:off x="3777233" y="2353205"/>
            <a:ext cx="249220" cy="3958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4182" name="Google Shape;4182;p42"/>
          <p:cNvSpPr/>
          <p:nvPr/>
        </p:nvSpPr>
        <p:spPr>
          <a:xfrm>
            <a:off x="3747475" y="3305113"/>
            <a:ext cx="249220" cy="3916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A2A8D2-9827-23F7-30C5-FB068D1E4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82" y="1785053"/>
            <a:ext cx="3303471" cy="243873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D657AD6-C779-2A69-7A5E-E10C5027B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233" y="1799178"/>
            <a:ext cx="3879873" cy="2438734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984E0FB-8557-972B-828A-852AC6B7E067}"/>
              </a:ext>
            </a:extLst>
          </p:cNvPr>
          <p:cNvSpPr txBox="1"/>
          <p:nvPr/>
        </p:nvSpPr>
        <p:spPr>
          <a:xfrm>
            <a:off x="377982" y="843085"/>
            <a:ext cx="7152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¿Cuánto valores faltantes tenemos en los datos?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0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1"/>
                </a:solidFill>
                <a:latin typeface="Titillium Web"/>
              </a:rPr>
              <a:t>El 20% de nuestros datos son faltantes.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1"/>
                </a:solidFill>
                <a:latin typeface="Titillium Web"/>
              </a:rPr>
              <a:t>Por región tenemos estos 3 grupos balanceados.</a:t>
            </a:r>
            <a:endParaRPr lang="es-MX" sz="10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CEE1D4-20FD-649F-4ED3-752B7019D9FF}"/>
              </a:ext>
            </a:extLst>
          </p:cNvPr>
          <p:cNvSpPr txBox="1"/>
          <p:nvPr/>
        </p:nvSpPr>
        <p:spPr>
          <a:xfrm>
            <a:off x="954742" y="4269707"/>
            <a:ext cx="2493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>
                <a:solidFill>
                  <a:schemeClr val="dk1"/>
                </a:solidFill>
                <a:latin typeface="Titillium Web"/>
              </a:rPr>
              <a:t>1   =&gt; Distribuidor llega a los objetivos deseados.</a:t>
            </a:r>
            <a:endParaRPr lang="es-MX" sz="8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 dirty="0">
                <a:solidFill>
                  <a:schemeClr val="dk1"/>
                </a:solidFill>
                <a:latin typeface="Titillium Web"/>
              </a:rPr>
              <a:t>O   =&gt; Distribuidor no llega a los objetivos deseados.</a:t>
            </a:r>
          </a:p>
          <a:p>
            <a:r>
              <a:rPr lang="es-MX" sz="800" dirty="0">
                <a:solidFill>
                  <a:schemeClr val="dk1"/>
                </a:solidFill>
                <a:latin typeface="Titillium Web"/>
              </a:rPr>
              <a:t>-1 =&gt; Queremos etiquetar estos datos faltantes.</a:t>
            </a:r>
            <a:endParaRPr lang="es-MX" sz="8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DBADBD2-5F93-2B91-0EBF-61BC7B3A5233}"/>
              </a:ext>
            </a:extLst>
          </p:cNvPr>
          <p:cNvSpPr txBox="1"/>
          <p:nvPr/>
        </p:nvSpPr>
        <p:spPr>
          <a:xfrm>
            <a:off x="295359" y="441632"/>
            <a:ext cx="64453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Datos faltantes : 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Análisis de completitud de la variable </a:t>
            </a:r>
            <a:r>
              <a:rPr lang="es-MX" sz="1200" b="1" dirty="0" err="1">
                <a:solidFill>
                  <a:schemeClr val="accent1">
                    <a:lumMod val="50000"/>
                  </a:schemeClr>
                </a:solidFill>
                <a:latin typeface="Titillium Web"/>
              </a:rPr>
              <a:t>success</a:t>
            </a:r>
            <a:r>
              <a:rPr lang="es-MX" sz="1200" b="1" dirty="0">
                <a:solidFill>
                  <a:schemeClr val="accent1">
                    <a:lumMod val="50000"/>
                  </a:schemeClr>
                </a:solidFill>
                <a:latin typeface="Titillium Web"/>
              </a:rPr>
              <a:t>. </a:t>
            </a:r>
          </a:p>
        </p:txBody>
      </p:sp>
      <p:grpSp>
        <p:nvGrpSpPr>
          <p:cNvPr id="20" name="Google Shape;4515;p48">
            <a:extLst>
              <a:ext uri="{FF2B5EF4-FFF2-40B4-BE49-F238E27FC236}">
                <a16:creationId xmlns:a16="http://schemas.microsoft.com/office/drawing/2014/main" id="{D249CCE0-B72E-517A-1CE8-A3F7AB307591}"/>
              </a:ext>
            </a:extLst>
          </p:cNvPr>
          <p:cNvGrpSpPr/>
          <p:nvPr/>
        </p:nvGrpSpPr>
        <p:grpSpPr>
          <a:xfrm>
            <a:off x="177973" y="188706"/>
            <a:ext cx="235852" cy="157663"/>
            <a:chOff x="3241525" y="3039450"/>
            <a:chExt cx="494600" cy="312625"/>
          </a:xfrm>
        </p:grpSpPr>
        <p:sp>
          <p:nvSpPr>
            <p:cNvPr id="21" name="Google Shape;4516;p48">
              <a:extLst>
                <a:ext uri="{FF2B5EF4-FFF2-40B4-BE49-F238E27FC236}">
                  <a16:creationId xmlns:a16="http://schemas.microsoft.com/office/drawing/2014/main" id="{49338E6B-995F-9B0E-67F9-7B4FA861BB67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17;p48">
              <a:extLst>
                <a:ext uri="{FF2B5EF4-FFF2-40B4-BE49-F238E27FC236}">
                  <a16:creationId xmlns:a16="http://schemas.microsoft.com/office/drawing/2014/main" id="{72390943-F407-1555-38BD-C66A1C9656B7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4170;p42">
            <a:extLst>
              <a:ext uri="{FF2B5EF4-FFF2-40B4-BE49-F238E27FC236}">
                <a16:creationId xmlns:a16="http://schemas.microsoft.com/office/drawing/2014/main" id="{BADC98FF-F3F8-D2BA-D6D4-E31B4BAFCFCE}"/>
              </a:ext>
            </a:extLst>
          </p:cNvPr>
          <p:cNvSpPr txBox="1">
            <a:spLocks/>
          </p:cNvSpPr>
          <p:nvPr/>
        </p:nvSpPr>
        <p:spPr>
          <a:xfrm>
            <a:off x="481956" y="125965"/>
            <a:ext cx="1829930" cy="29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>
              <a:spcBef>
                <a:spcPts val="600"/>
              </a:spcBef>
            </a:pPr>
            <a:r>
              <a:rPr lang="es-MX" sz="1000" b="1"/>
              <a:t>Entendimiento del negocio y datos.</a:t>
            </a:r>
            <a:endParaRPr lang="es-MX" sz="1000" b="1" dirty="0"/>
          </a:p>
        </p:txBody>
      </p:sp>
    </p:spTree>
    <p:extLst>
      <p:ext uri="{BB962C8B-B14F-4D97-AF65-F5344CB8AC3E}">
        <p14:creationId xmlns:p14="http://schemas.microsoft.com/office/powerpoint/2010/main" val="418702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1" name="Google Shape;4171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180" name="Google Shape;4180;p42"/>
          <p:cNvSpPr/>
          <p:nvPr/>
        </p:nvSpPr>
        <p:spPr>
          <a:xfrm>
            <a:off x="3777233" y="2353205"/>
            <a:ext cx="249220" cy="3958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984E0FB-8557-972B-828A-852AC6B7E067}"/>
              </a:ext>
            </a:extLst>
          </p:cNvPr>
          <p:cNvSpPr txBox="1"/>
          <p:nvPr/>
        </p:nvSpPr>
        <p:spPr>
          <a:xfrm>
            <a:off x="325657" y="1505372"/>
            <a:ext cx="62671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¿Cuántos datos faltantes tenemos por antigüedad de los empleados?</a:t>
            </a:r>
          </a:p>
          <a:p>
            <a:r>
              <a:rPr lang="es-MX" sz="1000" dirty="0">
                <a:solidFill>
                  <a:schemeClr val="dk1"/>
                </a:solidFill>
                <a:latin typeface="Titillium Web"/>
              </a:rPr>
              <a:t>90% de los empleados tienen más de 3 años, tenemos el 18% de datos faltantes en estos grupos.</a:t>
            </a:r>
            <a:endParaRPr lang="es-MX" sz="10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endParaRPr lang="es-MX" sz="10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r>
              <a:rPr lang="es-MX" sz="10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¿Por edad/genero y grupos de antigüedad cuantos </a:t>
            </a:r>
            <a:r>
              <a:rPr lang="es-MX" sz="1000" b="1" dirty="0" err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</a:t>
            </a:r>
            <a:r>
              <a:rPr lang="es-MX" sz="10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de empleos anteriores se han tenido?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1"/>
                </a:solidFill>
                <a:latin typeface="Titillium Web"/>
              </a:rPr>
              <a:t>En promedio los empleados han tenido 1-2 empleos similares antes de trabajar en la empresa.</a:t>
            </a:r>
            <a:endParaRPr lang="es-MX" sz="10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DBADBD2-5F93-2B91-0EBF-61BC7B3A5233}"/>
              </a:ext>
            </a:extLst>
          </p:cNvPr>
          <p:cNvSpPr txBox="1"/>
          <p:nvPr/>
        </p:nvSpPr>
        <p:spPr>
          <a:xfrm>
            <a:off x="295358" y="441632"/>
            <a:ext cx="683528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Características de conductores : </a:t>
            </a:r>
          </a:p>
          <a:p>
            <a:r>
              <a:rPr lang="es-MX" sz="1000" b="1" dirty="0">
                <a:solidFill>
                  <a:schemeClr val="dk1"/>
                </a:solidFill>
                <a:latin typeface="Titillium Web"/>
              </a:rPr>
              <a:t>Rango de edad : </a:t>
            </a:r>
            <a:r>
              <a:rPr lang="es-MX" sz="1000" dirty="0">
                <a:solidFill>
                  <a:schemeClr val="dk1"/>
                </a:solidFill>
                <a:latin typeface="Titillium Web"/>
              </a:rPr>
              <a:t>30 a 63 años</a:t>
            </a:r>
          </a:p>
          <a:p>
            <a:r>
              <a:rPr lang="es-MX" sz="1000" b="1" dirty="0">
                <a:solidFill>
                  <a:schemeClr val="dk1"/>
                </a:solidFill>
                <a:latin typeface="Titillium Web"/>
              </a:rPr>
              <a:t>Genero : </a:t>
            </a:r>
            <a:r>
              <a:rPr lang="es-MX" sz="1000" dirty="0">
                <a:solidFill>
                  <a:schemeClr val="dk1"/>
                </a:solidFill>
                <a:latin typeface="Titillium Web"/>
              </a:rPr>
              <a:t>92% Hombres y 8% Mujeres</a:t>
            </a:r>
          </a:p>
          <a:p>
            <a:r>
              <a:rPr lang="es-MX" sz="1000" b="1" dirty="0">
                <a:solidFill>
                  <a:schemeClr val="dk1"/>
                </a:solidFill>
                <a:latin typeface="Titillium Web"/>
              </a:rPr>
              <a:t>Antigüedad : </a:t>
            </a:r>
            <a:r>
              <a:rPr lang="es-MX" sz="1000" dirty="0">
                <a:solidFill>
                  <a:schemeClr val="dk1"/>
                </a:solidFill>
                <a:latin typeface="Titillium Web"/>
              </a:rPr>
              <a:t>9% de 1 a 3 años, 40% de 3 a 10 años y 51% más de 10 años de antigüedad en la empresa</a:t>
            </a:r>
          </a:p>
          <a:p>
            <a:r>
              <a:rPr lang="es-MX" sz="1000" b="1" dirty="0">
                <a:solidFill>
                  <a:schemeClr val="dk1"/>
                </a:solidFill>
                <a:latin typeface="Titillium Web"/>
              </a:rPr>
              <a:t>Número de trabajos anteriores : </a:t>
            </a:r>
            <a:r>
              <a:rPr lang="es-MX" sz="1000" dirty="0">
                <a:solidFill>
                  <a:schemeClr val="dk1"/>
                </a:solidFill>
                <a:latin typeface="Titillium Web"/>
              </a:rPr>
              <a:t>28% con 1 trabajo, 66% con 2 trabajos y 6% con 3 o más trabajos anteriores.</a:t>
            </a:r>
          </a:p>
          <a:p>
            <a:r>
              <a:rPr lang="es-MX" sz="1000" b="1" dirty="0">
                <a:solidFill>
                  <a:schemeClr val="dk1"/>
                </a:solidFill>
                <a:latin typeface="Titillium Web"/>
              </a:rPr>
              <a:t>Evaluación de desempeño : </a:t>
            </a:r>
            <a:r>
              <a:rPr lang="es-MX" sz="1000" dirty="0">
                <a:solidFill>
                  <a:schemeClr val="dk1"/>
                </a:solidFill>
                <a:latin typeface="Titillium Web"/>
              </a:rPr>
              <a:t>5% con 2 de calificación, 47% con 3, 33% con 4 y 14% con 5 de calificación de desempeño</a:t>
            </a:r>
          </a:p>
        </p:txBody>
      </p:sp>
      <p:grpSp>
        <p:nvGrpSpPr>
          <p:cNvPr id="16" name="Google Shape;4515;p48">
            <a:extLst>
              <a:ext uri="{FF2B5EF4-FFF2-40B4-BE49-F238E27FC236}">
                <a16:creationId xmlns:a16="http://schemas.microsoft.com/office/drawing/2014/main" id="{CEBD3D7C-B050-4C8D-EBD2-409273FD54D0}"/>
              </a:ext>
            </a:extLst>
          </p:cNvPr>
          <p:cNvGrpSpPr/>
          <p:nvPr/>
        </p:nvGrpSpPr>
        <p:grpSpPr>
          <a:xfrm>
            <a:off x="177973" y="188706"/>
            <a:ext cx="235852" cy="157663"/>
            <a:chOff x="3241525" y="3039450"/>
            <a:chExt cx="494600" cy="312625"/>
          </a:xfrm>
        </p:grpSpPr>
        <p:sp>
          <p:nvSpPr>
            <p:cNvPr id="18" name="Google Shape;4516;p48">
              <a:extLst>
                <a:ext uri="{FF2B5EF4-FFF2-40B4-BE49-F238E27FC236}">
                  <a16:creationId xmlns:a16="http://schemas.microsoft.com/office/drawing/2014/main" id="{BB32B2D6-9035-0543-27CD-5ADB3A983F20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17;p48">
              <a:extLst>
                <a:ext uri="{FF2B5EF4-FFF2-40B4-BE49-F238E27FC236}">
                  <a16:creationId xmlns:a16="http://schemas.microsoft.com/office/drawing/2014/main" id="{4758B6E8-ACEF-8AC9-25F9-C3C6C20B27AE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4170;p42">
            <a:extLst>
              <a:ext uri="{FF2B5EF4-FFF2-40B4-BE49-F238E27FC236}">
                <a16:creationId xmlns:a16="http://schemas.microsoft.com/office/drawing/2014/main" id="{43777879-5DDC-42A6-928C-959C1F372053}"/>
              </a:ext>
            </a:extLst>
          </p:cNvPr>
          <p:cNvSpPr txBox="1">
            <a:spLocks/>
          </p:cNvSpPr>
          <p:nvPr/>
        </p:nvSpPr>
        <p:spPr>
          <a:xfrm>
            <a:off x="481956" y="125965"/>
            <a:ext cx="1829930" cy="29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>
              <a:spcBef>
                <a:spcPts val="600"/>
              </a:spcBef>
            </a:pPr>
            <a:r>
              <a:rPr lang="es-MX" sz="1000" b="1"/>
              <a:t>Entendimiento del negocio y datos.</a:t>
            </a:r>
            <a:endParaRPr lang="es-MX" sz="10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950982-A136-D75D-D307-2566495BC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364" y="2384446"/>
            <a:ext cx="4516382" cy="21873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5544168-AE84-D437-13FF-55C98B324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67" y="3068402"/>
            <a:ext cx="1895919" cy="9505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BAA0F7EB-3C55-0F68-F229-17F41D9D7DC5}"/>
              </a:ext>
            </a:extLst>
          </p:cNvPr>
          <p:cNvSpPr txBox="1"/>
          <p:nvPr/>
        </p:nvSpPr>
        <p:spPr>
          <a:xfrm>
            <a:off x="325657" y="4018945"/>
            <a:ext cx="201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" dirty="0">
                <a:solidFill>
                  <a:schemeClr val="dk1"/>
                </a:solidFill>
                <a:latin typeface="Titillium Web"/>
              </a:rPr>
              <a:t>1   =&gt; Distribuidor llega a los objetivos deseados.</a:t>
            </a:r>
            <a:endParaRPr lang="es-MX" sz="6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>
                <a:solidFill>
                  <a:schemeClr val="dk1"/>
                </a:solidFill>
                <a:latin typeface="Titillium Web"/>
              </a:rPr>
              <a:t>O   =&gt; Distribuidor no llega a los objetivos deseados.</a:t>
            </a:r>
          </a:p>
          <a:p>
            <a:r>
              <a:rPr lang="es-MX" sz="600" dirty="0">
                <a:solidFill>
                  <a:schemeClr val="dk1"/>
                </a:solidFill>
                <a:latin typeface="Titillium Web"/>
              </a:rPr>
              <a:t>-1 =&gt; Queremos etiquetar estos datos faltantes.</a:t>
            </a:r>
            <a:endParaRPr lang="es-MX" sz="6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67F1299-7F78-BE3D-1278-BFA554108C14}"/>
              </a:ext>
            </a:extLst>
          </p:cNvPr>
          <p:cNvSpPr txBox="1"/>
          <p:nvPr/>
        </p:nvSpPr>
        <p:spPr>
          <a:xfrm>
            <a:off x="2912364" y="4571759"/>
            <a:ext cx="45163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" dirty="0">
                <a:solidFill>
                  <a:schemeClr val="dk1"/>
                </a:solidFill>
                <a:latin typeface="Titillium Web"/>
              </a:rPr>
              <a:t>0 =&gt; menos de un año           1 =&gt; de 1 a 3 años          2 =&gt; 3 a 10 años           3 =&gt; más de 10 años</a:t>
            </a:r>
            <a:endParaRPr lang="es-MX" sz="6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22259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1" name="Google Shape;4171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180" name="Google Shape;4180;p42"/>
          <p:cNvSpPr/>
          <p:nvPr/>
        </p:nvSpPr>
        <p:spPr>
          <a:xfrm>
            <a:off x="3777233" y="2353205"/>
            <a:ext cx="249220" cy="3958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4182" name="Google Shape;4182;p42"/>
          <p:cNvSpPr/>
          <p:nvPr/>
        </p:nvSpPr>
        <p:spPr>
          <a:xfrm>
            <a:off x="3747475" y="3305113"/>
            <a:ext cx="249220" cy="3916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984E0FB-8557-972B-828A-852AC6B7E067}"/>
              </a:ext>
            </a:extLst>
          </p:cNvPr>
          <p:cNvSpPr txBox="1"/>
          <p:nvPr/>
        </p:nvSpPr>
        <p:spPr>
          <a:xfrm>
            <a:off x="295899" y="934696"/>
            <a:ext cx="71523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¿Cuál es la distancia recorrida promedio y cuanto tiempo se demoran las rutas?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0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1"/>
                </a:solidFill>
                <a:latin typeface="Titillium Web"/>
              </a:rPr>
              <a:t>En promedio la distancia de las rutas es de 24.5 km.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1"/>
                </a:solidFill>
                <a:latin typeface="Titillium Web"/>
              </a:rPr>
              <a:t>El 76%de las rutas llegan en la media de tiempo, 12% demora más que la media y 12% menos de la media.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1"/>
                </a:solidFill>
                <a:latin typeface="Titillium Web"/>
              </a:rPr>
              <a:t>En cuanto a la cantidad de datos faltantes se tiene un 3-4% en cada grupo.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DBADBD2-5F93-2B91-0EBF-61BC7B3A5233}"/>
              </a:ext>
            </a:extLst>
          </p:cNvPr>
          <p:cNvSpPr txBox="1"/>
          <p:nvPr/>
        </p:nvSpPr>
        <p:spPr>
          <a:xfrm>
            <a:off x="295899" y="533426"/>
            <a:ext cx="72349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chemeClr val="dk1"/>
                </a:solidFill>
                <a:latin typeface="Titillium Web"/>
                <a:sym typeface="Titillium Web"/>
              </a:rPr>
              <a:t>Características de las rutas : 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Tiempo que toma transcurrir una ruta</a:t>
            </a:r>
            <a:r>
              <a:rPr lang="es-MX" sz="1200" dirty="0">
                <a:solidFill>
                  <a:schemeClr val="dk1"/>
                </a:solidFill>
                <a:latin typeface="Titillium Web"/>
                <a:sym typeface="Titillium Web"/>
              </a:rPr>
              <a:t>, d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istancia total recorrida en </a:t>
            </a:r>
            <a:r>
              <a:rPr lang="es-MX" sz="1200" dirty="0" err="1">
                <a:solidFill>
                  <a:schemeClr val="dk1"/>
                </a:solidFill>
                <a:latin typeface="Titillium Web"/>
              </a:rPr>
              <a:t>kms</a:t>
            </a:r>
            <a:r>
              <a:rPr lang="es-MX" sz="1200" dirty="0">
                <a:solidFill>
                  <a:schemeClr val="dk1"/>
                </a:solidFill>
                <a:latin typeface="Titillium Web"/>
              </a:rPr>
              <a:t>.</a:t>
            </a:r>
          </a:p>
        </p:txBody>
      </p:sp>
      <p:grpSp>
        <p:nvGrpSpPr>
          <p:cNvPr id="14" name="Google Shape;4515;p48">
            <a:extLst>
              <a:ext uri="{FF2B5EF4-FFF2-40B4-BE49-F238E27FC236}">
                <a16:creationId xmlns:a16="http://schemas.microsoft.com/office/drawing/2014/main" id="{805E630D-1D76-6069-9D22-C9E650B39D54}"/>
              </a:ext>
            </a:extLst>
          </p:cNvPr>
          <p:cNvGrpSpPr/>
          <p:nvPr/>
        </p:nvGrpSpPr>
        <p:grpSpPr>
          <a:xfrm>
            <a:off x="177973" y="188706"/>
            <a:ext cx="235852" cy="157663"/>
            <a:chOff x="3241525" y="3039450"/>
            <a:chExt cx="494600" cy="312625"/>
          </a:xfrm>
        </p:grpSpPr>
        <p:sp>
          <p:nvSpPr>
            <p:cNvPr id="16" name="Google Shape;4516;p48">
              <a:extLst>
                <a:ext uri="{FF2B5EF4-FFF2-40B4-BE49-F238E27FC236}">
                  <a16:creationId xmlns:a16="http://schemas.microsoft.com/office/drawing/2014/main" id="{1FCD5CEB-198B-CEC1-CDDD-F272D31CB0A6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17;p48">
              <a:extLst>
                <a:ext uri="{FF2B5EF4-FFF2-40B4-BE49-F238E27FC236}">
                  <a16:creationId xmlns:a16="http://schemas.microsoft.com/office/drawing/2014/main" id="{2A94EDB2-1EED-8AE8-3D4B-9CFF0D510770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4170;p42">
            <a:extLst>
              <a:ext uri="{FF2B5EF4-FFF2-40B4-BE49-F238E27FC236}">
                <a16:creationId xmlns:a16="http://schemas.microsoft.com/office/drawing/2014/main" id="{9BE801C6-CBA4-7897-C1CE-C9A4D5F774A4}"/>
              </a:ext>
            </a:extLst>
          </p:cNvPr>
          <p:cNvSpPr txBox="1">
            <a:spLocks/>
          </p:cNvSpPr>
          <p:nvPr/>
        </p:nvSpPr>
        <p:spPr>
          <a:xfrm>
            <a:off x="481956" y="125965"/>
            <a:ext cx="1829930" cy="29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>
              <a:spcBef>
                <a:spcPts val="600"/>
              </a:spcBef>
            </a:pPr>
            <a:r>
              <a:rPr lang="es-MX" sz="1000" b="1"/>
              <a:t>Entendimiento del negocio y datos.</a:t>
            </a:r>
            <a:endParaRPr lang="es-MX" sz="10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D9392B-97D2-C10A-1690-B6F65BA5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5" y="1906597"/>
            <a:ext cx="6034919" cy="28136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B1CAD8D3-2A53-8E68-665D-767A1F7BEA08}"/>
              </a:ext>
            </a:extLst>
          </p:cNvPr>
          <p:cNvSpPr txBox="1"/>
          <p:nvPr/>
        </p:nvSpPr>
        <p:spPr>
          <a:xfrm>
            <a:off x="2807570" y="4720201"/>
            <a:ext cx="193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" dirty="0">
                <a:solidFill>
                  <a:schemeClr val="dk1"/>
                </a:solidFill>
                <a:latin typeface="Titillium Web"/>
              </a:rPr>
              <a:t>1   =&gt; Distribuidor llega a los objetivos deseados.</a:t>
            </a:r>
            <a:endParaRPr lang="es-MX" sz="6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 dirty="0">
                <a:solidFill>
                  <a:schemeClr val="dk1"/>
                </a:solidFill>
                <a:latin typeface="Titillium Web"/>
              </a:rPr>
              <a:t>O   =&gt; Distribuidor no llega a los objetivos deseados.</a:t>
            </a:r>
          </a:p>
          <a:p>
            <a:r>
              <a:rPr lang="es-MX" sz="600" dirty="0">
                <a:solidFill>
                  <a:schemeClr val="dk1"/>
                </a:solidFill>
                <a:latin typeface="Titillium Web"/>
              </a:rPr>
              <a:t>-1 =&gt; Queremos etiquetar estos datos faltantes.</a:t>
            </a:r>
            <a:endParaRPr lang="es-MX" sz="6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BB58949-7419-4B40-A656-C7D0CCC09540}"/>
              </a:ext>
            </a:extLst>
          </p:cNvPr>
          <p:cNvSpPr txBox="1"/>
          <p:nvPr/>
        </p:nvSpPr>
        <p:spPr>
          <a:xfrm>
            <a:off x="1044479" y="2118527"/>
            <a:ext cx="11970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" dirty="0">
                <a:solidFill>
                  <a:schemeClr val="dk1"/>
                </a:solidFill>
                <a:latin typeface="Titillium Web"/>
              </a:rPr>
              <a:t>Menos de la media en entregar.</a:t>
            </a:r>
            <a:endParaRPr lang="es-MX" sz="6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5479AF1-E0E0-5A41-766A-F9D54BA556DF}"/>
              </a:ext>
            </a:extLst>
          </p:cNvPr>
          <p:cNvSpPr txBox="1"/>
          <p:nvPr/>
        </p:nvSpPr>
        <p:spPr>
          <a:xfrm>
            <a:off x="1044480" y="2908910"/>
            <a:ext cx="11970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" dirty="0">
                <a:solidFill>
                  <a:schemeClr val="dk1"/>
                </a:solidFill>
                <a:latin typeface="Titillium Web"/>
              </a:rPr>
              <a:t>Justo en la media de tiempo.</a:t>
            </a:r>
            <a:endParaRPr lang="es-MX" sz="6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50CA3BE-DC5F-0A32-C25B-26855086530D}"/>
              </a:ext>
            </a:extLst>
          </p:cNvPr>
          <p:cNvSpPr txBox="1"/>
          <p:nvPr/>
        </p:nvSpPr>
        <p:spPr>
          <a:xfrm>
            <a:off x="1044479" y="3690632"/>
            <a:ext cx="11970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" dirty="0">
                <a:solidFill>
                  <a:schemeClr val="dk1"/>
                </a:solidFill>
                <a:latin typeface="Titillium Web"/>
              </a:rPr>
              <a:t>Más de la media de tiempo.</a:t>
            </a:r>
            <a:endParaRPr lang="es-MX" sz="6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694951530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2211</Words>
  <Application>Microsoft Office PowerPoint</Application>
  <PresentationFormat>Presentación en pantalla (16:9)</PresentationFormat>
  <Paragraphs>244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0" baseType="lpstr">
      <vt:lpstr>Titillium Web Light</vt:lpstr>
      <vt:lpstr>IBM Plex Sans Condensed</vt:lpstr>
      <vt:lpstr>Dosis ExtraLight</vt:lpstr>
      <vt:lpstr>Arial</vt:lpstr>
      <vt:lpstr>Calibri</vt:lpstr>
      <vt:lpstr>Titillium Web</vt:lpstr>
      <vt:lpstr>Dosis</vt:lpstr>
      <vt:lpstr>Bebas Neue</vt:lpstr>
      <vt:lpstr>-apple-system</vt:lpstr>
      <vt:lpstr>Mowbray template</vt:lpstr>
      <vt:lpstr>Factores que llevan a los conductores a cumplir con los objetivos de distribución.</vt:lpstr>
      <vt:lpstr>CONTEXTO</vt:lpstr>
      <vt:lpstr>¿Qué es la metodología CRISP-DM?</vt:lpstr>
      <vt:lpstr>ÍNDICE</vt:lpstr>
      <vt:lpstr>¿Qué datos tenemos?</vt:lpstr>
      <vt:lpstr>Entendimiento del negocio y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Entendimiento del negocio y datos.</vt:lpstr>
      <vt:lpstr>Limpieza y modelado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Evaluación y resultados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Carlos Roberto Flores Luna</dc:creator>
  <cp:lastModifiedBy>Carlos Roberto Flores Luna</cp:lastModifiedBy>
  <cp:revision>34</cp:revision>
  <dcterms:modified xsi:type="dcterms:W3CDTF">2022-07-20T23:03:19Z</dcterms:modified>
</cp:coreProperties>
</file>