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5" r:id="rId3"/>
    <p:sldId id="259" r:id="rId4"/>
    <p:sldId id="271" r:id="rId5"/>
    <p:sldId id="260" r:id="rId6"/>
    <p:sldId id="261" r:id="rId7"/>
    <p:sldId id="263" r:id="rId8"/>
    <p:sldId id="282" r:id="rId9"/>
    <p:sldId id="278" r:id="rId10"/>
    <p:sldId id="276" r:id="rId11"/>
    <p:sldId id="286" r:id="rId12"/>
    <p:sldId id="288" r:id="rId13"/>
    <p:sldId id="290" r:id="rId14"/>
    <p:sldId id="289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D9C"/>
    <a:srgbClr val="F3D9AB"/>
    <a:srgbClr val="FAE8A4"/>
    <a:srgbClr val="EFF7A7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71" autoAdjust="0"/>
    <p:restoredTop sz="85042" autoAdjust="0"/>
  </p:normalViewPr>
  <p:slideViewPr>
    <p:cSldViewPr>
      <p:cViewPr varScale="1">
        <p:scale>
          <a:sx n="87" d="100"/>
          <a:sy n="87" d="100"/>
        </p:scale>
        <p:origin x="282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2AD1A-6098-43F1-BB24-5C2DC778D264}" type="datetimeFigureOut">
              <a:rPr lang="ko-KR" altLang="en-US" smtClean="0"/>
              <a:t>2015-12-21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2A6A8-679B-4450-92AD-71DB66B79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085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097EC-4AC3-4673-8F2F-4DA51993F33D}" type="datetimeFigureOut">
              <a:rPr lang="ko-KR" altLang="en-US" smtClean="0"/>
              <a:t>2015-12-21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CF4FD-EC0B-4A68-9D77-C0B5A4671E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6353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8802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2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명지 </a:t>
            </a:r>
            <a:r>
              <a:rPr lang="en-US" altLang="ko-KR" dirty="0" smtClean="0"/>
              <a:t>: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안의</a:t>
            </a:r>
            <a:r>
              <a:rPr lang="ko-KR" altLang="en-US" dirty="0" smtClean="0"/>
              <a:t> 단점은 질주가 없다는 것입니다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전투요소를 추가함으로써 속도감을 조금 잃게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단점을 맵에서 보완해 주어야 합니다</a:t>
            </a:r>
            <a:r>
              <a:rPr lang="en-US" altLang="ko-KR" baseline="0" dirty="0" smtClean="0"/>
              <a:t>. (</a:t>
            </a:r>
            <a:r>
              <a:rPr lang="ko-KR" altLang="en-US" baseline="0" dirty="0" smtClean="0"/>
              <a:t>예를 들어 순간적으로 속도감을 내게 해주는 오브젝트를 설치한다던가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등의 속도를 높여 줄 수 있는 기능 오브젝트 설치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반대로 장점은 </a:t>
            </a:r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마우스를 이용하여 이동시점을 바꿀 수 있기 때문에</a:t>
            </a:r>
            <a:r>
              <a:rPr lang="en-US" altLang="ko-KR" baseline="0" dirty="0" smtClean="0"/>
              <a:t>-</a:t>
            </a:r>
            <a:r>
              <a:rPr lang="ko-KR" altLang="en-US" baseline="0" dirty="0" smtClean="0"/>
              <a:t> 수평적인 맵뿐만 아니라 수직적으로 이루어진 맵을 적용시킬 수 있다는 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상하좌우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대각선 등으로 </a:t>
            </a:r>
            <a:r>
              <a:rPr lang="ko-KR" altLang="en-US" baseline="0" dirty="0" err="1" smtClean="0"/>
              <a:t>구불어진</a:t>
            </a:r>
            <a:r>
              <a:rPr lang="ko-KR" altLang="en-US" baseline="0" dirty="0" smtClean="0"/>
              <a:t> 구간을 마음껏 달릴 수 있습니다</a:t>
            </a:r>
            <a:r>
              <a:rPr lang="en-US" altLang="ko-KR" baseline="0" dirty="0" smtClean="0"/>
              <a:t>. (</a:t>
            </a:r>
            <a:r>
              <a:rPr lang="ko-KR" altLang="en-US" baseline="0" dirty="0" smtClean="0"/>
              <a:t>추가로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안은 전투 요소가 있기 때문에 전투에 집중하지 못할 정도로 맵을 어렵게 제작하면 안 될 것입니다</a:t>
            </a:r>
            <a:r>
              <a:rPr lang="en-US" altLang="ko-KR" baseline="0" dirty="0" smtClean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459789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85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UI</a:t>
            </a:r>
            <a:r>
              <a:rPr lang="ko-KR" altLang="en-US" dirty="0" smtClean="0"/>
              <a:t>를 최대한 단조롭게 배치했습니다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게임 내의 화면 전환이 기존의 </a:t>
            </a:r>
            <a:r>
              <a:rPr lang="ko-KR" altLang="en-US" dirty="0" err="1" smtClean="0"/>
              <a:t>레이싱</a:t>
            </a:r>
            <a:r>
              <a:rPr lang="ko-KR" altLang="en-US" dirty="0" smtClean="0"/>
              <a:t> 게임보다 좀 더 빈번하게 일어나기 때문에 </a:t>
            </a:r>
            <a:r>
              <a:rPr lang="en-US" altLang="ko-KR" dirty="0" smtClean="0"/>
              <a:t>UI</a:t>
            </a:r>
            <a:r>
              <a:rPr lang="ko-KR" altLang="en-US" dirty="0" smtClean="0"/>
              <a:t>가 많을 경우 유저의 게임 집중을 흐릴 수 있으므로 최소한의 배치를 지향했습니다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</a:t>
            </a:r>
            <a:r>
              <a:rPr lang="ko-KR" altLang="en-US" dirty="0" err="1" smtClean="0"/>
              <a:t>속도값을</a:t>
            </a:r>
            <a:r>
              <a:rPr lang="ko-KR" altLang="en-US" dirty="0" smtClean="0"/>
              <a:t> 출력하지 않은 이유는 단순히 속도를 </a:t>
            </a:r>
            <a:r>
              <a:rPr lang="ko-KR" altLang="en-US" dirty="0" err="1" smtClean="0"/>
              <a:t>높혀</a:t>
            </a:r>
            <a:r>
              <a:rPr lang="ko-KR" altLang="en-US" dirty="0" smtClean="0"/>
              <a:t> 골인지점에 도착하는 </a:t>
            </a:r>
            <a:r>
              <a:rPr lang="ko-KR" altLang="en-US" dirty="0" err="1" smtClean="0"/>
              <a:t>레이싱이</a:t>
            </a:r>
            <a:r>
              <a:rPr lang="ko-KR" altLang="en-US" dirty="0" smtClean="0"/>
              <a:t> 아닌 전투와 피하기 컨트롤을 많이 가미된 게임으로 속도는 유저에게 많은 영향을 주지 않을 것으로 판단되어 표시하지 않았습니다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1082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 smtClean="0"/>
              <a:t>아이템을 획득하여 회복할 것인가 아니면 </a:t>
            </a:r>
            <a:r>
              <a:rPr lang="ko-KR" altLang="en-US" sz="1400" b="1" dirty="0" err="1" smtClean="0"/>
              <a:t>부스터로</a:t>
            </a:r>
            <a:r>
              <a:rPr lang="ko-KR" altLang="en-US" sz="1400" b="1" dirty="0" smtClean="0"/>
              <a:t> 사용할 것인가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공격을 회피할 것인가 내가 공격할 것인가 등의 전략적인 플레이를 선사</a:t>
            </a:r>
            <a:endParaRPr lang="en-US" altLang="ko-KR" sz="1400" b="1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132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1427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3AF9-AA55-4895-86FE-446A88AC1460}" type="datetime1">
              <a:rPr lang="ko-KR" altLang="en-US" smtClean="0"/>
              <a:t>2015-12-21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80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AD95-0049-4356-A4D6-93168F022BB5}" type="datetime1">
              <a:rPr lang="ko-KR" altLang="en-US" smtClean="0"/>
              <a:t>2015-12-21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20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E3C4-B4E6-4623-9CC4-331555CCE7E9}" type="datetime1">
              <a:rPr lang="ko-KR" altLang="en-US" smtClean="0"/>
              <a:t>2015-12-21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9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6617-AA5A-478F-B668-E314EF290A00}" type="datetime1">
              <a:rPr lang="ko-KR" altLang="en-US" smtClean="0"/>
              <a:t>2015-12-21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21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72B0-2E6A-44FF-967C-4FC035D5EB28}" type="datetime1">
              <a:rPr lang="ko-KR" altLang="en-US" smtClean="0"/>
              <a:t>2015-12-21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24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A9E4-92E6-4B59-B891-859A20AEA723}" type="datetime1">
              <a:rPr lang="ko-KR" altLang="en-US" smtClean="0"/>
              <a:t>2015-12-21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93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8A64-32E4-4247-83DF-690668B59843}" type="datetime1">
              <a:rPr lang="ko-KR" altLang="en-US" smtClean="0"/>
              <a:t>2015-12-21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86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2DC6-52EC-4695-B0AE-3E06C5D391C6}" type="datetime1">
              <a:rPr lang="ko-KR" altLang="en-US" smtClean="0"/>
              <a:t>2015-12-21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58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60C5-EEB9-4399-9B89-B68C0671C393}" type="datetime1">
              <a:rPr lang="ko-KR" altLang="en-US" smtClean="0"/>
              <a:t>2015-12-21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39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0DA3-3BF3-45A6-9EB9-65B5F9F52CD5}" type="datetime1">
              <a:rPr lang="ko-KR" altLang="en-US" smtClean="0"/>
              <a:t>2015-12-21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37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2244-6A4C-4108-81AF-7415BD660367}" type="datetime1">
              <a:rPr lang="ko-KR" altLang="en-US" smtClean="0"/>
              <a:t>2015-12-21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98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DAEFD-6725-438A-82EA-562B54E3D597}" type="datetime1">
              <a:rPr lang="ko-KR" altLang="en-US" smtClean="0"/>
              <a:t>2015-12-21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88E95-B9D2-4D85-A27F-A320467FC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26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915566"/>
            <a:ext cx="7772400" cy="1102519"/>
          </a:xfrm>
        </p:spPr>
        <p:txBody>
          <a:bodyPr>
            <a:noAutofit/>
          </a:bodyPr>
          <a:lstStyle/>
          <a:p>
            <a:r>
              <a:rPr lang="en-US" altLang="ko-KR" sz="3200" b="1" dirty="0" smtClean="0"/>
              <a:t>In the </a:t>
            </a:r>
            <a:r>
              <a:rPr lang="en-US" altLang="ko-KR" sz="3200" b="1" dirty="0" err="1" smtClean="0"/>
              <a:t>Gorest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355976" y="3291830"/>
            <a:ext cx="4464496" cy="1457300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2000" dirty="0" smtClean="0"/>
              <a:t>2012180048  </a:t>
            </a:r>
            <a:r>
              <a:rPr lang="ko-KR" altLang="en-US" sz="2000" dirty="0" smtClean="0"/>
              <a:t>홍수현</a:t>
            </a:r>
            <a:endParaRPr lang="en-US" altLang="ko-KR" sz="2000" dirty="0" smtClean="0"/>
          </a:p>
          <a:p>
            <a:pPr algn="r"/>
            <a:r>
              <a:rPr lang="en-US" altLang="ko-KR" sz="2000" dirty="0" smtClean="0"/>
              <a:t>2012181015  </a:t>
            </a:r>
            <a:r>
              <a:rPr lang="ko-KR" altLang="en-US" sz="2000" dirty="0" smtClean="0"/>
              <a:t>김혜주</a:t>
            </a:r>
            <a:endParaRPr lang="en-US" altLang="ko-KR" sz="2000" dirty="0" smtClean="0"/>
          </a:p>
          <a:p>
            <a:pPr algn="r"/>
            <a:r>
              <a:rPr lang="en-US" altLang="ko-KR" sz="2000" dirty="0" smtClean="0"/>
              <a:t>2012181004  </a:t>
            </a:r>
            <a:r>
              <a:rPr lang="ko-KR" altLang="en-US" sz="2000" dirty="0" smtClean="0"/>
              <a:t>김명지</a:t>
            </a:r>
            <a:endParaRPr lang="ko-KR" altLang="en-US" sz="2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07246"/>
              </p:ext>
            </p:extLst>
          </p:nvPr>
        </p:nvGraphicFramePr>
        <p:xfrm>
          <a:off x="539552" y="4007450"/>
          <a:ext cx="1607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784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지도 교수님 서명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15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5486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/>
              <a:t>3</a:t>
            </a:r>
            <a:r>
              <a:rPr lang="en-US" altLang="ko-KR" sz="3200" b="1" dirty="0" smtClean="0"/>
              <a:t>. </a:t>
            </a:r>
            <a:r>
              <a:rPr lang="ko-KR" altLang="en-US" sz="3200" b="1" dirty="0" smtClean="0"/>
              <a:t>기술 요소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9592" y="1275606"/>
            <a:ext cx="3744416" cy="360040"/>
          </a:xfrm>
        </p:spPr>
        <p:txBody>
          <a:bodyPr numCol="1" anchor="t">
            <a:noAutofit/>
          </a:bodyPr>
          <a:lstStyle/>
          <a:p>
            <a:pPr algn="l"/>
            <a:r>
              <a:rPr lang="en-US" altLang="ko-KR" sz="1800" b="1" dirty="0" smtClean="0"/>
              <a:t>3-2 </a:t>
            </a:r>
            <a:r>
              <a:rPr lang="ko-KR" altLang="en-US" sz="1800" b="1" dirty="0" smtClean="0"/>
              <a:t>기술 요소와 중점 연구 분야 </a:t>
            </a:r>
            <a:endParaRPr lang="en-US" altLang="ko-KR" sz="1600" dirty="0" smtClean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331641" y="1707654"/>
            <a:ext cx="6336703" cy="3024336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l">
              <a:buFont typeface="+mj-lt"/>
              <a:buAutoNum type="arabicPeriod"/>
            </a:pPr>
            <a:r>
              <a:rPr lang="ko-KR" altLang="en-US" sz="1400" b="1" dirty="0" smtClean="0"/>
              <a:t>클라이언트</a:t>
            </a:r>
            <a:endParaRPr lang="en-US" altLang="ko-KR" sz="1400" b="1" dirty="0" smtClean="0"/>
          </a:p>
          <a:p>
            <a:pPr marL="628650" lvl="1" indent="-171450" algn="l">
              <a:buFont typeface="Arial" charset="0"/>
              <a:buChar char="•"/>
            </a:pPr>
            <a:r>
              <a:rPr lang="ko-KR" altLang="en-US" sz="1400" b="1" dirty="0" smtClean="0"/>
              <a:t>마우스 좌우 회전율에 따른 감속 구현</a:t>
            </a:r>
            <a:endParaRPr lang="en-US" altLang="ko-KR" sz="1400" b="1" dirty="0" smtClean="0"/>
          </a:p>
          <a:p>
            <a:pPr marL="628650" lvl="1" indent="-171450" algn="l">
              <a:buFont typeface="Arial" charset="0"/>
              <a:buChar char="•"/>
            </a:pPr>
            <a:r>
              <a:rPr lang="ko-KR" altLang="en-US" sz="1400" b="1" dirty="0"/>
              <a:t>추락 상태나 충돌이 발생했을 경우 감속 구현</a:t>
            </a:r>
            <a:endParaRPr lang="en-US" altLang="ko-KR" sz="1400" b="1" dirty="0"/>
          </a:p>
          <a:p>
            <a:pPr marL="628650" lvl="1" indent="-171450" algn="l">
              <a:buFont typeface="Arial" charset="0"/>
              <a:buChar char="•"/>
            </a:pPr>
            <a:r>
              <a:rPr lang="ko-KR" altLang="en-US" sz="1400" b="1" dirty="0" err="1" smtClean="0"/>
              <a:t>부스터</a:t>
            </a:r>
            <a:r>
              <a:rPr lang="ko-KR" altLang="en-US" sz="1400" b="1" dirty="0" smtClean="0"/>
              <a:t> 레벨에 따른 속도감 연출</a:t>
            </a:r>
            <a:endParaRPr lang="en-US" altLang="ko-KR" sz="1400" b="1" dirty="0" smtClean="0"/>
          </a:p>
          <a:p>
            <a:pPr marL="628650" lvl="1" indent="-171450" algn="l">
              <a:buFont typeface="Arial" charset="0"/>
              <a:buChar char="•"/>
            </a:pPr>
            <a:r>
              <a:rPr lang="ko-KR" altLang="en-US" sz="1400" b="1" dirty="0" smtClean="0"/>
              <a:t>전략적인 게임 플레이가 가능하도록 구현 </a:t>
            </a:r>
            <a:endParaRPr lang="en-US" altLang="ko-KR" sz="1400" b="1" dirty="0" smtClean="0"/>
          </a:p>
          <a:p>
            <a:pPr lvl="1" algn="l"/>
            <a:r>
              <a:rPr lang="en-US" altLang="ko-KR" sz="1400" b="1" dirty="0"/>
              <a:t>(</a:t>
            </a:r>
            <a:r>
              <a:rPr lang="ko-KR" altLang="en-US" sz="1400" b="1" dirty="0"/>
              <a:t>아이템 용도 선택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마우스 </a:t>
            </a:r>
            <a:r>
              <a:rPr lang="ko-KR" altLang="en-US" sz="1400" b="1" dirty="0" smtClean="0"/>
              <a:t>휠</a:t>
            </a:r>
            <a:r>
              <a:rPr lang="en-US" altLang="ko-KR" sz="1400" b="1" dirty="0" smtClean="0"/>
              <a:t>, </a:t>
            </a:r>
            <a:r>
              <a:rPr lang="ko-KR" altLang="en-US" sz="1400" b="1" dirty="0" err="1"/>
              <a:t>일반길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또는 </a:t>
            </a:r>
            <a:r>
              <a:rPr lang="ko-KR" altLang="en-US" sz="1400" b="1" dirty="0" smtClean="0"/>
              <a:t>지름길</a:t>
            </a:r>
            <a:r>
              <a:rPr lang="en-US" altLang="ko-KR" sz="1400" b="1" dirty="0" smtClean="0"/>
              <a:t>)</a:t>
            </a:r>
          </a:p>
          <a:p>
            <a:pPr marL="628650" lvl="1" indent="-171450" algn="l">
              <a:buFont typeface="Arial" charset="0"/>
              <a:buChar char="•"/>
            </a:pPr>
            <a:endParaRPr lang="en-US" altLang="ko-KR" sz="1400" b="1" dirty="0" smtClean="0"/>
          </a:p>
          <a:p>
            <a:pPr lvl="1" algn="l"/>
            <a:r>
              <a:rPr lang="en-US" altLang="ko-KR" sz="1400" b="1" dirty="0" smtClean="0"/>
              <a:t>2.	</a:t>
            </a:r>
            <a:r>
              <a:rPr lang="ko-KR" altLang="en-US" sz="1400" b="1" dirty="0" smtClean="0"/>
              <a:t>서버</a:t>
            </a:r>
            <a:endParaRPr lang="en-US" altLang="ko-KR" sz="1400" b="1" dirty="0" smtClean="0"/>
          </a:p>
          <a:p>
            <a:pPr marL="628650" lvl="1" indent="-171450" algn="l">
              <a:buFont typeface="Arial" charset="0"/>
              <a:buChar char="•"/>
            </a:pPr>
            <a:r>
              <a:rPr lang="en-US" altLang="ko-KR" sz="1400" b="1" dirty="0" smtClean="0"/>
              <a:t>IOCP</a:t>
            </a:r>
            <a:r>
              <a:rPr lang="ko-KR" altLang="en-US" sz="1400" b="1" dirty="0" smtClean="0"/>
              <a:t>소켓 모델을 이용하여 다수의 플레이어의 접속 가능</a:t>
            </a:r>
            <a:endParaRPr lang="en-US" altLang="ko-KR" sz="1400" b="1" dirty="0" smtClean="0"/>
          </a:p>
          <a:p>
            <a:pPr marL="628650" lvl="1" indent="-171450" algn="l">
              <a:buFont typeface="Arial" charset="0"/>
              <a:buChar char="•"/>
            </a:pPr>
            <a:r>
              <a:rPr lang="ko-KR" altLang="en-US" sz="1400" b="1" dirty="0" err="1" smtClean="0"/>
              <a:t>데드레커닝을</a:t>
            </a:r>
            <a:r>
              <a:rPr lang="ko-KR" altLang="en-US" sz="1400" b="1" dirty="0" smtClean="0"/>
              <a:t> 이용하여 다수의 동시 접속에도 게임 안에서</a:t>
            </a:r>
            <a:endParaRPr lang="en-US" altLang="ko-KR" sz="1400" b="1" dirty="0" smtClean="0"/>
          </a:p>
          <a:p>
            <a:pPr lvl="1" algn="l"/>
            <a:r>
              <a:rPr lang="en-US" altLang="ko-KR" sz="1400" b="1" dirty="0"/>
              <a:t> </a:t>
            </a:r>
            <a:r>
              <a:rPr lang="ko-KR" altLang="en-US" sz="1400" b="1" dirty="0" smtClean="0"/>
              <a:t>자연스러운 움직임을 가능케 함</a:t>
            </a:r>
            <a:endParaRPr lang="ko-KR" altLang="en-US" sz="1200" b="1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85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5486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 smtClean="0"/>
              <a:t>3. </a:t>
            </a:r>
            <a:r>
              <a:rPr lang="ko-KR" altLang="en-US" sz="3200" b="1" dirty="0" smtClean="0"/>
              <a:t>기술 요소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9592" y="1275606"/>
            <a:ext cx="3744416" cy="360040"/>
          </a:xfrm>
        </p:spPr>
        <p:txBody>
          <a:bodyPr numCol="1" anchor="t">
            <a:noAutofit/>
          </a:bodyPr>
          <a:lstStyle/>
          <a:p>
            <a:pPr algn="l"/>
            <a:r>
              <a:rPr lang="en-US" altLang="ko-KR" sz="1800" b="1" dirty="0" smtClean="0"/>
              <a:t>3-2 </a:t>
            </a:r>
            <a:r>
              <a:rPr lang="ko-KR" altLang="en-US" sz="1800" b="1" dirty="0" smtClean="0"/>
              <a:t>타 게임과의 비교 </a:t>
            </a:r>
            <a:endParaRPr lang="en-US" altLang="ko-KR" sz="1600" dirty="0" smtClean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115616" y="2139702"/>
            <a:ext cx="6336703" cy="1728192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기존의 </a:t>
            </a:r>
            <a:r>
              <a:rPr lang="ko-KR" altLang="en-US" sz="1600" b="1" dirty="0" err="1" smtClean="0"/>
              <a:t>레이싱</a:t>
            </a:r>
            <a:r>
              <a:rPr lang="ko-KR" altLang="en-US" sz="1600" b="1" dirty="0" smtClean="0"/>
              <a:t> 게임과는 달리 좌우의 움직임 뿐만 아니라 위 아래의 움직임을 더하여 공중 </a:t>
            </a:r>
            <a:r>
              <a:rPr lang="ko-KR" altLang="en-US" sz="1600" b="1" dirty="0" err="1" smtClean="0"/>
              <a:t>레이싱의</a:t>
            </a:r>
            <a:r>
              <a:rPr lang="ko-KR" altLang="en-US" sz="1600" b="1" dirty="0" smtClean="0"/>
              <a:t> 현실감을 더함</a:t>
            </a:r>
            <a:endParaRPr lang="en-US" altLang="ko-KR" sz="1600" b="1" dirty="0" smtClean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altLang="ko-KR" sz="1600" b="1" dirty="0" smtClean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600" b="1" dirty="0" err="1" smtClean="0"/>
              <a:t>레이싱에</a:t>
            </a:r>
            <a:r>
              <a:rPr lang="ko-KR" altLang="en-US" sz="1600" b="1" dirty="0" smtClean="0"/>
              <a:t> 기본적으로 주어지는 총을 장착하여 </a:t>
            </a:r>
            <a:r>
              <a:rPr lang="en-US" altLang="ko-KR" sz="1600" b="1" dirty="0" smtClean="0"/>
              <a:t>FPS</a:t>
            </a:r>
            <a:r>
              <a:rPr lang="ko-KR" altLang="en-US" sz="1600" b="1" dirty="0" smtClean="0"/>
              <a:t>의 특징을 더하여 </a:t>
            </a:r>
            <a:r>
              <a:rPr lang="ko-KR" altLang="en-US" sz="1600" b="1" dirty="0" err="1" smtClean="0"/>
              <a:t>카트라이더</a:t>
            </a:r>
            <a:r>
              <a:rPr lang="ko-KR" altLang="en-US" sz="1600" b="1" dirty="0" smtClean="0"/>
              <a:t> 등의 </a:t>
            </a:r>
            <a:r>
              <a:rPr lang="ko-KR" altLang="en-US" sz="1600" b="1" dirty="0" err="1" smtClean="0"/>
              <a:t>레이싱</a:t>
            </a:r>
            <a:r>
              <a:rPr lang="ko-KR" altLang="en-US" sz="1600" b="1" dirty="0" smtClean="0"/>
              <a:t> 게임과 차별화를 두어 보다 경쟁력 있는 게임이 될 것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13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5486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/>
              <a:t>4</a:t>
            </a:r>
            <a:r>
              <a:rPr lang="en-US" altLang="ko-KR" sz="3200" b="1" dirty="0" smtClean="0"/>
              <a:t>. </a:t>
            </a:r>
            <a:r>
              <a:rPr lang="ko-KR" altLang="en-US" sz="3200" b="1" dirty="0" smtClean="0"/>
              <a:t>역할 분담 및 개발 일정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9592" y="1275606"/>
            <a:ext cx="3744416" cy="360040"/>
          </a:xfrm>
        </p:spPr>
        <p:txBody>
          <a:bodyPr numCol="1" anchor="t">
            <a:noAutofit/>
          </a:bodyPr>
          <a:lstStyle/>
          <a:p>
            <a:pPr algn="l"/>
            <a:r>
              <a:rPr lang="en-US" altLang="ko-KR" sz="1800" b="1" dirty="0" smtClean="0"/>
              <a:t>4-1 </a:t>
            </a:r>
            <a:r>
              <a:rPr lang="ko-KR" altLang="en-US" sz="1800" b="1" dirty="0" smtClean="0"/>
              <a:t>개발 일정</a:t>
            </a:r>
            <a:r>
              <a:rPr lang="en-US" altLang="ko-KR" sz="1800" b="1" dirty="0" smtClean="0"/>
              <a:t>_</a:t>
            </a:r>
            <a:r>
              <a:rPr lang="ko-KR" altLang="en-US" sz="1800" b="1" dirty="0" smtClean="0"/>
              <a:t>김혜주 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서버</a:t>
            </a:r>
            <a:r>
              <a:rPr lang="en-US" altLang="ko-KR" sz="1800" b="1" dirty="0" smtClean="0"/>
              <a:t>)</a:t>
            </a:r>
            <a:endParaRPr lang="en-US" altLang="ko-KR" sz="1600" dirty="0" smtClean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331640" y="2379099"/>
            <a:ext cx="6336703" cy="1728192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Font typeface="Arial" panose="020B0604020202020204" pitchFamily="34" charset="0"/>
              <a:buChar char="•"/>
            </a:pPr>
            <a:endParaRPr lang="ko-KR" altLang="en-US" sz="1600" b="1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453151"/>
              </p:ext>
            </p:extLst>
          </p:nvPr>
        </p:nvGraphicFramePr>
        <p:xfrm>
          <a:off x="1043608" y="1779662"/>
          <a:ext cx="6984774" cy="2714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373135"/>
                <a:gridCol w="408865"/>
                <a:gridCol w="408865"/>
                <a:gridCol w="408865"/>
                <a:gridCol w="408865"/>
                <a:gridCol w="408865"/>
                <a:gridCol w="408865"/>
                <a:gridCol w="408865"/>
                <a:gridCol w="374792"/>
                <a:gridCol w="374792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02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03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04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05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06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07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08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기획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서버 설계 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서버 프레임워크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서버 </a:t>
                      </a:r>
                      <a:r>
                        <a:rPr lang="ko-KR" altLang="en-US" sz="1200" dirty="0" err="1" smtClean="0"/>
                        <a:t>프로토타입</a:t>
                      </a:r>
                      <a:r>
                        <a:rPr lang="ko-KR" altLang="en-US" sz="1200" dirty="0" smtClean="0"/>
                        <a:t> 개발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06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충돌체크</a:t>
                      </a:r>
                      <a:r>
                        <a:rPr lang="ko-KR" altLang="en-US" sz="1200" baseline="0" dirty="0" smtClean="0"/>
                        <a:t> 및 동기화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서버 기능 구현 완료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데드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레커닝을</a:t>
                      </a:r>
                      <a:r>
                        <a:rPr lang="ko-KR" altLang="en-US" sz="1200" dirty="0" smtClean="0"/>
                        <a:t> 통한 동기화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오류 검사 및 유지 보수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79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5486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/>
              <a:t>4</a:t>
            </a:r>
            <a:r>
              <a:rPr lang="en-US" altLang="ko-KR" sz="3200" b="1" dirty="0" smtClean="0"/>
              <a:t>. </a:t>
            </a:r>
            <a:r>
              <a:rPr lang="ko-KR" altLang="en-US" sz="3200" b="1" dirty="0" smtClean="0"/>
              <a:t>역할 분담 및 개발 일정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9592" y="1275606"/>
            <a:ext cx="3744416" cy="360040"/>
          </a:xfrm>
        </p:spPr>
        <p:txBody>
          <a:bodyPr numCol="1" anchor="t">
            <a:noAutofit/>
          </a:bodyPr>
          <a:lstStyle/>
          <a:p>
            <a:pPr algn="l"/>
            <a:r>
              <a:rPr lang="en-US" altLang="ko-KR" sz="1800" b="1" dirty="0" smtClean="0"/>
              <a:t>4-1 </a:t>
            </a:r>
            <a:r>
              <a:rPr lang="ko-KR" altLang="en-US" sz="1800" b="1" dirty="0" smtClean="0"/>
              <a:t>개발 일정</a:t>
            </a:r>
            <a:r>
              <a:rPr lang="en-US" altLang="ko-KR" sz="1800" b="1" dirty="0" smtClean="0"/>
              <a:t>_</a:t>
            </a:r>
            <a:r>
              <a:rPr lang="ko-KR" altLang="en-US" sz="1800" b="1" dirty="0" smtClean="0"/>
              <a:t>김명지 (클라이언트</a:t>
            </a:r>
            <a:r>
              <a:rPr lang="en-US" altLang="ko-KR" sz="1800" b="1" dirty="0" smtClean="0"/>
              <a:t>)</a:t>
            </a:r>
            <a:endParaRPr lang="en-US" altLang="ko-KR" sz="1600" dirty="0" smtClean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331640" y="2379099"/>
            <a:ext cx="6336703" cy="1728192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Font typeface="Arial" panose="020B0604020202020204" pitchFamily="34" charset="0"/>
              <a:buChar char="•"/>
            </a:pPr>
            <a:endParaRPr lang="ko-KR" altLang="en-US" sz="1600" b="1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458045"/>
              </p:ext>
            </p:extLst>
          </p:nvPr>
        </p:nvGraphicFramePr>
        <p:xfrm>
          <a:off x="1079613" y="1923678"/>
          <a:ext cx="6984774" cy="27127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373135"/>
                <a:gridCol w="408865"/>
                <a:gridCol w="408865"/>
                <a:gridCol w="408865"/>
                <a:gridCol w="408865"/>
                <a:gridCol w="408865"/>
                <a:gridCol w="408865"/>
                <a:gridCol w="408865"/>
                <a:gridCol w="374792"/>
                <a:gridCol w="374792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02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03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04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05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06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07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08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기획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클라이언트 프레임워크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3D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그래픽 수집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맵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파싱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캐릭터와 </a:t>
                      </a:r>
                      <a:r>
                        <a:rPr lang="ko-KR" altLang="en-US" sz="1200" dirty="0" err="1" smtClean="0"/>
                        <a:t>맵</a:t>
                      </a:r>
                      <a:r>
                        <a:rPr lang="ko-KR" altLang="en-US" sz="1200" dirty="0" smtClean="0"/>
                        <a:t> 충돌처리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UI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이팩트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쉐이더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89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5486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/>
              <a:t>4</a:t>
            </a:r>
            <a:r>
              <a:rPr lang="en-US" altLang="ko-KR" sz="3200" b="1" dirty="0" smtClean="0"/>
              <a:t>. </a:t>
            </a:r>
            <a:r>
              <a:rPr lang="ko-KR" altLang="en-US" sz="3200" b="1" dirty="0" smtClean="0"/>
              <a:t>역할 분담 및 개발 일정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9592" y="1275606"/>
            <a:ext cx="3744416" cy="360040"/>
          </a:xfrm>
        </p:spPr>
        <p:txBody>
          <a:bodyPr numCol="1" anchor="t">
            <a:noAutofit/>
          </a:bodyPr>
          <a:lstStyle/>
          <a:p>
            <a:pPr algn="l"/>
            <a:r>
              <a:rPr lang="en-US" altLang="ko-KR" sz="1800" b="1" dirty="0" smtClean="0"/>
              <a:t>4-1 </a:t>
            </a:r>
            <a:r>
              <a:rPr lang="ko-KR" altLang="en-US" sz="1800" b="1" dirty="0" smtClean="0"/>
              <a:t>개발 일정</a:t>
            </a:r>
            <a:r>
              <a:rPr lang="en-US" altLang="ko-KR" sz="1800" b="1" dirty="0" smtClean="0"/>
              <a:t>_</a:t>
            </a:r>
            <a:r>
              <a:rPr lang="ko-KR" altLang="en-US" sz="1800" b="1" dirty="0" smtClean="0"/>
              <a:t>홍수현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클라이언트</a:t>
            </a:r>
            <a:r>
              <a:rPr lang="en-US" altLang="ko-KR" sz="1800" b="1" dirty="0" smtClean="0"/>
              <a:t>)</a:t>
            </a:r>
            <a:r>
              <a:rPr lang="ko-KR" altLang="en-US" sz="1800" b="1" dirty="0" smtClean="0"/>
              <a:t> </a:t>
            </a:r>
            <a:endParaRPr lang="en-US" altLang="ko-KR" sz="1600" dirty="0" smtClean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331640" y="2379099"/>
            <a:ext cx="6336703" cy="1728192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Font typeface="Arial" panose="020B0604020202020204" pitchFamily="34" charset="0"/>
              <a:buChar char="•"/>
            </a:pPr>
            <a:endParaRPr lang="ko-KR" altLang="en-US" sz="1600" b="1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305568"/>
              </p:ext>
            </p:extLst>
          </p:nvPr>
        </p:nvGraphicFramePr>
        <p:xfrm>
          <a:off x="1079613" y="1923678"/>
          <a:ext cx="6984774" cy="2103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373135"/>
                <a:gridCol w="408865"/>
                <a:gridCol w="408865"/>
                <a:gridCol w="408865"/>
                <a:gridCol w="408865"/>
                <a:gridCol w="408865"/>
                <a:gridCol w="408865"/>
                <a:gridCol w="408865"/>
                <a:gridCol w="374792"/>
                <a:gridCol w="374792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02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03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04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05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06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07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08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기획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3D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그래픽 수집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캐릭터 </a:t>
                      </a:r>
                      <a:r>
                        <a:rPr lang="ko-KR" altLang="en-US" sz="1200" dirty="0" err="1" smtClean="0"/>
                        <a:t>파싱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캐릭터 물리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UI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이팩트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95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5486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 smtClean="0"/>
              <a:t>1. </a:t>
            </a:r>
            <a:r>
              <a:rPr lang="ko-KR" altLang="en-US" sz="3200" b="1" dirty="0" smtClean="0"/>
              <a:t>연구 목적</a:t>
            </a:r>
            <a:endParaRPr lang="ko-KR" altLang="en-US" sz="3200" b="1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1403648" y="2119164"/>
            <a:ext cx="6336703" cy="3024336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장기 프로젝트 게임 개발을 통한 실력의 증진</a:t>
            </a:r>
            <a:endParaRPr lang="en-US" altLang="ko-KR" sz="1600" b="1" dirty="0" smtClean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600" b="1" dirty="0" err="1" smtClean="0"/>
              <a:t>레이싱</a:t>
            </a:r>
            <a:r>
              <a:rPr lang="en-US" altLang="ko-KR" sz="1600" b="1" dirty="0" smtClean="0"/>
              <a:t>+FPS</a:t>
            </a:r>
            <a:r>
              <a:rPr lang="ko-KR" altLang="en-US" sz="1600" b="1" dirty="0" smtClean="0"/>
              <a:t> 게임 개발 </a:t>
            </a:r>
            <a:endParaRPr lang="en-US" altLang="ko-KR" sz="1600" b="1" dirty="0" smtClean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DX11 </a:t>
            </a:r>
            <a:r>
              <a:rPr lang="ko-KR" altLang="en-US" sz="1600" b="1" dirty="0" smtClean="0"/>
              <a:t>개발 능력 배양</a:t>
            </a:r>
            <a:endParaRPr lang="en-US" altLang="ko-KR" sz="1600" b="1" dirty="0" smtClean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IOCP </a:t>
            </a:r>
            <a:r>
              <a:rPr lang="ko-KR" altLang="en-US" sz="1600" b="1" dirty="0" smtClean="0"/>
              <a:t>소켓 모델 서버 구현 능력 배양</a:t>
            </a:r>
            <a:endParaRPr lang="en-US" altLang="ko-KR" sz="1600" b="1" dirty="0" smtClean="0"/>
          </a:p>
          <a:p>
            <a:pPr marL="628650" lvl="1" indent="-171450" algn="l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lvl="1" algn="l"/>
            <a:r>
              <a:rPr lang="en-US" altLang="ko-KR" sz="1200" b="1" dirty="0" smtClean="0"/>
              <a:t> </a:t>
            </a: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899592" y="1275606"/>
            <a:ext cx="2376264" cy="360040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 smtClean="0"/>
              <a:t>1-1 </a:t>
            </a:r>
            <a:r>
              <a:rPr lang="ko-KR" altLang="en-US" sz="1800" b="1" dirty="0" smtClean="0"/>
              <a:t>연구 목적 </a:t>
            </a:r>
            <a:endParaRPr lang="en-US" altLang="ko-KR" sz="16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5486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/>
              <a:t>2</a:t>
            </a:r>
            <a:r>
              <a:rPr lang="en-US" altLang="ko-KR" sz="3200" b="1" dirty="0" smtClean="0"/>
              <a:t>. </a:t>
            </a:r>
            <a:r>
              <a:rPr lang="ko-KR" altLang="en-US" sz="3200" b="1" dirty="0" smtClean="0"/>
              <a:t>게임 소개</a:t>
            </a:r>
            <a:endParaRPr lang="ko-KR" altLang="en-US" sz="3200" b="1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1331641" y="1707654"/>
            <a:ext cx="6480719" cy="3024336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b="1" dirty="0" smtClean="0"/>
              <a:t>장르</a:t>
            </a:r>
            <a:r>
              <a:rPr lang="en-US" altLang="ko-KR" sz="1400" b="1" dirty="0" smtClean="0"/>
              <a:t>	</a:t>
            </a:r>
            <a:r>
              <a:rPr lang="en-US" altLang="ko-KR" sz="1200" b="1" dirty="0" smtClean="0"/>
              <a:t>Racing, FPS</a:t>
            </a:r>
          </a:p>
          <a:p>
            <a:pPr algn="l"/>
            <a:r>
              <a:rPr lang="ko-KR" altLang="en-US" sz="1400" b="1" dirty="0" smtClean="0"/>
              <a:t>내용</a:t>
            </a:r>
            <a:r>
              <a:rPr lang="en-US" altLang="ko-KR" sz="1400" b="1" dirty="0" smtClean="0"/>
              <a:t>	</a:t>
            </a:r>
            <a:r>
              <a:rPr lang="ko-KR" altLang="en-US" sz="1200" b="1" dirty="0" smtClean="0"/>
              <a:t>플레이어끼리 서로 공격하고 장애물을 피하며 빠르게 목표지점에 도달하는 </a:t>
            </a:r>
            <a:r>
              <a:rPr lang="en-US" altLang="ko-KR" sz="1200" b="1" dirty="0" smtClean="0"/>
              <a:t>	</a:t>
            </a:r>
            <a:r>
              <a:rPr lang="ko-KR" altLang="en-US" sz="1200" b="1" dirty="0" smtClean="0"/>
              <a:t>게임</a:t>
            </a:r>
            <a:endParaRPr lang="en-US" altLang="ko-KR" sz="1200" b="1" dirty="0" smtClean="0"/>
          </a:p>
          <a:p>
            <a:pPr algn="l"/>
            <a:endParaRPr lang="en-US" altLang="ko-KR" sz="1050" b="1" dirty="0"/>
          </a:p>
          <a:p>
            <a:pPr marL="628650" lvl="1" indent="-171450" algn="l">
              <a:buFont typeface="Arial" charset="0"/>
              <a:buChar char="•"/>
            </a:pPr>
            <a:r>
              <a:rPr lang="ko-KR" altLang="en-US" sz="1400" b="1" dirty="0" smtClean="0"/>
              <a:t>각 플레이어에게는 </a:t>
            </a:r>
            <a:r>
              <a:rPr lang="en-US" altLang="ko-KR" sz="1400" b="1" dirty="0" smtClean="0"/>
              <a:t>HP</a:t>
            </a:r>
            <a:r>
              <a:rPr lang="ko-KR" altLang="en-US" sz="1400" b="1" dirty="0" smtClean="0"/>
              <a:t>가 존재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이 </a:t>
            </a:r>
            <a:r>
              <a:rPr lang="en-US" altLang="ko-KR" sz="1400" b="1" dirty="0" smtClean="0"/>
              <a:t>HP</a:t>
            </a:r>
            <a:r>
              <a:rPr lang="ko-KR" altLang="en-US" sz="1400" b="1" dirty="0" smtClean="0"/>
              <a:t>가 </a:t>
            </a:r>
            <a:r>
              <a:rPr lang="en-US" altLang="ko-KR" sz="1400" b="1" dirty="0" smtClean="0"/>
              <a:t>0</a:t>
            </a:r>
            <a:r>
              <a:rPr lang="ko-KR" altLang="en-US" sz="1400" b="1" dirty="0" smtClean="0"/>
              <a:t>이 되면 일시적으로 속도가 줄며 휘청거리게 </a:t>
            </a:r>
            <a:r>
              <a:rPr lang="ko-KR" altLang="en-US" sz="1400" b="1" dirty="0"/>
              <a:t>됨</a:t>
            </a:r>
            <a:endParaRPr lang="en-US" altLang="ko-KR" sz="1400" b="1" dirty="0" smtClean="0"/>
          </a:p>
          <a:p>
            <a:pPr marL="628650" lvl="1" indent="-171450" algn="l">
              <a:buFont typeface="Arial" charset="0"/>
              <a:buChar char="•"/>
            </a:pPr>
            <a:r>
              <a:rPr lang="en-US" altLang="ko-KR" sz="1400" b="1" dirty="0" smtClean="0"/>
              <a:t>HP</a:t>
            </a:r>
            <a:r>
              <a:rPr lang="ko-KR" altLang="en-US" sz="1400" b="1" dirty="0" smtClean="0"/>
              <a:t>가 감소 되는 요소로는 적이 총으로 공격하는 것을 맞거나 장애물에 부딪히는 경우가 있음</a:t>
            </a:r>
            <a:endParaRPr lang="en-US" altLang="ko-KR" sz="1400" b="1" dirty="0" smtClean="0"/>
          </a:p>
          <a:p>
            <a:pPr marL="628650" lvl="1" indent="-171450" algn="l">
              <a:buFont typeface="Arial" charset="0"/>
              <a:buChar char="•"/>
            </a:pPr>
            <a:r>
              <a:rPr lang="ko-KR" altLang="en-US" sz="1400" b="1" dirty="0" err="1" smtClean="0"/>
              <a:t>리커스터</a:t>
            </a:r>
            <a:r>
              <a:rPr lang="ko-KR" altLang="en-US" sz="1400" b="1" dirty="0" smtClean="0"/>
              <a:t> 아이템이 존재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아이템을 사용하면 </a:t>
            </a:r>
            <a:r>
              <a:rPr lang="ko-KR" altLang="en-US" sz="1400" b="1" dirty="0" err="1" smtClean="0"/>
              <a:t>부스터</a:t>
            </a:r>
            <a:r>
              <a:rPr lang="ko-KR" altLang="en-US" sz="1400" b="1" dirty="0" smtClean="0"/>
              <a:t> 또는 </a:t>
            </a:r>
            <a:r>
              <a:rPr lang="en-US" altLang="ko-KR" sz="1400" b="1" dirty="0" smtClean="0"/>
              <a:t>HP</a:t>
            </a:r>
            <a:r>
              <a:rPr lang="ko-KR" altLang="en-US" sz="1400" b="1" dirty="0" smtClean="0"/>
              <a:t>회복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이 둘 중 하나를 선택하여 사용하게 </a:t>
            </a:r>
            <a:r>
              <a:rPr lang="ko-KR" altLang="en-US" sz="1400" b="1" dirty="0"/>
              <a:t>됨</a:t>
            </a:r>
            <a:endParaRPr lang="en-US" altLang="ko-KR" sz="1400" b="1" dirty="0" smtClean="0"/>
          </a:p>
          <a:p>
            <a:pPr marL="628650" lvl="1" indent="-171450" algn="l">
              <a:buFont typeface="Arial" charset="0"/>
              <a:buChar char="•"/>
            </a:pPr>
            <a:r>
              <a:rPr lang="ko-KR" altLang="en-US" sz="1400" b="1" dirty="0" err="1" smtClean="0"/>
              <a:t>리커스터</a:t>
            </a:r>
            <a:r>
              <a:rPr lang="ko-KR" altLang="en-US" sz="1400" b="1" dirty="0" smtClean="0"/>
              <a:t> 아이템은 </a:t>
            </a:r>
            <a:r>
              <a:rPr lang="ko-KR" altLang="en-US" sz="1400" b="1" dirty="0" err="1" smtClean="0"/>
              <a:t>리커스터</a:t>
            </a:r>
            <a:r>
              <a:rPr lang="ko-KR" altLang="en-US" sz="1400" b="1" dirty="0" smtClean="0"/>
              <a:t> 게이지를 통해 획득 가능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이 게이지는 총 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칸으로 이루어져 있고 한 칸당 아이템 하나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공격에 성공하거나</a:t>
            </a:r>
            <a:r>
              <a:rPr lang="en-US" altLang="ko-KR" sz="1400" b="1" dirty="0" smtClean="0"/>
              <a:t>, </a:t>
            </a:r>
            <a:r>
              <a:rPr lang="ko-KR" altLang="en-US" sz="1400" b="1" dirty="0" err="1" smtClean="0"/>
              <a:t>맵에</a:t>
            </a:r>
            <a:r>
              <a:rPr lang="ko-KR" altLang="en-US" sz="1400" b="1" dirty="0" smtClean="0"/>
              <a:t> 있는 게이지 아이템을 획득하게 되면 일정 비율로 게이지가 상승</a:t>
            </a:r>
            <a:endParaRPr lang="en-US" altLang="ko-KR" sz="1400" b="1" dirty="0" smtClean="0"/>
          </a:p>
          <a:p>
            <a:pPr marL="628650" lvl="1" indent="-171450" algn="l">
              <a:buFont typeface="Arial" charset="0"/>
              <a:buChar char="•"/>
            </a:pPr>
            <a:r>
              <a:rPr lang="ko-KR" altLang="en-US" sz="1400" b="1" dirty="0" smtClean="0"/>
              <a:t>로비와 방을 두어 한 방에 최대 </a:t>
            </a:r>
            <a:r>
              <a:rPr lang="en-US" altLang="ko-KR" sz="1400" b="1" dirty="0" smtClean="0"/>
              <a:t>8</a:t>
            </a:r>
            <a:r>
              <a:rPr lang="ko-KR" altLang="en-US" sz="1400" b="1" dirty="0" smtClean="0"/>
              <a:t>명이 접속하여 플레이</a:t>
            </a:r>
            <a:endParaRPr lang="en-US" altLang="ko-KR" sz="1000" b="1" dirty="0" smtClean="0"/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899592" y="1275606"/>
            <a:ext cx="2376264" cy="360040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/>
              <a:t>2</a:t>
            </a:r>
            <a:r>
              <a:rPr lang="en-US" altLang="ko-KR" sz="1800" b="1" dirty="0" smtClean="0"/>
              <a:t>-1 </a:t>
            </a:r>
            <a:r>
              <a:rPr lang="ko-KR" altLang="en-US" sz="1800" b="1" dirty="0" smtClean="0"/>
              <a:t>특징 </a:t>
            </a:r>
            <a:endParaRPr lang="en-US" altLang="ko-KR" sz="16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5436096" y="627535"/>
            <a:ext cx="1440160" cy="74247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/>
              <a:t>리커스터사용</a:t>
            </a:r>
            <a:endParaRPr lang="en-US" altLang="ko-KR" sz="1600" b="1" dirty="0" smtClean="0"/>
          </a:p>
        </p:txBody>
      </p:sp>
      <p:sp>
        <p:nvSpPr>
          <p:cNvPr id="8" name="타원 7"/>
          <p:cNvSpPr/>
          <p:nvPr/>
        </p:nvSpPr>
        <p:spPr>
          <a:xfrm>
            <a:off x="7392640" y="296802"/>
            <a:ext cx="1080120" cy="69527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부스터</a:t>
            </a:r>
            <a:endParaRPr lang="en-US" altLang="ko-KR" sz="1400" b="1" dirty="0" smtClean="0"/>
          </a:p>
        </p:txBody>
      </p:sp>
      <p:sp>
        <p:nvSpPr>
          <p:cNvPr id="10" name="타원 9"/>
          <p:cNvSpPr/>
          <p:nvPr/>
        </p:nvSpPr>
        <p:spPr>
          <a:xfrm>
            <a:off x="7378080" y="1092133"/>
            <a:ext cx="1080120" cy="7176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회복</a:t>
            </a:r>
            <a:endParaRPr lang="en-US" altLang="ko-KR" sz="1400" b="1" dirty="0" smtClean="0"/>
          </a:p>
        </p:txBody>
      </p:sp>
      <p:cxnSp>
        <p:nvCxnSpPr>
          <p:cNvPr id="11" name="직선 화살표 연결선 10"/>
          <p:cNvCxnSpPr>
            <a:stCxn id="4" idx="6"/>
            <a:endCxn id="8" idx="2"/>
          </p:cNvCxnSpPr>
          <p:nvPr/>
        </p:nvCxnSpPr>
        <p:spPr>
          <a:xfrm flipV="1">
            <a:off x="6876256" y="644440"/>
            <a:ext cx="516384" cy="354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4" idx="6"/>
            <a:endCxn id="10" idx="2"/>
          </p:cNvCxnSpPr>
          <p:nvPr/>
        </p:nvCxnSpPr>
        <p:spPr>
          <a:xfrm>
            <a:off x="6876256" y="998774"/>
            <a:ext cx="501824" cy="45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부제목 2"/>
          <p:cNvSpPr txBox="1">
            <a:spLocks/>
          </p:cNvSpPr>
          <p:nvPr/>
        </p:nvSpPr>
        <p:spPr>
          <a:xfrm>
            <a:off x="6553200" y="1378371"/>
            <a:ext cx="680392" cy="360040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accent2"/>
                </a:solidFill>
              </a:rPr>
              <a:t>선택</a:t>
            </a:r>
            <a:endParaRPr lang="en-US" altLang="ko-KR" sz="1600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22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5486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/>
              <a:t>2</a:t>
            </a:r>
            <a:r>
              <a:rPr lang="en-US" altLang="ko-KR" sz="3200" b="1" dirty="0" smtClean="0"/>
              <a:t>. </a:t>
            </a:r>
            <a:r>
              <a:rPr lang="ko-KR" altLang="en-US" sz="3200" b="1" dirty="0" smtClean="0"/>
              <a:t>게임 소개</a:t>
            </a:r>
            <a:endParaRPr lang="ko-KR" altLang="en-US" sz="3200" b="1" dirty="0"/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899592" y="1275606"/>
            <a:ext cx="2376264" cy="360040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/>
              <a:t>2</a:t>
            </a:r>
            <a:r>
              <a:rPr lang="en-US" altLang="ko-KR" sz="1800" b="1" dirty="0" smtClean="0"/>
              <a:t>-1 </a:t>
            </a:r>
            <a:r>
              <a:rPr lang="ko-KR" altLang="en-US" sz="1800" b="1" dirty="0" smtClean="0"/>
              <a:t>특징</a:t>
            </a:r>
            <a:endParaRPr lang="en-US" altLang="ko-KR" sz="16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1475656" y="1995686"/>
            <a:ext cx="5964483" cy="2016224"/>
            <a:chOff x="1515690" y="1923677"/>
            <a:chExt cx="5964483" cy="2016224"/>
          </a:xfrm>
        </p:grpSpPr>
        <p:pic>
          <p:nvPicPr>
            <p:cNvPr id="3074" name="Picture 2" descr="C:\Users\김몰랑\Desktop\졸업작품\피하기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19" t="4572" r="15609" b="26466"/>
            <a:stretch/>
          </p:blipFill>
          <p:spPr bwMode="auto">
            <a:xfrm>
              <a:off x="1515690" y="1923678"/>
              <a:ext cx="2638096" cy="2016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C:\Users\김몰랑\Desktop\졸업작품\피하기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11" r="-68" b="183"/>
            <a:stretch/>
          </p:blipFill>
          <p:spPr bwMode="auto">
            <a:xfrm>
              <a:off x="4788024" y="1923677"/>
              <a:ext cx="2692149" cy="2016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1444858" y="4086561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[</a:t>
            </a:r>
            <a:r>
              <a:rPr lang="ko-KR" altLang="en-US" sz="1050" dirty="0" smtClean="0"/>
              <a:t>그림 </a:t>
            </a:r>
            <a:r>
              <a:rPr lang="en-US" altLang="ko-KR" sz="1050" dirty="0"/>
              <a:t>2</a:t>
            </a:r>
            <a:r>
              <a:rPr lang="en-US" altLang="ko-KR" sz="1050" dirty="0" smtClean="0"/>
              <a:t>]</a:t>
            </a:r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7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5486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/>
              <a:t>2</a:t>
            </a:r>
            <a:r>
              <a:rPr lang="en-US" altLang="ko-KR" sz="3200" b="1" dirty="0" smtClean="0"/>
              <a:t>. </a:t>
            </a:r>
            <a:r>
              <a:rPr lang="ko-KR" altLang="en-US" sz="3200" b="1" dirty="0" smtClean="0"/>
              <a:t>게임 소개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9592" y="1275606"/>
            <a:ext cx="2376264" cy="360040"/>
          </a:xfrm>
        </p:spPr>
        <p:txBody>
          <a:bodyPr numCol="1" anchor="t">
            <a:noAutofit/>
          </a:bodyPr>
          <a:lstStyle/>
          <a:p>
            <a:pPr algn="l"/>
            <a:r>
              <a:rPr lang="en-US" altLang="ko-KR" sz="1800" b="1" dirty="0"/>
              <a:t>2</a:t>
            </a:r>
            <a:r>
              <a:rPr lang="en-US" altLang="ko-KR" sz="1800" b="1" dirty="0" smtClean="0"/>
              <a:t>-2 </a:t>
            </a:r>
            <a:r>
              <a:rPr lang="ko-KR" altLang="en-US" sz="1800" b="1" dirty="0" smtClean="0"/>
              <a:t>조작법 </a:t>
            </a:r>
            <a:endParaRPr lang="en-US" altLang="ko-KR" sz="1600" dirty="0" smtClean="0"/>
          </a:p>
        </p:txBody>
      </p:sp>
      <p:pic>
        <p:nvPicPr>
          <p:cNvPr id="1027" name="Picture 3" descr="C:\Users\김몰랑\Desktop\졸업작품\keyboard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95686"/>
            <a:ext cx="4464496" cy="173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859258" y="2571749"/>
            <a:ext cx="272581" cy="270517"/>
          </a:xfrm>
          <a:prstGeom prst="rect">
            <a:avLst/>
          </a:prstGeom>
          <a:solidFill>
            <a:schemeClr val="accent4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715243" y="2842266"/>
            <a:ext cx="745735" cy="270517"/>
          </a:xfrm>
          <a:prstGeom prst="rect">
            <a:avLst/>
          </a:prstGeom>
          <a:solidFill>
            <a:schemeClr val="accent4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1043608" y="2520728"/>
            <a:ext cx="792088" cy="30453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smtClean="0">
                <a:solidFill>
                  <a:schemeClr val="accent4"/>
                </a:solidFill>
                <a:latin typeface="+mn-ea"/>
              </a:rPr>
              <a:t>이</a:t>
            </a:r>
            <a:r>
              <a:rPr lang="ko-KR" altLang="en-US" sz="1200" b="1" dirty="0">
                <a:solidFill>
                  <a:schemeClr val="accent4"/>
                </a:solidFill>
                <a:latin typeface="+mn-ea"/>
              </a:rPr>
              <a:t>동</a:t>
            </a:r>
            <a:endParaRPr lang="en-US" altLang="ko-KR" sz="1200" b="1" dirty="0" smtClean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5652120" y="1491630"/>
            <a:ext cx="792088" cy="30453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smtClean="0">
                <a:solidFill>
                  <a:schemeClr val="accent6"/>
                </a:solidFill>
                <a:latin typeface="+mn-ea"/>
              </a:rPr>
              <a:t>발사</a:t>
            </a:r>
            <a:endParaRPr lang="en-US" altLang="ko-KR" sz="1200" b="1" dirty="0" smtClean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6192180" y="1927239"/>
            <a:ext cx="0" cy="428487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부제목 2"/>
          <p:cNvSpPr txBox="1">
            <a:spLocks/>
          </p:cNvSpPr>
          <p:nvPr/>
        </p:nvSpPr>
        <p:spPr>
          <a:xfrm>
            <a:off x="6156176" y="1491630"/>
            <a:ext cx="792088" cy="30453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smtClean="0">
                <a:solidFill>
                  <a:schemeClr val="accent3"/>
                </a:solidFill>
                <a:latin typeface="+mn-ea"/>
              </a:rPr>
              <a:t>재장전</a:t>
            </a:r>
            <a:endParaRPr lang="en-US" altLang="ko-KR" sz="1200" b="1" dirty="0" smtClean="0">
              <a:solidFill>
                <a:schemeClr val="accent3"/>
              </a:solidFill>
              <a:latin typeface="+mn-ea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6408204" y="1927239"/>
            <a:ext cx="108012" cy="428488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6287401" y="2283718"/>
            <a:ext cx="45719" cy="14401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6920284" y="2526468"/>
            <a:ext cx="964084" cy="451056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b="1" dirty="0" err="1" smtClean="0">
                <a:solidFill>
                  <a:schemeClr val="accent2"/>
                </a:solidFill>
                <a:latin typeface="+mn-ea"/>
              </a:rPr>
              <a:t>조준점</a:t>
            </a:r>
            <a:r>
              <a:rPr lang="ko-KR" altLang="en-US" sz="1100" b="1" dirty="0" smtClean="0">
                <a:solidFill>
                  <a:schemeClr val="accent2"/>
                </a:solidFill>
                <a:latin typeface="+mn-ea"/>
              </a:rPr>
              <a:t> 및 시점</a:t>
            </a:r>
            <a:endParaRPr lang="en-US" altLang="ko-KR" sz="1100" b="1" dirty="0" smtClean="0">
              <a:solidFill>
                <a:schemeClr val="accent2"/>
              </a:solidFill>
              <a:latin typeface="+mn-ea"/>
            </a:endParaRPr>
          </a:p>
          <a:p>
            <a:r>
              <a:rPr lang="ko-KR" altLang="en-US" sz="1100" b="1" dirty="0" smtClean="0">
                <a:solidFill>
                  <a:schemeClr val="accent2"/>
                </a:solidFill>
                <a:latin typeface="+mn-ea"/>
              </a:rPr>
              <a:t>줌인</a:t>
            </a:r>
            <a:r>
              <a:rPr lang="en-US" altLang="ko-KR" sz="1100" b="1" dirty="0" smtClean="0">
                <a:solidFill>
                  <a:schemeClr val="accent2"/>
                </a:solidFill>
                <a:latin typeface="+mn-ea"/>
              </a:rPr>
              <a:t>/</a:t>
            </a:r>
            <a:r>
              <a:rPr lang="ko-KR" altLang="en-US" sz="1100" b="1" dirty="0" smtClean="0">
                <a:solidFill>
                  <a:schemeClr val="accent2"/>
                </a:solidFill>
                <a:latin typeface="+mn-ea"/>
              </a:rPr>
              <a:t>줌아웃</a:t>
            </a:r>
            <a:endParaRPr lang="en-US" altLang="ko-KR" sz="1100" b="1" dirty="0" smtClean="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30" name="꺾인 연결선 29"/>
          <p:cNvCxnSpPr>
            <a:stCxn id="31" idx="1"/>
            <a:endCxn id="27" idx="2"/>
          </p:cNvCxnSpPr>
          <p:nvPr/>
        </p:nvCxnSpPr>
        <p:spPr>
          <a:xfrm rot="10800000">
            <a:off x="6310262" y="2427734"/>
            <a:ext cx="610023" cy="324262"/>
          </a:xfrm>
          <a:prstGeom prst="bentConnector2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부제목 2"/>
          <p:cNvSpPr txBox="1">
            <a:spLocks/>
          </p:cNvSpPr>
          <p:nvPr/>
        </p:nvSpPr>
        <p:spPr>
          <a:xfrm>
            <a:off x="6948264" y="3347339"/>
            <a:ext cx="1008112" cy="30453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b="1" dirty="0" smtClean="0">
                <a:solidFill>
                  <a:schemeClr val="accent1"/>
                </a:solidFill>
                <a:latin typeface="+mn-ea"/>
              </a:rPr>
              <a:t>아이템 전환</a:t>
            </a:r>
            <a:endParaRPr lang="en-US" altLang="ko-KR" sz="1100" b="1" dirty="0" smtClean="0">
              <a:solidFill>
                <a:schemeClr val="accent1"/>
              </a:solidFill>
              <a:latin typeface="+mn-ea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H="1">
            <a:off x="4499992" y="3519011"/>
            <a:ext cx="244827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305885" y="3383752"/>
            <a:ext cx="414355" cy="270517"/>
          </a:xfrm>
          <a:prstGeom prst="rect">
            <a:avLst/>
          </a:prstGeom>
          <a:solidFill>
            <a:schemeClr val="bg1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4" name="꺾인 연결선 43"/>
          <p:cNvCxnSpPr>
            <a:stCxn id="11" idx="1"/>
            <a:endCxn id="16" idx="3"/>
          </p:cNvCxnSpPr>
          <p:nvPr/>
        </p:nvCxnSpPr>
        <p:spPr>
          <a:xfrm rot="10800000">
            <a:off x="1835697" y="2672995"/>
            <a:ext cx="879547" cy="304531"/>
          </a:xfrm>
          <a:prstGeom prst="bentConnector3">
            <a:avLst>
              <a:gd name="adj1" fmla="val 63700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부제목 2"/>
          <p:cNvSpPr txBox="1">
            <a:spLocks/>
          </p:cNvSpPr>
          <p:nvPr/>
        </p:nvSpPr>
        <p:spPr>
          <a:xfrm>
            <a:off x="899592" y="3585398"/>
            <a:ext cx="948020" cy="30453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가속</a:t>
            </a:r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</a:p>
        </p:txBody>
      </p:sp>
      <p:cxnSp>
        <p:nvCxnSpPr>
          <p:cNvPr id="51" name="직선 연결선 50"/>
          <p:cNvCxnSpPr>
            <a:stCxn id="41" idx="1"/>
            <a:endCxn id="50" idx="3"/>
          </p:cNvCxnSpPr>
          <p:nvPr/>
        </p:nvCxnSpPr>
        <p:spPr>
          <a:xfrm flipH="1">
            <a:off x="1847612" y="3519011"/>
            <a:ext cx="458273" cy="21865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부제목 2"/>
          <p:cNvSpPr txBox="1">
            <a:spLocks/>
          </p:cNvSpPr>
          <p:nvPr/>
        </p:nvSpPr>
        <p:spPr>
          <a:xfrm>
            <a:off x="6920284" y="2016239"/>
            <a:ext cx="792088" cy="30453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b="1" dirty="0" smtClean="0">
                <a:solidFill>
                  <a:schemeClr val="accent5"/>
                </a:solidFill>
                <a:latin typeface="+mn-ea"/>
              </a:rPr>
              <a:t>이동시점</a:t>
            </a:r>
            <a:endParaRPr lang="en-US" altLang="ko-KR" sz="1100" b="1" dirty="0" smtClean="0">
              <a:solidFill>
                <a:schemeClr val="accent5"/>
              </a:solidFill>
              <a:latin typeface="+mn-ea"/>
            </a:endParaRPr>
          </a:p>
        </p:txBody>
      </p:sp>
      <p:cxnSp>
        <p:nvCxnSpPr>
          <p:cNvPr id="57" name="직선 연결선 56"/>
          <p:cNvCxnSpPr>
            <a:endCxn id="56" idx="1"/>
          </p:cNvCxnSpPr>
          <p:nvPr/>
        </p:nvCxnSpPr>
        <p:spPr>
          <a:xfrm flipV="1">
            <a:off x="6444208" y="2168505"/>
            <a:ext cx="476076" cy="403244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부제목 2"/>
          <p:cNvSpPr txBox="1">
            <a:spLocks/>
          </p:cNvSpPr>
          <p:nvPr/>
        </p:nvSpPr>
        <p:spPr>
          <a:xfrm>
            <a:off x="887676" y="3939902"/>
            <a:ext cx="6514649" cy="792088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 smtClean="0"/>
              <a:t>A/D </a:t>
            </a:r>
            <a:r>
              <a:rPr lang="ko-KR" altLang="en-US" sz="1400" b="1" dirty="0"/>
              <a:t>연타 두 번 </a:t>
            </a:r>
            <a:r>
              <a:rPr lang="en-US" altLang="ko-KR" sz="1200" b="1" dirty="0" smtClean="0"/>
              <a:t>	</a:t>
            </a:r>
            <a:r>
              <a:rPr lang="ko-KR" altLang="en-US" sz="1200" b="1" dirty="0" smtClean="0"/>
              <a:t>해당 방향으로 빠르게 구르기</a:t>
            </a:r>
            <a:endParaRPr lang="en-US" altLang="ko-KR" sz="1200" b="1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2305885" y="3116180"/>
            <a:ext cx="553373" cy="270517"/>
          </a:xfrm>
          <a:prstGeom prst="rect">
            <a:avLst/>
          </a:prstGeom>
          <a:solidFill>
            <a:schemeClr val="bg1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 flipH="1" flipV="1">
            <a:off x="1822584" y="3138942"/>
            <a:ext cx="492588" cy="1136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부제목 2"/>
          <p:cNvSpPr txBox="1">
            <a:spLocks/>
          </p:cNvSpPr>
          <p:nvPr/>
        </p:nvSpPr>
        <p:spPr>
          <a:xfrm>
            <a:off x="899592" y="3019425"/>
            <a:ext cx="948020" cy="30453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회복</a:t>
            </a:r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85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5486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/>
              <a:t>2</a:t>
            </a:r>
            <a:r>
              <a:rPr lang="en-US" altLang="ko-KR" sz="3200" b="1" dirty="0" smtClean="0"/>
              <a:t>. </a:t>
            </a:r>
            <a:r>
              <a:rPr lang="ko-KR" altLang="en-US" sz="3200" b="1" dirty="0" smtClean="0"/>
              <a:t>게임 소개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9592" y="1275606"/>
            <a:ext cx="2376264" cy="360040"/>
          </a:xfrm>
        </p:spPr>
        <p:txBody>
          <a:bodyPr numCol="1" anchor="t">
            <a:noAutofit/>
          </a:bodyPr>
          <a:lstStyle/>
          <a:p>
            <a:pPr algn="l"/>
            <a:r>
              <a:rPr lang="en-US" altLang="ko-KR" sz="1800" b="1" dirty="0"/>
              <a:t>2</a:t>
            </a:r>
            <a:r>
              <a:rPr lang="en-US" altLang="ko-KR" sz="1800" b="1" dirty="0" smtClean="0"/>
              <a:t>-3 </a:t>
            </a:r>
            <a:r>
              <a:rPr lang="ko-KR" altLang="en-US" sz="1800" b="1" dirty="0" err="1" smtClean="0"/>
              <a:t>플로우</a:t>
            </a:r>
            <a:r>
              <a:rPr lang="ko-KR" altLang="en-US" sz="1800" b="1" dirty="0" smtClean="0"/>
              <a:t> 차트</a:t>
            </a:r>
            <a:endParaRPr lang="en-US" altLang="ko-KR" sz="16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99592" y="2578100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Login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56388" y="2578100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방 선택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19872" y="2578100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방 대기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6016" y="2578100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게임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시작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08304" y="2578100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게임 오버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endCxn id="9" idx="1"/>
          </p:cNvCxnSpPr>
          <p:nvPr/>
        </p:nvCxnSpPr>
        <p:spPr>
          <a:xfrm>
            <a:off x="3092492" y="2819958"/>
            <a:ext cx="327380" cy="101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5" idx="3"/>
            <a:endCxn id="7" idx="1"/>
          </p:cNvCxnSpPr>
          <p:nvPr/>
        </p:nvCxnSpPr>
        <p:spPr>
          <a:xfrm>
            <a:off x="1835696" y="2830128"/>
            <a:ext cx="32069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3"/>
            <a:endCxn id="10" idx="1"/>
          </p:cNvCxnSpPr>
          <p:nvPr/>
        </p:nvCxnSpPr>
        <p:spPr>
          <a:xfrm>
            <a:off x="4355976" y="2830128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0" idx="3"/>
            <a:endCxn id="24" idx="1"/>
          </p:cNvCxnSpPr>
          <p:nvPr/>
        </p:nvCxnSpPr>
        <p:spPr>
          <a:xfrm>
            <a:off x="5652120" y="2830128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012160" y="2578100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게임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플레이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24" idx="3"/>
            <a:endCxn id="12" idx="1"/>
          </p:cNvCxnSpPr>
          <p:nvPr/>
        </p:nvCxnSpPr>
        <p:spPr>
          <a:xfrm>
            <a:off x="6948264" y="2830128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2" idx="0"/>
            <a:endCxn id="7" idx="0"/>
          </p:cNvCxnSpPr>
          <p:nvPr/>
        </p:nvCxnSpPr>
        <p:spPr>
          <a:xfrm rot="16200000" flipV="1">
            <a:off x="5200398" y="2142"/>
            <a:ext cx="12700" cy="5151916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7" idx="2"/>
            <a:endCxn id="10" idx="2"/>
          </p:cNvCxnSpPr>
          <p:nvPr/>
        </p:nvCxnSpPr>
        <p:spPr>
          <a:xfrm rot="16200000" flipH="1">
            <a:off x="3904254" y="1802342"/>
            <a:ext cx="12700" cy="2559628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86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5486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/>
              <a:t>2</a:t>
            </a:r>
            <a:r>
              <a:rPr lang="en-US" altLang="ko-KR" sz="3200" b="1" dirty="0" smtClean="0"/>
              <a:t>. </a:t>
            </a:r>
            <a:r>
              <a:rPr lang="ko-KR" altLang="en-US" sz="3200" b="1" dirty="0" smtClean="0"/>
              <a:t>게임 소개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9592" y="1275606"/>
            <a:ext cx="2376264" cy="360040"/>
          </a:xfrm>
        </p:spPr>
        <p:txBody>
          <a:bodyPr numCol="1" anchor="t">
            <a:noAutofit/>
          </a:bodyPr>
          <a:lstStyle/>
          <a:p>
            <a:pPr algn="l"/>
            <a:r>
              <a:rPr lang="en-US" altLang="ko-KR" sz="1800" b="1" dirty="0" smtClean="0"/>
              <a:t>2-4 </a:t>
            </a:r>
            <a:r>
              <a:rPr lang="ko-KR" altLang="en-US" sz="1800" b="1" dirty="0" smtClean="0"/>
              <a:t>캐릭터</a:t>
            </a:r>
            <a:endParaRPr lang="en-US" altLang="ko-KR" sz="1600" dirty="0" smtClean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331641" y="1707654"/>
            <a:ext cx="6336703" cy="3024336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9612" y="4488017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[</a:t>
            </a:r>
            <a:r>
              <a:rPr lang="ko-KR" altLang="en-US" sz="1050" dirty="0" smtClean="0"/>
              <a:t>그림 </a:t>
            </a:r>
            <a:r>
              <a:rPr lang="en-US" altLang="ko-KR" sz="1050" dirty="0"/>
              <a:t>3</a:t>
            </a:r>
            <a:r>
              <a:rPr lang="en-US" altLang="ko-KR" sz="1050" dirty="0" smtClean="0"/>
              <a:t>]</a:t>
            </a:r>
            <a:endParaRPr lang="ko-KR" altLang="en-US" sz="105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351" y="1784128"/>
            <a:ext cx="3737053" cy="2684028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406143" y="2541366"/>
            <a:ext cx="30243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</a:rPr>
              <a:t>플레이어가 선택할 수 있는 새는 한 가지 종류이나</a:t>
            </a:r>
            <a:endParaRPr lang="en-US" altLang="ko-KR" sz="14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1400" b="1" dirty="0" err="1" smtClean="0">
                <a:solidFill>
                  <a:schemeClr val="bg1">
                    <a:lumMod val="65000"/>
                  </a:schemeClr>
                </a:solidFill>
              </a:rPr>
              <a:t>리커스터의</a:t>
            </a:r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</a:rPr>
              <a:t> 전략적인 </a:t>
            </a:r>
            <a:endParaRPr lang="en-US" altLang="ko-KR" sz="14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</a:rPr>
              <a:t>사용으로 각기 다른 </a:t>
            </a:r>
            <a:endParaRPr lang="en-US" altLang="ko-KR" sz="14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</a:rPr>
              <a:t>플레이를 즐길 수 있다</a:t>
            </a:r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85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4805790" y="2387162"/>
            <a:ext cx="2410507" cy="1155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accent1"/>
                </a:solidFill>
              </a:rPr>
              <a:t>에임 라인</a:t>
            </a:r>
            <a:endParaRPr lang="ko-KR" altLang="en-US" sz="900" dirty="0">
              <a:solidFill>
                <a:schemeClr val="accent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5486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/>
              <a:t>2</a:t>
            </a:r>
            <a:r>
              <a:rPr lang="en-US" altLang="ko-KR" sz="3200" b="1" dirty="0" smtClean="0"/>
              <a:t>. </a:t>
            </a:r>
            <a:r>
              <a:rPr lang="ko-KR" altLang="en-US" sz="3200" b="1" dirty="0" smtClean="0"/>
              <a:t>게임 소개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9592" y="1275606"/>
            <a:ext cx="2376264" cy="360040"/>
          </a:xfrm>
        </p:spPr>
        <p:txBody>
          <a:bodyPr numCol="1" anchor="t">
            <a:noAutofit/>
          </a:bodyPr>
          <a:lstStyle/>
          <a:p>
            <a:pPr algn="l"/>
            <a:r>
              <a:rPr lang="en-US" altLang="ko-KR" sz="1800" b="1" dirty="0" smtClean="0"/>
              <a:t>2-5 </a:t>
            </a:r>
            <a:r>
              <a:rPr lang="ko-KR" altLang="en-US" sz="1800" b="1" dirty="0" smtClean="0"/>
              <a:t>게임 </a:t>
            </a:r>
            <a:r>
              <a:rPr lang="en-US" altLang="ko-KR" sz="1800" b="1" dirty="0" smtClean="0"/>
              <a:t>UI</a:t>
            </a:r>
            <a:endParaRPr lang="en-US" altLang="ko-KR" sz="16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3275855" y="1630221"/>
            <a:ext cx="5404125" cy="3029761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63888" y="4299942"/>
            <a:ext cx="489431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유저 진행도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3491880" y="1851670"/>
            <a:ext cx="144016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HP Bar</a:t>
            </a:r>
            <a:endParaRPr lang="ko-KR" altLang="en-US" sz="900" dirty="0"/>
          </a:p>
        </p:txBody>
      </p:sp>
      <p:sp>
        <p:nvSpPr>
          <p:cNvPr id="24" name="직사각형 23"/>
          <p:cNvSpPr/>
          <p:nvPr/>
        </p:nvSpPr>
        <p:spPr>
          <a:xfrm>
            <a:off x="3491880" y="2067694"/>
            <a:ext cx="576064" cy="506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획득한 아이템 이미지</a:t>
            </a:r>
            <a:endParaRPr lang="ko-KR" altLang="en-US" sz="900" dirty="0"/>
          </a:p>
        </p:txBody>
      </p:sp>
      <p:sp>
        <p:nvSpPr>
          <p:cNvPr id="25" name="직사각형 24"/>
          <p:cNvSpPr/>
          <p:nvPr/>
        </p:nvSpPr>
        <p:spPr>
          <a:xfrm>
            <a:off x="5689885" y="3346368"/>
            <a:ext cx="576064" cy="506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나</a:t>
            </a:r>
            <a:endParaRPr lang="ko-KR" altLang="en-US" sz="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9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5486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/>
              <a:t>3</a:t>
            </a:r>
            <a:r>
              <a:rPr lang="en-US" altLang="ko-KR" sz="3200" b="1" dirty="0" smtClean="0"/>
              <a:t>. </a:t>
            </a:r>
            <a:r>
              <a:rPr lang="ko-KR" altLang="en-US" sz="3200" b="1" dirty="0" smtClean="0"/>
              <a:t>기술 요소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9592" y="1275606"/>
            <a:ext cx="2376264" cy="360040"/>
          </a:xfrm>
        </p:spPr>
        <p:txBody>
          <a:bodyPr numCol="1" anchor="t">
            <a:noAutofit/>
          </a:bodyPr>
          <a:lstStyle/>
          <a:p>
            <a:pPr algn="l"/>
            <a:r>
              <a:rPr lang="en-US" altLang="ko-KR" sz="1800" b="1" dirty="0" smtClean="0"/>
              <a:t>3-1 </a:t>
            </a:r>
            <a:r>
              <a:rPr lang="ko-KR" altLang="en-US" sz="1800" b="1" dirty="0" smtClean="0"/>
              <a:t>개발 환경</a:t>
            </a:r>
            <a:endParaRPr lang="en-US" altLang="ko-KR" sz="1600" dirty="0" smtClean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331641" y="1707654"/>
            <a:ext cx="6336703" cy="3024336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8650" lvl="1" indent="-171450" algn="l">
              <a:buFont typeface="Arial" charset="0"/>
              <a:buChar char="•"/>
            </a:pPr>
            <a:r>
              <a:rPr lang="en-US" altLang="ko-KR" sz="1400" b="1" dirty="0" smtClean="0"/>
              <a:t>Visual Studio 2013</a:t>
            </a:r>
          </a:p>
          <a:p>
            <a:pPr marL="628650" lvl="1" indent="-171450" algn="l">
              <a:buFont typeface="Arial" charset="0"/>
              <a:buChar char="•"/>
            </a:pPr>
            <a:r>
              <a:rPr lang="en-US" altLang="ko-KR" sz="1400" b="1" dirty="0" smtClean="0"/>
              <a:t>DirectX 11 SDK</a:t>
            </a:r>
          </a:p>
          <a:p>
            <a:pPr marL="628650" lvl="1" indent="-171450" algn="l">
              <a:buFont typeface="Arial" charset="0"/>
              <a:buChar char="•"/>
            </a:pPr>
            <a:r>
              <a:rPr lang="en-US" altLang="ko-KR" sz="1400" b="1" dirty="0" smtClean="0"/>
              <a:t>Window 7 32/64 bit</a:t>
            </a:r>
          </a:p>
          <a:p>
            <a:pPr marL="628650" lvl="1" indent="-171450" algn="l">
              <a:buFont typeface="Arial" charset="0"/>
              <a:buChar char="•"/>
            </a:pPr>
            <a:r>
              <a:rPr lang="en-US" altLang="ko-KR" sz="1400" b="1" dirty="0" smtClean="0"/>
              <a:t>Drop Box</a:t>
            </a:r>
          </a:p>
          <a:p>
            <a:pPr marL="628650" lvl="1" indent="-171450" algn="l">
              <a:buFont typeface="Arial" charset="0"/>
              <a:buChar char="•"/>
            </a:pPr>
            <a:r>
              <a:rPr lang="en-US" altLang="ko-KR" sz="1400" b="1" dirty="0" smtClean="0"/>
              <a:t>NAVER</a:t>
            </a:r>
            <a:r>
              <a:rPr lang="ko-KR" altLang="en-US" sz="1400" b="1" dirty="0" smtClean="0"/>
              <a:t> 개발자 센터 </a:t>
            </a:r>
            <a:r>
              <a:rPr lang="en-US" altLang="ko-KR" sz="1400" b="1" dirty="0" smtClean="0"/>
              <a:t>SVN</a:t>
            </a:r>
          </a:p>
          <a:p>
            <a:pPr marL="628650" lvl="1" indent="-171450" algn="l">
              <a:buFont typeface="Arial" charset="0"/>
              <a:buChar char="•"/>
            </a:pPr>
            <a:r>
              <a:rPr lang="en-US" altLang="ko-KR" sz="1400" b="1" dirty="0" smtClean="0"/>
              <a:t>Photoshop </a:t>
            </a:r>
            <a:r>
              <a:rPr lang="ko-KR" altLang="en-US" sz="1400" b="1" dirty="0"/>
              <a:t> </a:t>
            </a:r>
            <a:r>
              <a:rPr lang="en-US" altLang="ko-KR" sz="1400" b="1" dirty="0" smtClean="0"/>
              <a:t>CS6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19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6587</TotalTime>
  <Words>580</Words>
  <Application>Microsoft Office PowerPoint</Application>
  <PresentationFormat>화면 슬라이드 쇼(16:9)</PresentationFormat>
  <Paragraphs>162</Paragraphs>
  <Slides>14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In the Gorest</vt:lpstr>
      <vt:lpstr>1. 연구 목적</vt:lpstr>
      <vt:lpstr>2. 게임 소개</vt:lpstr>
      <vt:lpstr>2. 게임 소개</vt:lpstr>
      <vt:lpstr>2. 게임 소개</vt:lpstr>
      <vt:lpstr>2. 게임 소개</vt:lpstr>
      <vt:lpstr>2. 게임 소개</vt:lpstr>
      <vt:lpstr>2. 게임 소개</vt:lpstr>
      <vt:lpstr>3. 기술 요소</vt:lpstr>
      <vt:lpstr>3. 기술 요소</vt:lpstr>
      <vt:lpstr>3. 기술 요소</vt:lpstr>
      <vt:lpstr>4. 역할 분담 및 개발 일정</vt:lpstr>
      <vt:lpstr>4. 역할 분담 및 개발 일정</vt:lpstr>
      <vt:lpstr>4. 역할 분담 및 개발 일정</vt:lpstr>
    </vt:vector>
  </TitlesOfParts>
  <Company>XP R2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(게임 이름 미정)</dc:title>
  <dc:creator>User</dc:creator>
  <cp:lastModifiedBy>HyeJu_Kim</cp:lastModifiedBy>
  <cp:revision>430</cp:revision>
  <dcterms:created xsi:type="dcterms:W3CDTF">2015-07-18T05:29:27Z</dcterms:created>
  <dcterms:modified xsi:type="dcterms:W3CDTF">2015-12-21T06:43:10Z</dcterms:modified>
</cp:coreProperties>
</file>