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79" r:id="rId10"/>
    <p:sldId id="280" r:id="rId11"/>
    <p:sldId id="281" r:id="rId12"/>
    <p:sldId id="282" r:id="rId13"/>
    <p:sldId id="277" r:id="rId14"/>
    <p:sldId id="266" r:id="rId15"/>
    <p:sldId id="267" r:id="rId16"/>
    <p:sldId id="268" r:id="rId17"/>
    <p:sldId id="273" r:id="rId18"/>
    <p:sldId id="270" r:id="rId19"/>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p:cNvSpPr>
            <a:spLocks noGrp="1"/>
          </p:cNvSpPr>
          <p:nvPr>
            <p:ph type="dt" sz="half" idx="10"/>
          </p:nvPr>
        </p:nvSpPr>
        <p:spPr/>
        <p:txBody>
          <a:bodyPr/>
          <a:lstStyle/>
          <a:p>
            <a:fld id="{FB9144F8-F5C6-4BBD-BD49-6DAE1EDBC334}"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133895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FB9144F8-F5C6-4BBD-BD49-6DAE1EDBC334}"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32801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FB9144F8-F5C6-4BBD-BD49-6DAE1EDBC334}"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3508119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687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68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02551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7203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464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482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163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FB9144F8-F5C6-4BBD-BD49-6DAE1EDBC334}"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280075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144F8-F5C6-4BBD-BD49-6DAE1EDBC334}"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120723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p:cNvSpPr>
            <a:spLocks noGrp="1"/>
          </p:cNvSpPr>
          <p:nvPr>
            <p:ph type="dt" sz="half" idx="10"/>
          </p:nvPr>
        </p:nvSpPr>
        <p:spPr/>
        <p:txBody>
          <a:bodyPr/>
          <a:lstStyle/>
          <a:p>
            <a:fld id="{FB9144F8-F5C6-4BBD-BD49-6DAE1EDBC334}"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141867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p:cNvSpPr>
            <a:spLocks noGrp="1"/>
          </p:cNvSpPr>
          <p:nvPr>
            <p:ph type="dt" sz="half" idx="10"/>
          </p:nvPr>
        </p:nvSpPr>
        <p:spPr/>
        <p:txBody>
          <a:bodyPr/>
          <a:lstStyle/>
          <a:p>
            <a:fld id="{FB9144F8-F5C6-4BBD-BD49-6DAE1EDBC334}" type="datetimeFigureOut">
              <a:rPr lang="ar-SA" smtClean="0"/>
              <a:t>29/04/1445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5014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Date Placeholder 2"/>
          <p:cNvSpPr>
            <a:spLocks noGrp="1"/>
          </p:cNvSpPr>
          <p:nvPr>
            <p:ph type="dt" sz="half" idx="10"/>
          </p:nvPr>
        </p:nvSpPr>
        <p:spPr/>
        <p:txBody>
          <a:bodyPr/>
          <a:lstStyle/>
          <a:p>
            <a:fld id="{FB9144F8-F5C6-4BBD-BD49-6DAE1EDBC334}" type="datetimeFigureOut">
              <a:rPr lang="ar-SA" smtClean="0"/>
              <a:t>29/04/1445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33891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144F8-F5C6-4BBD-BD49-6DAE1EDBC334}" type="datetimeFigureOut">
              <a:rPr lang="ar-SA" smtClean="0"/>
              <a:t>29/04/1445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29575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9144F8-F5C6-4BBD-BD49-6DAE1EDBC334}"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300336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9144F8-F5C6-4BBD-BD49-6DAE1EDBC334}"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231BC4F-4B93-4A24-8450-C174A0CE2E6D}" type="slidenum">
              <a:rPr lang="ar-SA" smtClean="0"/>
              <a:t>‹#›</a:t>
            </a:fld>
            <a:endParaRPr lang="ar-SA"/>
          </a:p>
        </p:txBody>
      </p:sp>
    </p:spTree>
    <p:extLst>
      <p:ext uri="{BB962C8B-B14F-4D97-AF65-F5344CB8AC3E}">
        <p14:creationId xmlns:p14="http://schemas.microsoft.com/office/powerpoint/2010/main" val="342797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144F8-F5C6-4BBD-BD49-6DAE1EDBC334}" type="datetimeFigureOut">
              <a:rPr lang="ar-SA" smtClean="0"/>
              <a:t>29/04/1445</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1BC4F-4B93-4A24-8450-C174A0CE2E6D}" type="slidenum">
              <a:rPr lang="ar-SA" smtClean="0"/>
              <a:t>‹#›</a:t>
            </a:fld>
            <a:endParaRPr lang="ar-SA"/>
          </a:p>
        </p:txBody>
      </p:sp>
    </p:spTree>
    <p:extLst>
      <p:ext uri="{BB962C8B-B14F-4D97-AF65-F5344CB8AC3E}">
        <p14:creationId xmlns:p14="http://schemas.microsoft.com/office/powerpoint/2010/main" val="175577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b/block-bitcoin-block.asp" TargetMode="External" /><Relationship Id="rId2" Type="http://schemas.openxmlformats.org/officeDocument/2006/relationships/hyperlink" Target="https://www.investopedia.com/terms/b/bitcoin.asp" TargetMode="External" /><Relationship Id="rId1" Type="http://schemas.openxmlformats.org/officeDocument/2006/relationships/slideLayout" Target="../slideLayouts/slideLayout15.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 y="4785908"/>
            <a:ext cx="12191999" cy="1446550"/>
          </a:xfrm>
          <a:prstGeom prst="rect">
            <a:avLst/>
          </a:prstGeom>
          <a:noFill/>
        </p:spPr>
        <p:txBody>
          <a:bodyPr wrap="square" rtlCol="0" anchor="ctr">
            <a:spAutoFit/>
          </a:bodyPr>
          <a:lstStyle/>
          <a:p>
            <a:pPr algn="ctr"/>
            <a:r>
              <a:rPr lang="en-US" altLang="en-US" sz="8800" b="1" dirty="0">
                <a:solidFill>
                  <a:schemeClr val="bg1"/>
                </a:solidFill>
              </a:rPr>
              <a:t>Blockchain Technology </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896413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Cryptographic hashing</a:t>
            </a:r>
          </a:p>
        </p:txBody>
      </p:sp>
      <p:sp>
        <p:nvSpPr>
          <p:cNvPr id="4" name="TextBox 3"/>
          <p:cNvSpPr txBox="1"/>
          <p:nvPr/>
        </p:nvSpPr>
        <p:spPr>
          <a:xfrm>
            <a:off x="1060173" y="1696278"/>
            <a:ext cx="10694505" cy="769441"/>
          </a:xfrm>
          <a:prstGeom prst="rect">
            <a:avLst/>
          </a:prstGeom>
          <a:noFill/>
        </p:spPr>
        <p:txBody>
          <a:bodyPr wrap="square" rtlCol="0">
            <a:spAutoFit/>
          </a:bodyPr>
          <a:lstStyle/>
          <a:p>
            <a:pPr lvl="0"/>
            <a:r>
              <a:rPr kumimoji="0" lang="en-US" sz="2400" b="0" i="0" u="none" strike="noStrike" kern="0" cap="none" spc="0" normalizeH="0" baseline="0" noProof="0" dirty="0">
                <a:ln>
                  <a:noFill/>
                </a:ln>
                <a:solidFill>
                  <a:srgbClr val="00B0F0"/>
                </a:solidFill>
                <a:effectLst/>
                <a:uLnTx/>
                <a:uFillTx/>
              </a:rPr>
              <a:t>Hashing: </a:t>
            </a:r>
            <a:r>
              <a:rPr lang="en-US" sz="2000" kern="0" dirty="0"/>
              <a:t>means taking an input of any length and turn it into a fixed length Structure</a:t>
            </a:r>
            <a:r>
              <a:rPr lang="en-US" sz="2000" kern="0" dirty="0">
                <a:solidFill>
                  <a:sysClr val="windowText" lastClr="000000"/>
                </a:solidFill>
              </a:rPr>
              <a:t> of the block</a:t>
            </a:r>
            <a:endParaRPr kumimoji="0" lang="en-US" sz="2000" b="0" i="0" u="none" strike="noStrike" kern="0" cap="none" spc="0" normalizeH="0" baseline="0" noProof="0" dirty="0">
              <a:ln>
                <a:noFill/>
              </a:ln>
              <a:solidFill>
                <a:sysClr val="windowText" lastClr="0000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215" y="3098241"/>
            <a:ext cx="6026420" cy="3016150"/>
          </a:xfrm>
          <a:prstGeom prst="rect">
            <a:avLst/>
          </a:prstGeom>
        </p:spPr>
      </p:pic>
    </p:spTree>
    <p:extLst>
      <p:ext uri="{BB962C8B-B14F-4D97-AF65-F5344CB8AC3E}">
        <p14:creationId xmlns:p14="http://schemas.microsoft.com/office/powerpoint/2010/main" val="3520209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25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Cryptographic hashing</a:t>
            </a:r>
          </a:p>
        </p:txBody>
      </p:sp>
      <p:sp>
        <p:nvSpPr>
          <p:cNvPr id="4" name="TextBox 3"/>
          <p:cNvSpPr txBox="1"/>
          <p:nvPr/>
        </p:nvSpPr>
        <p:spPr>
          <a:xfrm>
            <a:off x="1060174" y="1696278"/>
            <a:ext cx="8269356" cy="42165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kern="0" noProof="0" dirty="0">
                <a:solidFill>
                  <a:srgbClr val="00B0F0"/>
                </a:solidFill>
              </a:rPr>
              <a:t>Hash function properties:</a:t>
            </a:r>
            <a:endParaRPr kumimoji="0" lang="en-US" sz="2400" b="0" i="0" u="none" strike="noStrike" kern="0" cap="none" spc="0" normalizeH="0" baseline="0" noProof="0" dirty="0">
              <a:ln>
                <a:noFill/>
              </a:ln>
              <a:solidFill>
                <a:srgbClr val="00B0F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B0F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rPr>
              <a:t>Deterministic</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rPr>
              <a:t>Quick computation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kern="0" dirty="0">
              <a:solidFill>
                <a:sysClr val="windowText" lastClr="000000"/>
              </a:solidFill>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dirty="0">
                <a:solidFill>
                  <a:sysClr val="windowText" lastClr="000000"/>
                </a:solidFill>
              </a:rPr>
              <a:t>Small change in input changes the output</a:t>
            </a:r>
          </a:p>
          <a:p>
            <a:pPr lvl="0"/>
            <a:r>
              <a:rPr lang="en-US" sz="2000" kern="0" dirty="0">
                <a:solidFill>
                  <a:sysClr val="windowText" lastClr="000000"/>
                </a:solidFill>
              </a:rPr>
              <a:t>       M = 01a60e35df88d8b49546cb3f8f4ba4f406870f9b8e1f394c9d48ab73548d748d</a:t>
            </a:r>
          </a:p>
          <a:p>
            <a:pPr lvl="0"/>
            <a:r>
              <a:rPr lang="en-US" sz="2000" kern="0" dirty="0">
                <a:solidFill>
                  <a:sysClr val="windowText" lastClr="000000"/>
                </a:solidFill>
              </a:rPr>
              <a:t>       M1 = </a:t>
            </a:r>
          </a:p>
          <a:p>
            <a:pPr lvl="0"/>
            <a:r>
              <a:rPr lang="en-US" sz="2000" kern="0" dirty="0">
                <a:solidFill>
                  <a:sysClr val="windowText" lastClr="000000"/>
                </a:solidFill>
              </a:rPr>
              <a:t>1ae95de4f8f21162fc63203853d9e1d1ce92e755d564164f72cb7c4fff14ec9f</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noProof="0" dirty="0">
                <a:solidFill>
                  <a:sysClr val="windowText" lastClr="000000"/>
                </a:solidFill>
              </a:rPr>
              <a:t>Collision resistant</a:t>
            </a:r>
            <a:endParaRPr kumimoji="0" lang="en-US" sz="2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58368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25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Consensus Mechanism</a:t>
            </a:r>
          </a:p>
        </p:txBody>
      </p:sp>
      <p:sp>
        <p:nvSpPr>
          <p:cNvPr id="3" name="TextBox 2"/>
          <p:cNvSpPr txBox="1"/>
          <p:nvPr/>
        </p:nvSpPr>
        <p:spPr>
          <a:xfrm>
            <a:off x="1272209" y="1775791"/>
            <a:ext cx="9617505" cy="2616101"/>
          </a:xfrm>
          <a:prstGeom prst="rect">
            <a:avLst/>
          </a:prstGeom>
          <a:noFill/>
        </p:spPr>
        <p:txBody>
          <a:bodyPr wrap="none" rtlCol="0">
            <a:spAutoFit/>
          </a:bodyPr>
          <a:lstStyle/>
          <a:p>
            <a:r>
              <a:rPr lang="en-US" dirty="0"/>
              <a:t>A consensus Mechanism is a procedure through which all the peers of the </a:t>
            </a:r>
            <a:r>
              <a:rPr lang="en-US" dirty="0" err="1"/>
              <a:t>Blockchain</a:t>
            </a:r>
            <a:r>
              <a:rPr lang="en-US" dirty="0"/>
              <a:t> network reach </a:t>
            </a:r>
          </a:p>
          <a:p>
            <a:r>
              <a:rPr lang="en-US" dirty="0"/>
              <a:t>a common agreement about the present state of the </a:t>
            </a:r>
            <a:r>
              <a:rPr lang="en-US" dirty="0" err="1"/>
              <a:t>blockchain</a:t>
            </a:r>
            <a:r>
              <a:rPr lang="en-US" dirty="0"/>
              <a:t>.</a:t>
            </a:r>
          </a:p>
          <a:p>
            <a:endParaRPr lang="en-US" dirty="0"/>
          </a:p>
          <a:p>
            <a:r>
              <a:rPr lang="en-US" sz="2000" dirty="0">
                <a:solidFill>
                  <a:srgbClr val="00B0F0"/>
                </a:solidFill>
              </a:rPr>
              <a:t>Common consensus algorithms:</a:t>
            </a:r>
          </a:p>
          <a:p>
            <a:pPr marL="285750" indent="-285750">
              <a:buFont typeface="Arial" panose="020B0604020202020204" pitchFamily="34" charset="0"/>
              <a:buChar char="•"/>
            </a:pPr>
            <a:r>
              <a:rPr lang="en-US" dirty="0"/>
              <a:t>Proof of work (POW)</a:t>
            </a:r>
          </a:p>
          <a:p>
            <a:pPr marL="285750" indent="-285750">
              <a:buFont typeface="Arial" panose="020B0604020202020204" pitchFamily="34" charset="0"/>
              <a:buChar char="•"/>
            </a:pPr>
            <a:r>
              <a:rPr lang="en-US" dirty="0"/>
              <a:t>Proof of stake (POS)</a:t>
            </a:r>
          </a:p>
          <a:p>
            <a:endParaRPr lang="en-US" dirty="0"/>
          </a:p>
          <a:p>
            <a:endParaRPr lang="en-US" dirty="0"/>
          </a:p>
          <a:p>
            <a:endParaRPr lang="en-US" dirty="0"/>
          </a:p>
        </p:txBody>
      </p:sp>
    </p:spTree>
    <p:extLst>
      <p:ext uri="{BB962C8B-B14F-4D97-AF65-F5344CB8AC3E}">
        <p14:creationId xmlns:p14="http://schemas.microsoft.com/office/powerpoint/2010/main" val="3731762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25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996"/>
            <a:ext cx="12192000" cy="5782004"/>
          </a:xfrm>
          <a:prstGeom prst="rect">
            <a:avLst/>
          </a:prstGeom>
        </p:spPr>
      </p:pic>
      <p:sp>
        <p:nvSpPr>
          <p:cNvPr id="57"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a:xfrm>
            <a:off x="-499762" y="241531"/>
            <a:ext cx="11573197" cy="724247"/>
          </a:xfrm>
        </p:spPr>
        <p:txBody>
          <a:bodyPr>
            <a:normAutofit fontScale="92500" lnSpcReduction="10000"/>
          </a:bodyPr>
          <a:lstStyle/>
          <a:p>
            <a:r>
              <a:rPr lang="en-US" b="1" dirty="0">
                <a:ln w="22225">
                  <a:solidFill>
                    <a:schemeClr val="accent2"/>
                  </a:solidFill>
                  <a:prstDash val="solid"/>
                </a:ln>
                <a:solidFill>
                  <a:schemeClr val="accent2">
                    <a:lumMod val="40000"/>
                    <a:lumOff val="60000"/>
                  </a:schemeClr>
                </a:solidFill>
              </a:rPr>
              <a:t>Transaction Process</a:t>
            </a:r>
            <a:endParaRPr lang="en-US" sz="4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465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56011" y="-37139"/>
            <a:ext cx="11106146" cy="923330"/>
          </a:xfrm>
          <a:prstGeom prst="rect">
            <a:avLst/>
          </a:prstGeom>
          <a:noFill/>
        </p:spPr>
        <p:txBody>
          <a:bodyPr wrap="square" rtlCol="0" anchor="ctr">
            <a:spAutoFit/>
          </a:bodyPr>
          <a:lstStyle/>
          <a:p>
            <a:r>
              <a:rPr lang="en-US" altLang="ko-KR" sz="5400" dirty="0">
                <a:solidFill>
                  <a:schemeClr val="bg1"/>
                </a:solidFill>
                <a:cs typeface="Arial" pitchFamily="34" charset="0"/>
              </a:rPr>
              <a:t>Blockchain Basic Principles</a:t>
            </a:r>
            <a:endParaRPr lang="ko-KR" altLang="en-US" sz="54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642230" y="895350"/>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564B11D4-8792-4129-9386-778220BB9997}"/>
              </a:ext>
            </a:extLst>
          </p:cNvPr>
          <p:cNvGrpSpPr/>
          <p:nvPr/>
        </p:nvGrpSpPr>
        <p:grpSpPr>
          <a:xfrm>
            <a:off x="5672289" y="1359279"/>
            <a:ext cx="5433857" cy="933787"/>
            <a:chOff x="5794723" y="1703980"/>
            <a:chExt cx="4507692" cy="933787"/>
          </a:xfrm>
        </p:grpSpPr>
        <p:sp>
          <p:nvSpPr>
            <p:cNvPr id="25" name="TextBox 24">
              <a:extLst>
                <a:ext uri="{FF2B5EF4-FFF2-40B4-BE49-F238E27FC236}">
                  <a16:creationId xmlns:a16="http://schemas.microsoft.com/office/drawing/2014/main" id="{FDFAFFC2-49C2-42CC-B247-699946E3A89B}"/>
                </a:ext>
              </a:extLst>
            </p:cNvPr>
            <p:cNvSpPr txBox="1"/>
            <p:nvPr/>
          </p:nvSpPr>
          <p:spPr>
            <a:xfrm>
              <a:off x="5794723" y="2176102"/>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blockchain is peer to peer, which means that there is no central controller in the network</a:t>
              </a:r>
            </a:p>
          </p:txBody>
        </p:sp>
        <p:sp>
          <p:nvSpPr>
            <p:cNvPr id="26" name="TextBox 25">
              <a:extLst>
                <a:ext uri="{FF2B5EF4-FFF2-40B4-BE49-F238E27FC236}">
                  <a16:creationId xmlns:a16="http://schemas.microsoft.com/office/drawing/2014/main" id="{84237A53-2FA2-41CA-A145-17EF09ABAB6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peer-to-peer</a:t>
              </a:r>
              <a:endParaRPr lang="ko-KR" altLang="en-US" sz="27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5ACC5C08-09CB-4C85-B4BC-4DF93628723A}"/>
              </a:ext>
            </a:extLst>
          </p:cNvPr>
          <p:cNvGrpSpPr/>
          <p:nvPr/>
        </p:nvGrpSpPr>
        <p:grpSpPr>
          <a:xfrm>
            <a:off x="5684430" y="2498179"/>
            <a:ext cx="5433857" cy="933787"/>
            <a:chOff x="5794723" y="1703980"/>
            <a:chExt cx="4507692" cy="933787"/>
          </a:xfrm>
        </p:grpSpPr>
        <p:sp>
          <p:nvSpPr>
            <p:cNvPr id="28" name="TextBox 27">
              <a:extLst>
                <a:ext uri="{FF2B5EF4-FFF2-40B4-BE49-F238E27FC236}">
                  <a16:creationId xmlns:a16="http://schemas.microsoft.com/office/drawing/2014/main" id="{30A14426-1759-4459-9866-D5612B569E75}"/>
                </a:ext>
              </a:extLst>
            </p:cNvPr>
            <p:cNvSpPr txBox="1"/>
            <p:nvPr/>
          </p:nvSpPr>
          <p:spPr>
            <a:xfrm>
              <a:off x="5794723" y="2176102"/>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blockchain is distributed, which simply means that a ledger is spread across the network among all peers in the network</a:t>
              </a:r>
            </a:p>
          </p:txBody>
        </p:sp>
        <p:sp>
          <p:nvSpPr>
            <p:cNvPr id="29" name="TextBox 28">
              <a:extLst>
                <a:ext uri="{FF2B5EF4-FFF2-40B4-BE49-F238E27FC236}">
                  <a16:creationId xmlns:a16="http://schemas.microsoft.com/office/drawing/2014/main" id="{06E936BF-B642-4621-A95A-690790C2325E}"/>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Distributed</a:t>
              </a:r>
              <a:endParaRPr lang="ko-KR" altLang="en-US" sz="27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645EA75D-1423-4227-96BC-A1982894A774}"/>
              </a:ext>
            </a:extLst>
          </p:cNvPr>
          <p:cNvGrpSpPr/>
          <p:nvPr/>
        </p:nvGrpSpPr>
        <p:grpSpPr>
          <a:xfrm>
            <a:off x="5696571" y="3637079"/>
            <a:ext cx="5433857" cy="933787"/>
            <a:chOff x="5794723" y="1703980"/>
            <a:chExt cx="4507692" cy="933787"/>
          </a:xfrm>
        </p:grpSpPr>
        <p:sp>
          <p:nvSpPr>
            <p:cNvPr id="31" name="TextBox 30">
              <a:extLst>
                <a:ext uri="{FF2B5EF4-FFF2-40B4-BE49-F238E27FC236}">
                  <a16:creationId xmlns:a16="http://schemas.microsoft.com/office/drawing/2014/main" id="{4E735059-0293-46FE-8A81-988E7E056446}"/>
                </a:ext>
              </a:extLst>
            </p:cNvPr>
            <p:cNvSpPr txBox="1"/>
            <p:nvPr/>
          </p:nvSpPr>
          <p:spPr>
            <a:xfrm>
              <a:off x="5794723" y="2176102"/>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blockchain is cryptographically-secure, by using hash algorithms to encrypt blocks which make the ledger secure against tampering and misuse.</a:t>
              </a:r>
            </a:p>
          </p:txBody>
        </p:sp>
        <p:sp>
          <p:nvSpPr>
            <p:cNvPr id="32" name="TextBox 31">
              <a:extLst>
                <a:ext uri="{FF2B5EF4-FFF2-40B4-BE49-F238E27FC236}">
                  <a16:creationId xmlns:a16="http://schemas.microsoft.com/office/drawing/2014/main" id="{3F33624B-C3F6-47AA-8AD1-38868154757D}"/>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Cryptographically-secure</a:t>
              </a:r>
              <a:endParaRPr lang="ko-KR" altLang="en-US" sz="27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9BA33124-6C8A-4662-8DF7-4503A1343172}"/>
              </a:ext>
            </a:extLst>
          </p:cNvPr>
          <p:cNvGrpSpPr/>
          <p:nvPr/>
        </p:nvGrpSpPr>
        <p:grpSpPr>
          <a:xfrm>
            <a:off x="5708712" y="4775979"/>
            <a:ext cx="5433857" cy="933787"/>
            <a:chOff x="5794723" y="1703980"/>
            <a:chExt cx="4507692" cy="933787"/>
          </a:xfrm>
        </p:grpSpPr>
        <p:sp>
          <p:nvSpPr>
            <p:cNvPr id="34" name="TextBox 33">
              <a:extLst>
                <a:ext uri="{FF2B5EF4-FFF2-40B4-BE49-F238E27FC236}">
                  <a16:creationId xmlns:a16="http://schemas.microsoft.com/office/drawing/2014/main" id="{33BB680D-80F9-4709-9461-27DCDDCD0CA4}"/>
                </a:ext>
              </a:extLst>
            </p:cNvPr>
            <p:cNvSpPr txBox="1"/>
            <p:nvPr/>
          </p:nvSpPr>
          <p:spPr>
            <a:xfrm>
              <a:off x="5794723" y="2176102"/>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most critical attribute of a blockchain is that it is updateable only via consensus. This is what gives it the power of decentralization</a:t>
              </a:r>
            </a:p>
          </p:txBody>
        </p:sp>
        <p:sp>
          <p:nvSpPr>
            <p:cNvPr id="35" name="TextBox 34">
              <a:extLst>
                <a:ext uri="{FF2B5EF4-FFF2-40B4-BE49-F238E27FC236}">
                  <a16:creationId xmlns:a16="http://schemas.microsoft.com/office/drawing/2014/main" id="{DCE48A28-ACC0-4F50-BDD7-ED1FE4C66465}"/>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Updateable via consensus</a:t>
              </a:r>
              <a:endParaRPr lang="ko-KR" altLang="en-US" sz="2700" b="1" dirty="0">
                <a:solidFill>
                  <a:schemeClr val="bg1"/>
                </a:solidFill>
                <a:cs typeface="Arial" pitchFamily="34" charset="0"/>
              </a:endParaRPr>
            </a:p>
          </p:txBody>
        </p:sp>
      </p:grpSp>
      <p:sp>
        <p:nvSpPr>
          <p:cNvPr id="36" name="Oval 35">
            <a:extLst>
              <a:ext uri="{FF2B5EF4-FFF2-40B4-BE49-F238E27FC236}">
                <a16:creationId xmlns:a16="http://schemas.microsoft.com/office/drawing/2014/main" id="{CD4E8CE7-5D30-4C46-BFB0-3CFC42311CA8}"/>
              </a:ext>
            </a:extLst>
          </p:cNvPr>
          <p:cNvSpPr/>
          <p:nvPr/>
        </p:nvSpPr>
        <p:spPr>
          <a:xfrm>
            <a:off x="3531173" y="839821"/>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6506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398" y="213222"/>
            <a:ext cx="11573197" cy="802250"/>
          </a:xfrm>
        </p:spPr>
        <p:txBody>
          <a:bodyPr>
            <a:normAutofit fontScale="62500" lnSpcReduction="20000"/>
          </a:bodyPr>
          <a:lstStyle/>
          <a:p>
            <a:pPr>
              <a:lnSpc>
                <a:spcPct val="150000"/>
              </a:lnSpc>
            </a:pPr>
            <a:r>
              <a:rPr lang="en-US" dirty="0">
                <a:solidFill>
                  <a:schemeClr val="tx1"/>
                </a:solidFill>
              </a:rPr>
              <a:t>Advantages of Blockchain  </a:t>
            </a:r>
          </a:p>
        </p:txBody>
      </p:sp>
      <p:grpSp>
        <p:nvGrpSpPr>
          <p:cNvPr id="25" name="Group 24">
            <a:extLst>
              <a:ext uri="{FF2B5EF4-FFF2-40B4-BE49-F238E27FC236}">
                <a16:creationId xmlns:a16="http://schemas.microsoft.com/office/drawing/2014/main" id="{835B784E-C559-4584-A087-AE1C72CCD11B}"/>
              </a:ext>
            </a:extLst>
          </p:cNvPr>
          <p:cNvGrpSpPr/>
          <p:nvPr/>
        </p:nvGrpSpPr>
        <p:grpSpPr>
          <a:xfrm rot="19800000">
            <a:off x="4524856" y="2348857"/>
            <a:ext cx="3142284" cy="3367890"/>
            <a:chOff x="4524856" y="2348857"/>
            <a:chExt cx="3142284" cy="3367890"/>
          </a:xfrm>
        </p:grpSpPr>
        <p:sp>
          <p:nvSpPr>
            <p:cNvPr id="3" name="Isosceles Triangle 2">
              <a:extLst>
                <a:ext uri="{FF2B5EF4-FFF2-40B4-BE49-F238E27FC236}">
                  <a16:creationId xmlns:a16="http://schemas.microsoft.com/office/drawing/2014/main" id="{CAEBA7EE-DA1D-4681-9035-43FC09F365E7}"/>
                </a:ext>
              </a:extLst>
            </p:cNvPr>
            <p:cNvSpPr/>
            <p:nvPr/>
          </p:nvSpPr>
          <p:spPr>
            <a:xfrm>
              <a:off x="5119310" y="4032802"/>
              <a:ext cx="1953376" cy="168394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807A729A-D78A-41AE-86AB-1822A8DD6F33}"/>
                </a:ext>
              </a:extLst>
            </p:cNvPr>
            <p:cNvSpPr/>
            <p:nvPr/>
          </p:nvSpPr>
          <p:spPr>
            <a:xfrm rot="10800000">
              <a:off x="5119311" y="2348857"/>
              <a:ext cx="1953376" cy="168394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195801-0FDE-48FC-B8A1-21A6D10C808A}"/>
                </a:ext>
              </a:extLst>
            </p:cNvPr>
            <p:cNvSpPr/>
            <p:nvPr/>
          </p:nvSpPr>
          <p:spPr>
            <a:xfrm rot="18000000">
              <a:off x="5848480" y="3611816"/>
              <a:ext cx="1953376" cy="168394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76FDA6F-8FDA-4EAC-B9EB-BE3BE9D81DA9}"/>
                </a:ext>
              </a:extLst>
            </p:cNvPr>
            <p:cNvSpPr/>
            <p:nvPr/>
          </p:nvSpPr>
          <p:spPr>
            <a:xfrm rot="7200000">
              <a:off x="4390141" y="2769843"/>
              <a:ext cx="1953376" cy="168394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DCA2FF84-7D68-4708-97FF-4BAEE7949856}"/>
                </a:ext>
              </a:extLst>
            </p:cNvPr>
            <p:cNvSpPr/>
            <p:nvPr/>
          </p:nvSpPr>
          <p:spPr>
            <a:xfrm rot="3600000">
              <a:off x="4390141" y="3611815"/>
              <a:ext cx="1953376" cy="1683945"/>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987325C2-9582-46BA-9E6B-47E0209A0532}"/>
                </a:ext>
              </a:extLst>
            </p:cNvPr>
            <p:cNvSpPr/>
            <p:nvPr/>
          </p:nvSpPr>
          <p:spPr>
            <a:xfrm rot="14400000">
              <a:off x="5848480" y="2769844"/>
              <a:ext cx="1953376" cy="168394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308ADF0C-F1BC-4735-9964-19C7BA523A83}"/>
              </a:ext>
            </a:extLst>
          </p:cNvPr>
          <p:cNvSpPr/>
          <p:nvPr/>
        </p:nvSpPr>
        <p:spPr>
          <a:xfrm>
            <a:off x="5841943" y="3492569"/>
            <a:ext cx="536368" cy="536368"/>
          </a:xfrm>
          <a:prstGeom prst="rect">
            <a:avLst/>
          </a:prstGeom>
          <a:solidFill>
            <a:schemeClr val="bg1">
              <a:lumMod val="95000"/>
            </a:schemeClr>
          </a:solidFill>
          <a:ln>
            <a:noFill/>
          </a:ln>
          <a:scene3d>
            <a:camera prst="isometricTopUp"/>
            <a:lightRig rig="balanced" dir="t"/>
          </a:scene3d>
          <a:sp3d extrusionH="558800" contourW="12700" prstMaterial="matte">
            <a:extrusionClr>
              <a:schemeClr val="bg1">
                <a:lumMod val="95000"/>
              </a:schemeClr>
            </a:extrusionClr>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6">
            <a:extLst>
              <a:ext uri="{FF2B5EF4-FFF2-40B4-BE49-F238E27FC236}">
                <a16:creationId xmlns:a16="http://schemas.microsoft.com/office/drawing/2014/main" id="{EDF07911-067A-43F5-852F-A888B281D124}"/>
              </a:ext>
            </a:extLst>
          </p:cNvPr>
          <p:cNvSpPr>
            <a:spLocks noChangeAspect="1"/>
          </p:cNvSpPr>
          <p:nvPr/>
        </p:nvSpPr>
        <p:spPr>
          <a:xfrm>
            <a:off x="5342770" y="2871230"/>
            <a:ext cx="354261" cy="361524"/>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Frame 1">
            <a:extLst>
              <a:ext uri="{FF2B5EF4-FFF2-40B4-BE49-F238E27FC236}">
                <a16:creationId xmlns:a16="http://schemas.microsoft.com/office/drawing/2014/main" id="{837FAC88-5092-4BB3-A6A7-30806F66F57A}"/>
              </a:ext>
            </a:extLst>
          </p:cNvPr>
          <p:cNvSpPr>
            <a:spLocks noChangeAspect="1"/>
          </p:cNvSpPr>
          <p:nvPr/>
        </p:nvSpPr>
        <p:spPr>
          <a:xfrm>
            <a:off x="6503514" y="2864851"/>
            <a:ext cx="354261" cy="354261"/>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Down Arrow 1">
            <a:extLst>
              <a:ext uri="{FF2B5EF4-FFF2-40B4-BE49-F238E27FC236}">
                <a16:creationId xmlns:a16="http://schemas.microsoft.com/office/drawing/2014/main" id="{DADA5B5D-021A-4F04-B499-FAC6B8E200DE}"/>
              </a:ext>
            </a:extLst>
          </p:cNvPr>
          <p:cNvSpPr>
            <a:spLocks noChangeAspect="1"/>
          </p:cNvSpPr>
          <p:nvPr/>
        </p:nvSpPr>
        <p:spPr>
          <a:xfrm>
            <a:off x="4816131" y="3799408"/>
            <a:ext cx="241222" cy="354261"/>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Freeform 14">
            <a:extLst>
              <a:ext uri="{FF2B5EF4-FFF2-40B4-BE49-F238E27FC236}">
                <a16:creationId xmlns:a16="http://schemas.microsoft.com/office/drawing/2014/main" id="{76F44027-14A3-4DC2-9923-F9B52883625F}"/>
              </a:ext>
            </a:extLst>
          </p:cNvPr>
          <p:cNvSpPr>
            <a:spLocks noChangeAspect="1"/>
          </p:cNvSpPr>
          <p:nvPr/>
        </p:nvSpPr>
        <p:spPr>
          <a:xfrm>
            <a:off x="5451008" y="4846491"/>
            <a:ext cx="381600" cy="43474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Rounded Rectangle 7">
            <a:extLst>
              <a:ext uri="{FF2B5EF4-FFF2-40B4-BE49-F238E27FC236}">
                <a16:creationId xmlns:a16="http://schemas.microsoft.com/office/drawing/2014/main" id="{79DD32C2-3A31-4CB8-B394-BEF9FF1EFA44}"/>
              </a:ext>
            </a:extLst>
          </p:cNvPr>
          <p:cNvSpPr>
            <a:spLocks noChangeAspect="1"/>
          </p:cNvSpPr>
          <p:nvPr/>
        </p:nvSpPr>
        <p:spPr>
          <a:xfrm>
            <a:off x="7093069" y="3827813"/>
            <a:ext cx="354261" cy="35422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1">
            <a:extLst>
              <a:ext uri="{FF2B5EF4-FFF2-40B4-BE49-F238E27FC236}">
                <a16:creationId xmlns:a16="http://schemas.microsoft.com/office/drawing/2014/main" id="{DF1A540A-7E58-4183-B088-794B96DF38CE}"/>
              </a:ext>
            </a:extLst>
          </p:cNvPr>
          <p:cNvSpPr>
            <a:spLocks noChangeAspect="1"/>
          </p:cNvSpPr>
          <p:nvPr/>
        </p:nvSpPr>
        <p:spPr>
          <a:xfrm rot="2648398">
            <a:off x="6529429" y="4733082"/>
            <a:ext cx="167203" cy="42762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9" name="Group 8"/>
          <p:cNvGrpSpPr/>
          <p:nvPr/>
        </p:nvGrpSpPr>
        <p:grpSpPr>
          <a:xfrm>
            <a:off x="8079109" y="3632927"/>
            <a:ext cx="3935682" cy="1749500"/>
            <a:chOff x="8079109" y="3632927"/>
            <a:chExt cx="3935682" cy="1749500"/>
          </a:xfrm>
        </p:grpSpPr>
        <p:sp>
          <p:nvSpPr>
            <p:cNvPr id="23" name="TextBox 22">
              <a:extLst>
                <a:ext uri="{FF2B5EF4-FFF2-40B4-BE49-F238E27FC236}">
                  <a16:creationId xmlns:a16="http://schemas.microsoft.com/office/drawing/2014/main" id="{7F1D331E-C7EF-4B93-AEA2-E927CBFE7EFA}"/>
                </a:ext>
              </a:extLst>
            </p:cNvPr>
            <p:cNvSpPr txBox="1"/>
            <p:nvPr/>
          </p:nvSpPr>
          <p:spPr>
            <a:xfrm>
              <a:off x="8238071" y="3632927"/>
              <a:ext cx="2876043"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Fraud Reduction</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DD0A236C-DE59-4F82-B484-3E2F563C2E83}"/>
                </a:ext>
              </a:extLst>
            </p:cNvPr>
            <p:cNvSpPr txBox="1"/>
            <p:nvPr/>
          </p:nvSpPr>
          <p:spPr>
            <a:xfrm>
              <a:off x="8079109" y="4058988"/>
              <a:ext cx="3935682" cy="1323439"/>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dirty="0">
                  <a:solidFill>
                    <a:schemeClr val="tx1">
                      <a:lumMod val="75000"/>
                      <a:lumOff val="25000"/>
                    </a:schemeClr>
                  </a:solidFill>
                  <a:cs typeface="Arial" pitchFamily="34" charset="0"/>
                </a:rPr>
                <a:t> Blockchain could minimize fraud by establishing full transaction histories within a single source of truth </a:t>
              </a:r>
              <a:endParaRPr lang="ko-KR" altLang="en-US" sz="2000" dirty="0">
                <a:solidFill>
                  <a:schemeClr val="tx1">
                    <a:lumMod val="75000"/>
                    <a:lumOff val="25000"/>
                  </a:schemeClr>
                </a:solidFill>
                <a:cs typeface="Arial" pitchFamily="34" charset="0"/>
              </a:endParaRPr>
            </a:p>
          </p:txBody>
        </p:sp>
      </p:grpSp>
      <p:grpSp>
        <p:nvGrpSpPr>
          <p:cNvPr id="39" name="Group 38"/>
          <p:cNvGrpSpPr/>
          <p:nvPr/>
        </p:nvGrpSpPr>
        <p:grpSpPr>
          <a:xfrm>
            <a:off x="202020" y="3109707"/>
            <a:ext cx="3873555" cy="2024456"/>
            <a:chOff x="202020" y="3109707"/>
            <a:chExt cx="3873555" cy="2024456"/>
          </a:xfrm>
        </p:grpSpPr>
        <p:sp>
          <p:nvSpPr>
            <p:cNvPr id="33" name="TextBox 32">
              <a:extLst>
                <a:ext uri="{FF2B5EF4-FFF2-40B4-BE49-F238E27FC236}">
                  <a16:creationId xmlns:a16="http://schemas.microsoft.com/office/drawing/2014/main" id="{59674E5A-EEF6-496F-BA61-195C9714AC4F}"/>
                </a:ext>
              </a:extLst>
            </p:cNvPr>
            <p:cNvSpPr txBox="1"/>
            <p:nvPr/>
          </p:nvSpPr>
          <p:spPr>
            <a:xfrm>
              <a:off x="1199532" y="3109707"/>
              <a:ext cx="2876043" cy="523220"/>
            </a:xfrm>
            <a:prstGeom prst="rect">
              <a:avLst/>
            </a:prstGeom>
            <a:noFill/>
          </p:spPr>
          <p:txBody>
            <a:bodyPr wrap="square" rtlCol="0">
              <a:spAutoFit/>
            </a:bodyPr>
            <a:lstStyle/>
            <a:p>
              <a:pPr algn="r"/>
              <a:r>
                <a:rPr lang="en-US" altLang="ko-KR" sz="2800" b="1" dirty="0">
                  <a:solidFill>
                    <a:schemeClr val="tx1">
                      <a:lumMod val="75000"/>
                      <a:lumOff val="25000"/>
                    </a:schemeClr>
                  </a:solidFill>
                  <a:cs typeface="Arial" pitchFamily="34" charset="0"/>
                </a:rPr>
                <a:t>Decentralized </a:t>
              </a:r>
              <a:endParaRPr lang="ko-KR" altLang="en-US" sz="28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D7327225-5182-4D18-950E-6F98B7674E9F}"/>
                </a:ext>
              </a:extLst>
            </p:cNvPr>
            <p:cNvSpPr txBox="1"/>
            <p:nvPr/>
          </p:nvSpPr>
          <p:spPr>
            <a:xfrm>
              <a:off x="202020" y="3656835"/>
              <a:ext cx="3725568" cy="1477328"/>
            </a:xfrm>
            <a:prstGeom prst="rect">
              <a:avLst/>
            </a:prstGeom>
            <a:noFill/>
          </p:spPr>
          <p:txBody>
            <a:bodyPr wrap="square" rtlCol="0">
              <a:spAutoFit/>
            </a:bodyPr>
            <a:lstStyle/>
            <a:p>
              <a:pPr marL="285750" indent="-285750" algn="r">
                <a:buFont typeface="Wingdings" panose="05000000000000000000" pitchFamily="2" charset="2"/>
                <a:buChar char="v"/>
              </a:pPr>
              <a:r>
                <a:rPr lang="en-US" altLang="ko-KR" dirty="0">
                  <a:solidFill>
                    <a:schemeClr val="tx1">
                      <a:lumMod val="75000"/>
                      <a:lumOff val="25000"/>
                    </a:schemeClr>
                  </a:solidFill>
                  <a:cs typeface="Arial" pitchFamily="34" charset="0"/>
                </a:rPr>
                <a:t>No single entity maintains the network. Unlike centralized systems, decisions on the blockchain are made via consensus. </a:t>
              </a:r>
              <a:endParaRPr lang="ko-KR" altLang="en-US" dirty="0">
                <a:solidFill>
                  <a:schemeClr val="tx1">
                    <a:lumMod val="75000"/>
                    <a:lumOff val="25000"/>
                  </a:schemeClr>
                </a:solidFill>
                <a:cs typeface="Arial" pitchFamily="34" charset="0"/>
              </a:endParaRPr>
            </a:p>
          </p:txBody>
        </p:sp>
      </p:grpSp>
      <p:grpSp>
        <p:nvGrpSpPr>
          <p:cNvPr id="6" name="Group 5"/>
          <p:cNvGrpSpPr/>
          <p:nvPr/>
        </p:nvGrpSpPr>
        <p:grpSpPr>
          <a:xfrm>
            <a:off x="7386707" y="1229557"/>
            <a:ext cx="3799612" cy="1741014"/>
            <a:chOff x="7386707" y="1229557"/>
            <a:chExt cx="3799612" cy="1741014"/>
          </a:xfrm>
        </p:grpSpPr>
        <p:sp>
          <p:nvSpPr>
            <p:cNvPr id="20" name="TextBox 19">
              <a:extLst>
                <a:ext uri="{FF2B5EF4-FFF2-40B4-BE49-F238E27FC236}">
                  <a16:creationId xmlns:a16="http://schemas.microsoft.com/office/drawing/2014/main" id="{EF94B195-76EB-4D35-93B2-FC88B9517F9D}"/>
                </a:ext>
              </a:extLst>
            </p:cNvPr>
            <p:cNvSpPr txBox="1"/>
            <p:nvPr/>
          </p:nvSpPr>
          <p:spPr>
            <a:xfrm>
              <a:off x="7396103" y="1229557"/>
              <a:ext cx="2833880"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Immutability </a:t>
              </a:r>
              <a:endParaRPr lang="ko-KR" altLang="en-US" sz="2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DB18B18-0CB4-4611-BB2B-D7CA6E1983D8}"/>
                </a:ext>
              </a:extLst>
            </p:cNvPr>
            <p:cNvSpPr txBox="1"/>
            <p:nvPr/>
          </p:nvSpPr>
          <p:spPr>
            <a:xfrm>
              <a:off x="7386707" y="1647132"/>
              <a:ext cx="3799612" cy="1323439"/>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dirty="0">
                  <a:solidFill>
                    <a:schemeClr val="tx1">
                      <a:lumMod val="75000"/>
                      <a:lumOff val="25000"/>
                    </a:schemeClr>
                  </a:solidFill>
                  <a:cs typeface="Arial" pitchFamily="34" charset="0"/>
                </a:rPr>
                <a:t>You can simply impress your audience and add a unique zing and appeal to your Reports.   </a:t>
              </a:r>
              <a:endParaRPr lang="ko-KR" altLang="en-US" sz="2000" dirty="0">
                <a:solidFill>
                  <a:schemeClr val="tx1">
                    <a:lumMod val="75000"/>
                    <a:lumOff val="25000"/>
                  </a:schemeClr>
                </a:solidFill>
                <a:cs typeface="Arial" pitchFamily="34" charset="0"/>
              </a:endParaRPr>
            </a:p>
          </p:txBody>
        </p:sp>
      </p:grpSp>
      <p:grpSp>
        <p:nvGrpSpPr>
          <p:cNvPr id="38" name="Group 37"/>
          <p:cNvGrpSpPr/>
          <p:nvPr/>
        </p:nvGrpSpPr>
        <p:grpSpPr>
          <a:xfrm>
            <a:off x="7590131" y="5354262"/>
            <a:ext cx="4306595" cy="1461132"/>
            <a:chOff x="7590131" y="5354262"/>
            <a:chExt cx="4306595" cy="1461132"/>
          </a:xfrm>
        </p:grpSpPr>
        <p:sp>
          <p:nvSpPr>
            <p:cNvPr id="27" name="TextBox 26">
              <a:extLst>
                <a:ext uri="{FF2B5EF4-FFF2-40B4-BE49-F238E27FC236}">
                  <a16:creationId xmlns:a16="http://schemas.microsoft.com/office/drawing/2014/main" id="{EA6D34D3-86DB-4805-B446-4FE4C4AAE36E}"/>
                </a:ext>
              </a:extLst>
            </p:cNvPr>
            <p:cNvSpPr txBox="1"/>
            <p:nvPr/>
          </p:nvSpPr>
          <p:spPr>
            <a:xfrm>
              <a:off x="7688911" y="5354262"/>
              <a:ext cx="2876043"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Security</a:t>
              </a:r>
              <a:endParaRPr lang="ko-KR" altLang="en-US" sz="28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A9B9BF34-42B9-46E7-9FDF-328CC25C6E75}"/>
                </a:ext>
              </a:extLst>
            </p:cNvPr>
            <p:cNvSpPr txBox="1"/>
            <p:nvPr/>
          </p:nvSpPr>
          <p:spPr>
            <a:xfrm>
              <a:off x="7590131" y="5738176"/>
              <a:ext cx="4306595" cy="1077218"/>
            </a:xfrm>
            <a:prstGeom prst="rect">
              <a:avLst/>
            </a:prstGeom>
            <a:noFill/>
          </p:spPr>
          <p:txBody>
            <a:bodyPr wrap="square" rtlCol="0">
              <a:spAutoFit/>
            </a:bodyPr>
            <a:lstStyle/>
            <a:p>
              <a:pPr marL="285750" indent="-285750">
                <a:buFont typeface="Wingdings" panose="05000000000000000000" pitchFamily="2" charset="2"/>
                <a:buChar char="v"/>
              </a:pPr>
              <a:r>
                <a:rPr lang="en-US" altLang="ko-KR" sz="1600" dirty="0">
                  <a:solidFill>
                    <a:schemeClr val="tx1">
                      <a:lumMod val="75000"/>
                      <a:lumOff val="25000"/>
                    </a:schemeClr>
                  </a:solidFill>
                  <a:cs typeface="Arial" pitchFamily="34" charset="0"/>
                </a:rPr>
                <a:t>Due to the cryptographic nature of blockchain networks, it uses a digital signature feature to conduct fraud-free transactions which makes it more secure </a:t>
              </a:r>
              <a:endParaRPr lang="ko-KR" altLang="en-US" sz="1600" dirty="0">
                <a:solidFill>
                  <a:schemeClr val="tx1">
                    <a:lumMod val="75000"/>
                    <a:lumOff val="25000"/>
                  </a:schemeClr>
                </a:solidFill>
                <a:cs typeface="Arial" pitchFamily="34" charset="0"/>
              </a:endParaRPr>
            </a:p>
          </p:txBody>
        </p:sp>
      </p:grpSp>
      <p:grpSp>
        <p:nvGrpSpPr>
          <p:cNvPr id="47" name="Group 46"/>
          <p:cNvGrpSpPr/>
          <p:nvPr/>
        </p:nvGrpSpPr>
        <p:grpSpPr>
          <a:xfrm>
            <a:off x="1199532" y="5203627"/>
            <a:ext cx="3596365" cy="1905821"/>
            <a:chOff x="1199532" y="5203627"/>
            <a:chExt cx="3596365" cy="1905821"/>
          </a:xfrm>
        </p:grpSpPr>
        <p:sp>
          <p:nvSpPr>
            <p:cNvPr id="36" name="TextBox 35">
              <a:extLst>
                <a:ext uri="{FF2B5EF4-FFF2-40B4-BE49-F238E27FC236}">
                  <a16:creationId xmlns:a16="http://schemas.microsoft.com/office/drawing/2014/main" id="{7798A40A-A623-40A6-9A80-352225AC4F89}"/>
                </a:ext>
              </a:extLst>
            </p:cNvPr>
            <p:cNvSpPr txBox="1"/>
            <p:nvPr/>
          </p:nvSpPr>
          <p:spPr>
            <a:xfrm>
              <a:off x="1835086" y="5203627"/>
              <a:ext cx="2876043" cy="461665"/>
            </a:xfrm>
            <a:prstGeom prst="rect">
              <a:avLst/>
            </a:prstGeom>
            <a:noFill/>
          </p:spPr>
          <p:txBody>
            <a:bodyPr wrap="square" rtlCol="0">
              <a:spAutoFit/>
            </a:bodyPr>
            <a:lstStyle/>
            <a:p>
              <a:pPr algn="r"/>
              <a:r>
                <a:rPr lang="en-US" altLang="ko-KR" sz="2400" b="1" dirty="0">
                  <a:solidFill>
                    <a:schemeClr val="tx1">
                      <a:lumMod val="75000"/>
                      <a:lumOff val="25000"/>
                    </a:schemeClr>
                  </a:solidFill>
                  <a:cs typeface="Arial" pitchFamily="34" charset="0"/>
                </a:rPr>
                <a:t>Transparency</a:t>
              </a:r>
              <a:endParaRPr lang="ko-KR" altLang="en-US" sz="2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0B7804EB-A0E5-4DFF-926D-274A96DE69D9}"/>
                </a:ext>
              </a:extLst>
            </p:cNvPr>
            <p:cNvSpPr txBox="1"/>
            <p:nvPr/>
          </p:nvSpPr>
          <p:spPr>
            <a:xfrm>
              <a:off x="1199532" y="5632120"/>
              <a:ext cx="3596365" cy="1477328"/>
            </a:xfrm>
            <a:prstGeom prst="rect">
              <a:avLst/>
            </a:prstGeom>
            <a:noFill/>
          </p:spPr>
          <p:txBody>
            <a:bodyPr wrap="square" rtlCol="0">
              <a:spAutoFit/>
            </a:bodyPr>
            <a:lstStyle/>
            <a:p>
              <a:pPr marL="285750" indent="-285750" algn="r">
                <a:buFont typeface="Wingdings" panose="05000000000000000000" pitchFamily="2" charset="2"/>
                <a:buChar char="v"/>
              </a:pPr>
              <a:r>
                <a:rPr lang="en-US" altLang="ko-KR" dirty="0">
                  <a:solidFill>
                    <a:schemeClr val="tx1">
                      <a:lumMod val="75000"/>
                      <a:lumOff val="25000"/>
                    </a:schemeClr>
                  </a:solidFill>
                  <a:cs typeface="Arial" pitchFamily="34" charset="0"/>
                </a:rPr>
                <a:t>One of the main benefits of a blockchain is the fact that there is a clear record of any transaction or information within a system</a:t>
              </a:r>
              <a:endParaRPr lang="ko-KR" altLang="en-US" dirty="0">
                <a:solidFill>
                  <a:schemeClr val="tx1">
                    <a:lumMod val="75000"/>
                    <a:lumOff val="25000"/>
                  </a:schemeClr>
                </a:solidFill>
                <a:cs typeface="Arial" pitchFamily="34" charset="0"/>
              </a:endParaRPr>
            </a:p>
          </p:txBody>
        </p:sp>
      </p:grpSp>
      <p:sp>
        <p:nvSpPr>
          <p:cNvPr id="40" name="Hexagon 39">
            <a:extLst>
              <a:ext uri="{FF2B5EF4-FFF2-40B4-BE49-F238E27FC236}">
                <a16:creationId xmlns:a16="http://schemas.microsoft.com/office/drawing/2014/main" id="{AFC8638A-720C-4C76-BE4F-EF230D866107}"/>
              </a:ext>
            </a:extLst>
          </p:cNvPr>
          <p:cNvSpPr/>
          <p:nvPr/>
        </p:nvSpPr>
        <p:spPr>
          <a:xfrm rot="19747125">
            <a:off x="5937870" y="1950579"/>
            <a:ext cx="316254" cy="271075"/>
          </a:xfrm>
          <a:prstGeom prst="hexagon">
            <a:avLst>
              <a:gd name="adj" fmla="val 30244"/>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Hexagon 40">
            <a:extLst>
              <a:ext uri="{FF2B5EF4-FFF2-40B4-BE49-F238E27FC236}">
                <a16:creationId xmlns:a16="http://schemas.microsoft.com/office/drawing/2014/main" id="{39092F61-2620-48D7-8894-5C6F16A22409}"/>
              </a:ext>
            </a:extLst>
          </p:cNvPr>
          <p:cNvSpPr/>
          <p:nvPr/>
        </p:nvSpPr>
        <p:spPr>
          <a:xfrm rot="19747125">
            <a:off x="7617327" y="2916916"/>
            <a:ext cx="316254" cy="271075"/>
          </a:xfrm>
          <a:prstGeom prst="hexagon">
            <a:avLst>
              <a:gd name="adj" fmla="val 30244"/>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2" name="Hexagon 41">
            <a:extLst>
              <a:ext uri="{FF2B5EF4-FFF2-40B4-BE49-F238E27FC236}">
                <a16:creationId xmlns:a16="http://schemas.microsoft.com/office/drawing/2014/main" id="{9DA61520-9746-44B3-ABE3-9C7E69A4F08E}"/>
              </a:ext>
            </a:extLst>
          </p:cNvPr>
          <p:cNvSpPr/>
          <p:nvPr/>
        </p:nvSpPr>
        <p:spPr>
          <a:xfrm rot="19747125">
            <a:off x="7622069" y="4870606"/>
            <a:ext cx="316254" cy="271075"/>
          </a:xfrm>
          <a:prstGeom prst="hexagon">
            <a:avLst>
              <a:gd name="adj" fmla="val 3024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3" name="Hexagon 42">
            <a:extLst>
              <a:ext uri="{FF2B5EF4-FFF2-40B4-BE49-F238E27FC236}">
                <a16:creationId xmlns:a16="http://schemas.microsoft.com/office/drawing/2014/main" id="{6F7AC350-4E2C-435F-83A7-13EDC11787A0}"/>
              </a:ext>
            </a:extLst>
          </p:cNvPr>
          <p:cNvSpPr/>
          <p:nvPr/>
        </p:nvSpPr>
        <p:spPr>
          <a:xfrm rot="19747125">
            <a:off x="5937870" y="5819748"/>
            <a:ext cx="316254" cy="271075"/>
          </a:xfrm>
          <a:prstGeom prst="hexagon">
            <a:avLst>
              <a:gd name="adj" fmla="val 3024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4" name="Hexagon 43">
            <a:extLst>
              <a:ext uri="{FF2B5EF4-FFF2-40B4-BE49-F238E27FC236}">
                <a16:creationId xmlns:a16="http://schemas.microsoft.com/office/drawing/2014/main" id="{8A35E88A-02E9-48A2-AD81-E357EB419EB9}"/>
              </a:ext>
            </a:extLst>
          </p:cNvPr>
          <p:cNvSpPr/>
          <p:nvPr/>
        </p:nvSpPr>
        <p:spPr>
          <a:xfrm rot="19747125">
            <a:off x="4260498" y="4894277"/>
            <a:ext cx="316254" cy="271075"/>
          </a:xfrm>
          <a:prstGeom prst="hexagon">
            <a:avLst>
              <a:gd name="adj" fmla="val 30244"/>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5" name="Hexagon 44">
            <a:extLst>
              <a:ext uri="{FF2B5EF4-FFF2-40B4-BE49-F238E27FC236}">
                <a16:creationId xmlns:a16="http://schemas.microsoft.com/office/drawing/2014/main" id="{D19EACC3-6D3C-4FA7-9ACF-72C5408EBCC7}"/>
              </a:ext>
            </a:extLst>
          </p:cNvPr>
          <p:cNvSpPr/>
          <p:nvPr/>
        </p:nvSpPr>
        <p:spPr>
          <a:xfrm rot="19747125">
            <a:off x="4278242" y="2956103"/>
            <a:ext cx="316254" cy="271075"/>
          </a:xfrm>
          <a:prstGeom prst="hexagon">
            <a:avLst>
              <a:gd name="adj" fmla="val 30244"/>
              <a:gd name="vf" fmla="val 11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5" name="Group 4"/>
          <p:cNvGrpSpPr/>
          <p:nvPr/>
        </p:nvGrpSpPr>
        <p:grpSpPr>
          <a:xfrm>
            <a:off x="-69401" y="1003201"/>
            <a:ext cx="4578297" cy="1731492"/>
            <a:chOff x="235170" y="1258233"/>
            <a:chExt cx="4578297" cy="1731492"/>
          </a:xfrm>
        </p:grpSpPr>
        <p:sp>
          <p:nvSpPr>
            <p:cNvPr id="30" name="TextBox 29">
              <a:extLst>
                <a:ext uri="{FF2B5EF4-FFF2-40B4-BE49-F238E27FC236}">
                  <a16:creationId xmlns:a16="http://schemas.microsoft.com/office/drawing/2014/main" id="{6939702C-3365-4B65-B5FC-F96B2A05DD5E}"/>
                </a:ext>
              </a:extLst>
            </p:cNvPr>
            <p:cNvSpPr txBox="1"/>
            <p:nvPr/>
          </p:nvSpPr>
          <p:spPr>
            <a:xfrm>
              <a:off x="791986" y="1258233"/>
              <a:ext cx="3988956" cy="584775"/>
            </a:xfrm>
            <a:prstGeom prst="rect">
              <a:avLst/>
            </a:prstGeom>
            <a:noFill/>
          </p:spPr>
          <p:txBody>
            <a:bodyPr wrap="square" rtlCol="0">
              <a:spAutoFit/>
            </a:bodyPr>
            <a:lstStyle/>
            <a:p>
              <a:pPr algn="r"/>
              <a:r>
                <a:rPr lang="en-US" altLang="ko-KR" sz="3200" b="1" dirty="0">
                  <a:solidFill>
                    <a:schemeClr val="tx1">
                      <a:lumMod val="75000"/>
                      <a:lumOff val="25000"/>
                    </a:schemeClr>
                  </a:solidFill>
                  <a:cs typeface="Arial" pitchFamily="34" charset="0"/>
                </a:rPr>
                <a:t>Trust</a:t>
              </a:r>
              <a:r>
                <a:rPr lang="en-US" altLang="ko-KR" sz="1400" b="1" dirty="0">
                  <a:solidFill>
                    <a:schemeClr val="tx1">
                      <a:lumMod val="75000"/>
                      <a:lumOff val="25000"/>
                    </a:schemeClr>
                  </a:solidFill>
                  <a:cs typeface="Arial" pitchFamily="34" charset="0"/>
                </a:rPr>
                <a:t> </a:t>
              </a:r>
              <a:endParaRPr lang="ko-KR" altLang="en-US" sz="14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65C2BE5A-DAF3-4255-8FF0-3927FF6601CC}"/>
                </a:ext>
              </a:extLst>
            </p:cNvPr>
            <p:cNvSpPr txBox="1"/>
            <p:nvPr/>
          </p:nvSpPr>
          <p:spPr>
            <a:xfrm>
              <a:off x="235170" y="1666286"/>
              <a:ext cx="4578297" cy="1323439"/>
            </a:xfrm>
            <a:prstGeom prst="rect">
              <a:avLst/>
            </a:prstGeom>
            <a:noFill/>
          </p:spPr>
          <p:txBody>
            <a:bodyPr wrap="square" rtlCol="0">
              <a:spAutoFit/>
            </a:bodyPr>
            <a:lstStyle/>
            <a:p>
              <a:pPr marL="342900" indent="-342900" algn="r">
                <a:buFont typeface="Wingdings" panose="05000000000000000000" pitchFamily="2" charset="2"/>
                <a:buChar char="v"/>
              </a:pPr>
              <a:r>
                <a:rPr lang="en-US" altLang="ko-KR" sz="2000" dirty="0">
                  <a:solidFill>
                    <a:schemeClr val="tx1">
                      <a:lumMod val="75000"/>
                      <a:lumOff val="25000"/>
                    </a:schemeClr>
                  </a:solidFill>
                  <a:cs typeface="Arial" pitchFamily="34" charset="0"/>
                </a:rPr>
                <a:t>The blockchain is immutable and automates trusted transactions between counterparties who do not need to know each other</a:t>
              </a:r>
              <a:endParaRPr lang="ko-KR" altLang="en-US" sz="20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2142533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250" fill="hold"/>
                                        <p:tgtEl>
                                          <p:spTgt spid="39"/>
                                        </p:tgtEl>
                                        <p:attrNameLst>
                                          <p:attrName>ppt_x</p:attrName>
                                        </p:attrNameLst>
                                      </p:cBhvr>
                                      <p:tavLst>
                                        <p:tav tm="0">
                                          <p:val>
                                            <p:strVal val="#ppt_x"/>
                                          </p:val>
                                        </p:tav>
                                        <p:tav tm="100000">
                                          <p:val>
                                            <p:strVal val="#ppt_x"/>
                                          </p:val>
                                        </p:tav>
                                      </p:tavLst>
                                    </p:anim>
                                    <p:anim calcmode="lin" valueType="num">
                                      <p:cBhvr additive="base">
                                        <p:cTn id="14"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250" fill="hold"/>
                                        <p:tgtEl>
                                          <p:spTgt spid="47"/>
                                        </p:tgtEl>
                                        <p:attrNameLst>
                                          <p:attrName>ppt_x</p:attrName>
                                        </p:attrNameLst>
                                      </p:cBhvr>
                                      <p:tavLst>
                                        <p:tav tm="0">
                                          <p:val>
                                            <p:strVal val="#ppt_x"/>
                                          </p:val>
                                        </p:tav>
                                        <p:tav tm="100000">
                                          <p:val>
                                            <p:strVal val="#ppt_x"/>
                                          </p:val>
                                        </p:tav>
                                      </p:tavLst>
                                    </p:anim>
                                    <p:anim calcmode="lin" valueType="num">
                                      <p:cBhvr additive="base">
                                        <p:cTn id="20" dur="25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250" fill="hold"/>
                                        <p:tgtEl>
                                          <p:spTgt spid="38"/>
                                        </p:tgtEl>
                                        <p:attrNameLst>
                                          <p:attrName>ppt_x</p:attrName>
                                        </p:attrNameLst>
                                      </p:cBhvr>
                                      <p:tavLst>
                                        <p:tav tm="0">
                                          <p:val>
                                            <p:strVal val="#ppt_x"/>
                                          </p:val>
                                        </p:tav>
                                        <p:tav tm="100000">
                                          <p:val>
                                            <p:strVal val="#ppt_x"/>
                                          </p:val>
                                        </p:tav>
                                      </p:tavLst>
                                    </p:anim>
                                    <p:anim calcmode="lin" valueType="num">
                                      <p:cBhvr additive="base">
                                        <p:cTn id="26" dur="25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anim calcmode="lin" valueType="num">
                                      <p:cBhvr>
                                        <p:cTn id="32" dur="250" fill="hold"/>
                                        <p:tgtEl>
                                          <p:spTgt spid="9"/>
                                        </p:tgtEl>
                                        <p:attrNameLst>
                                          <p:attrName>ppt_x</p:attrName>
                                        </p:attrNameLst>
                                      </p:cBhvr>
                                      <p:tavLst>
                                        <p:tav tm="0">
                                          <p:val>
                                            <p:strVal val="#ppt_x"/>
                                          </p:val>
                                        </p:tav>
                                        <p:tav tm="100000">
                                          <p:val>
                                            <p:strVal val="#ppt_x"/>
                                          </p:val>
                                        </p:tav>
                                      </p:tavLst>
                                    </p:anim>
                                    <p:anim calcmode="lin" valueType="num">
                                      <p:cBhvr>
                                        <p:cTn id="33"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50"/>
                                        <p:tgtEl>
                                          <p:spTgt spid="6"/>
                                        </p:tgtEl>
                                      </p:cBhvr>
                                    </p:animEffect>
                                    <p:anim calcmode="lin" valueType="num">
                                      <p:cBhvr>
                                        <p:cTn id="39" dur="250" fill="hold"/>
                                        <p:tgtEl>
                                          <p:spTgt spid="6"/>
                                        </p:tgtEl>
                                        <p:attrNameLst>
                                          <p:attrName>ppt_x</p:attrName>
                                        </p:attrNameLst>
                                      </p:cBhvr>
                                      <p:tavLst>
                                        <p:tav tm="0">
                                          <p:val>
                                            <p:strVal val="#ppt_x"/>
                                          </p:val>
                                        </p:tav>
                                        <p:tav tm="100000">
                                          <p:val>
                                            <p:strVal val="#ppt_x"/>
                                          </p:val>
                                        </p:tav>
                                      </p:tavLst>
                                    </p:anim>
                                    <p:anim calcmode="lin" valueType="num">
                                      <p:cBhvr>
                                        <p:cTn id="40"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106327" y="267881"/>
            <a:ext cx="3232297" cy="1754326"/>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Smart Contracts</a:t>
            </a:r>
            <a:endParaRPr lang="ko-KR" altLang="en-US" sz="5400" dirty="0">
              <a:solidFill>
                <a:schemeClr val="bg1"/>
              </a:solidFill>
              <a:latin typeface="+mj-lt"/>
              <a:cs typeface="Arial" pitchFamily="34" charset="0"/>
            </a:endParaRPr>
          </a:p>
        </p:txBody>
      </p:sp>
      <p:sp>
        <p:nvSpPr>
          <p:cNvPr id="6" name="TextBox 5">
            <a:extLst>
              <a:ext uri="{FF2B5EF4-FFF2-40B4-BE49-F238E27FC236}">
                <a16:creationId xmlns:a16="http://schemas.microsoft.com/office/drawing/2014/main" id="{CF1416B9-AE8D-472D-8810-A1A48F94D65E}"/>
              </a:ext>
            </a:extLst>
          </p:cNvPr>
          <p:cNvSpPr txBox="1"/>
          <p:nvPr/>
        </p:nvSpPr>
        <p:spPr>
          <a:xfrm>
            <a:off x="5570716" y="0"/>
            <a:ext cx="6126480" cy="6555641"/>
          </a:xfrm>
          <a:prstGeom prst="rect">
            <a:avLst/>
          </a:prstGeom>
          <a:noFill/>
        </p:spPr>
        <p:txBody>
          <a:bodyPr wrap="square" rtlCol="0">
            <a:spAutoFit/>
          </a:bodyPr>
          <a:lstStyle/>
          <a:p>
            <a:endParaRPr lang="en-US" altLang="ko-KR" sz="2800" dirty="0">
              <a:solidFill>
                <a:schemeClr val="bg1"/>
              </a:solidFill>
              <a:cs typeface="Arial" pitchFamily="34" charset="0"/>
            </a:endParaRPr>
          </a:p>
          <a:p>
            <a:pPr marL="342900" indent="-342900">
              <a:buFont typeface="Wingdings" panose="05000000000000000000" pitchFamily="2" charset="2"/>
              <a:buChar char="v"/>
            </a:pPr>
            <a:r>
              <a:rPr lang="en-US" altLang="ko-KR" sz="2800" dirty="0">
                <a:solidFill>
                  <a:schemeClr val="bg1"/>
                </a:solidFill>
                <a:cs typeface="Arial" pitchFamily="34" charset="0"/>
              </a:rPr>
              <a:t> Smart contracts, are simply programs stored on a blockchain that run when predetermined conditions are met. </a:t>
            </a:r>
          </a:p>
          <a:p>
            <a:pPr marL="342900" indent="-342900">
              <a:buFont typeface="Wingdings" panose="05000000000000000000" pitchFamily="2" charset="2"/>
              <a:buChar char="v"/>
            </a:pPr>
            <a:endParaRPr lang="en-US" altLang="ko-KR" sz="2800" dirty="0">
              <a:solidFill>
                <a:schemeClr val="bg1"/>
              </a:solidFill>
              <a:cs typeface="Arial" pitchFamily="34" charset="0"/>
            </a:endParaRPr>
          </a:p>
          <a:p>
            <a:pPr marL="342900" indent="-342900">
              <a:buFont typeface="Wingdings" panose="05000000000000000000" pitchFamily="2" charset="2"/>
              <a:buChar char="v"/>
            </a:pPr>
            <a:r>
              <a:rPr lang="en-US" altLang="ko-KR" sz="2800" dirty="0">
                <a:solidFill>
                  <a:schemeClr val="bg1"/>
                </a:solidFill>
                <a:cs typeface="Arial" pitchFamily="34" charset="0"/>
              </a:rPr>
              <a:t>They typically are used to automate the execution of an agreement so that all participants can be immediately certain of the outcome, without any involvement of third parties or time loss. They can also automate a workflow, triggering the next action when conditions are met </a:t>
            </a:r>
            <a:endParaRPr lang="ko-KR" altLang="en-US" sz="2800" dirty="0">
              <a:solidFill>
                <a:schemeClr val="bg1"/>
              </a:solidFill>
              <a:cs typeface="Arial" pitchFamily="34" charset="0"/>
            </a:endParaRPr>
          </a:p>
        </p:txBody>
      </p:sp>
      <p:sp>
        <p:nvSpPr>
          <p:cNvPr id="7" name="TextBox 6">
            <a:extLst>
              <a:ext uri="{FF2B5EF4-FFF2-40B4-BE49-F238E27FC236}">
                <a16:creationId xmlns:a16="http://schemas.microsoft.com/office/drawing/2014/main" id="{640DF098-A6AB-4ADF-B2B2-E40A8749D067}"/>
              </a:ext>
            </a:extLst>
          </p:cNvPr>
          <p:cNvSpPr txBox="1"/>
          <p:nvPr/>
        </p:nvSpPr>
        <p:spPr>
          <a:xfrm>
            <a:off x="1488593" y="3393050"/>
            <a:ext cx="2117459" cy="2246769"/>
          </a:xfrm>
          <a:prstGeom prst="rect">
            <a:avLst/>
          </a:prstGeom>
          <a:noFill/>
          <a:effectLst/>
        </p:spPr>
        <p:txBody>
          <a:bodyPr wrap="square" rtlCol="0">
            <a:spAutoFit/>
          </a:bodyPr>
          <a:lstStyle/>
          <a:p>
            <a:r>
              <a:rPr lang="en-US" altLang="ko-KR" sz="2000" dirty="0">
                <a:solidFill>
                  <a:schemeClr val="bg1"/>
                </a:solidFill>
                <a:cs typeface="Arial" pitchFamily="34" charset="0"/>
              </a:rPr>
              <a:t>One of the most attractive features associated with blockchain technology is Smart contracts.</a:t>
            </a:r>
          </a:p>
        </p:txBody>
      </p:sp>
      <p:sp>
        <p:nvSpPr>
          <p:cNvPr id="8" name="Freeform: Shape 7">
            <a:extLst>
              <a:ext uri="{FF2B5EF4-FFF2-40B4-BE49-F238E27FC236}">
                <a16:creationId xmlns:a16="http://schemas.microsoft.com/office/drawing/2014/main" id="{8289518D-05FB-4659-9DBD-34B1320E2272}"/>
              </a:ext>
            </a:extLst>
          </p:cNvPr>
          <p:cNvSpPr/>
          <p:nvPr/>
        </p:nvSpPr>
        <p:spPr>
          <a:xfrm>
            <a:off x="977884" y="3163656"/>
            <a:ext cx="443510" cy="410186"/>
          </a:xfrm>
          <a:custGeom>
            <a:avLst/>
            <a:gdLst/>
            <a:ahLst/>
            <a:cxnLst/>
            <a:rect l="l" t="t" r="r" b="b"/>
            <a:pathLst>
              <a:path w="152069" h="140643">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1678D7F-9B9C-47B7-96F4-273AC71FD224}"/>
              </a:ext>
            </a:extLst>
          </p:cNvPr>
          <p:cNvSpPr/>
          <p:nvPr/>
        </p:nvSpPr>
        <p:spPr>
          <a:xfrm rot="10800000">
            <a:off x="3229741" y="5675949"/>
            <a:ext cx="443510" cy="410186"/>
          </a:xfrm>
          <a:custGeom>
            <a:avLst/>
            <a:gdLst/>
            <a:ahLst/>
            <a:cxnLst/>
            <a:rect l="l" t="t" r="r" b="b"/>
            <a:pathLst>
              <a:path w="152069" h="140643">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99781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Benefits of Smart Contracts</a:t>
            </a:r>
          </a:p>
        </p:txBody>
      </p:sp>
      <p:grpSp>
        <p:nvGrpSpPr>
          <p:cNvPr id="3" name="Group 2">
            <a:extLst>
              <a:ext uri="{FF2B5EF4-FFF2-40B4-BE49-F238E27FC236}">
                <a16:creationId xmlns:a16="http://schemas.microsoft.com/office/drawing/2014/main" id="{D075F731-8EC2-45F5-AB53-9C43A54ACEFD}"/>
              </a:ext>
            </a:extLst>
          </p:cNvPr>
          <p:cNvGrpSpPr/>
          <p:nvPr/>
        </p:nvGrpSpPr>
        <p:grpSpPr>
          <a:xfrm>
            <a:off x="4506280" y="1724025"/>
            <a:ext cx="3179442" cy="4526856"/>
            <a:chOff x="348360" y="1332374"/>
            <a:chExt cx="2545698" cy="3690873"/>
          </a:xfrm>
        </p:grpSpPr>
        <p:grpSp>
          <p:nvGrpSpPr>
            <p:cNvPr id="4" name="Group 3">
              <a:extLst>
                <a:ext uri="{FF2B5EF4-FFF2-40B4-BE49-F238E27FC236}">
                  <a16:creationId xmlns:a16="http://schemas.microsoft.com/office/drawing/2014/main" id="{E55DDA86-7877-4844-ACF4-638691F40972}"/>
                </a:ext>
              </a:extLst>
            </p:cNvPr>
            <p:cNvGrpSpPr/>
            <p:nvPr/>
          </p:nvGrpSpPr>
          <p:grpSpPr>
            <a:xfrm>
              <a:off x="348360" y="4335070"/>
              <a:ext cx="2545698" cy="688177"/>
              <a:chOff x="348360" y="4335070"/>
              <a:chExt cx="2545698" cy="688177"/>
            </a:xfrm>
          </p:grpSpPr>
          <p:sp>
            <p:nvSpPr>
              <p:cNvPr id="10" name="Rectangle 7">
                <a:extLst>
                  <a:ext uri="{FF2B5EF4-FFF2-40B4-BE49-F238E27FC236}">
                    <a16:creationId xmlns:a16="http://schemas.microsoft.com/office/drawing/2014/main" id="{0F34FC23-4635-40C8-AFC5-94EF0158CBCD}"/>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Rectangle 7">
                <a:extLst>
                  <a:ext uri="{FF2B5EF4-FFF2-40B4-BE49-F238E27FC236}">
                    <a16:creationId xmlns:a16="http://schemas.microsoft.com/office/drawing/2014/main" id="{3ECCAD27-99CA-4072-8D2B-8C43FA3B4B47}"/>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5" name="Group 4">
              <a:extLst>
                <a:ext uri="{FF2B5EF4-FFF2-40B4-BE49-F238E27FC236}">
                  <a16:creationId xmlns:a16="http://schemas.microsoft.com/office/drawing/2014/main" id="{286C6F74-8E05-40C1-A142-F8EFE2C379A2}"/>
                </a:ext>
              </a:extLst>
            </p:cNvPr>
            <p:cNvGrpSpPr/>
            <p:nvPr/>
          </p:nvGrpSpPr>
          <p:grpSpPr>
            <a:xfrm>
              <a:off x="933500" y="1332374"/>
              <a:ext cx="1262236" cy="3479244"/>
              <a:chOff x="1619672" y="1332374"/>
              <a:chExt cx="1262236" cy="3479244"/>
            </a:xfrm>
          </p:grpSpPr>
          <p:sp>
            <p:nvSpPr>
              <p:cNvPr id="6" name="Rectangle 5">
                <a:extLst>
                  <a:ext uri="{FF2B5EF4-FFF2-40B4-BE49-F238E27FC236}">
                    <a16:creationId xmlns:a16="http://schemas.microsoft.com/office/drawing/2014/main" id="{F2492343-A84D-4502-8C0A-C2D199B17873}"/>
                  </a:ext>
                </a:extLst>
              </p:cNvPr>
              <p:cNvSpPr/>
              <p:nvPr/>
            </p:nvSpPr>
            <p:spPr>
              <a:xfrm>
                <a:off x="1691680" y="3947522"/>
                <a:ext cx="864096" cy="864096"/>
              </a:xfrm>
              <a:prstGeom prst="rect">
                <a:avLst/>
              </a:prstGeom>
              <a:solidFill>
                <a:schemeClr val="accent1"/>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D</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7" name="Rectangle 6">
                <a:extLst>
                  <a:ext uri="{FF2B5EF4-FFF2-40B4-BE49-F238E27FC236}">
                    <a16:creationId xmlns:a16="http://schemas.microsoft.com/office/drawing/2014/main" id="{66452E81-FFB4-43B9-B01E-C89340506D8C}"/>
                  </a:ext>
                </a:extLst>
              </p:cNvPr>
              <p:cNvSpPr/>
              <p:nvPr/>
            </p:nvSpPr>
            <p:spPr>
              <a:xfrm>
                <a:off x="2017812" y="3077696"/>
                <a:ext cx="864096" cy="864096"/>
              </a:xfrm>
              <a:prstGeom prst="rect">
                <a:avLst/>
              </a:prstGeom>
              <a:solidFill>
                <a:schemeClr val="accent2"/>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C</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8" name="Rectangle 7">
                <a:extLst>
                  <a:ext uri="{FF2B5EF4-FFF2-40B4-BE49-F238E27FC236}">
                    <a16:creationId xmlns:a16="http://schemas.microsoft.com/office/drawing/2014/main" id="{818D9906-A1BC-4EF6-8ED4-26637D9E951F}"/>
                  </a:ext>
                </a:extLst>
              </p:cNvPr>
              <p:cNvSpPr/>
              <p:nvPr/>
            </p:nvSpPr>
            <p:spPr>
              <a:xfrm>
                <a:off x="1979712" y="1332374"/>
                <a:ext cx="864096" cy="864096"/>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9" name="Rectangle 8">
                <a:extLst>
                  <a:ext uri="{FF2B5EF4-FFF2-40B4-BE49-F238E27FC236}">
                    <a16:creationId xmlns:a16="http://schemas.microsoft.com/office/drawing/2014/main" id="{2A6F91F4-0009-43F9-B027-5230B3513B02}"/>
                  </a:ext>
                </a:extLst>
              </p:cNvPr>
              <p:cNvSpPr/>
              <p:nvPr/>
            </p:nvSpPr>
            <p:spPr>
              <a:xfrm>
                <a:off x="1619672" y="2211710"/>
                <a:ext cx="864096" cy="864096"/>
              </a:xfrm>
              <a:prstGeom prst="rect">
                <a:avLst/>
              </a:prstGeom>
              <a:solidFill>
                <a:schemeClr val="accent3"/>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B</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
        <p:nvSpPr>
          <p:cNvPr id="13" name="TextBox 12">
            <a:extLst>
              <a:ext uri="{FF2B5EF4-FFF2-40B4-BE49-F238E27FC236}">
                <a16:creationId xmlns:a16="http://schemas.microsoft.com/office/drawing/2014/main" id="{C00501CE-F59B-4B74-8716-64FB0830D4F1}"/>
              </a:ext>
            </a:extLst>
          </p:cNvPr>
          <p:cNvSpPr txBox="1"/>
          <p:nvPr/>
        </p:nvSpPr>
        <p:spPr>
          <a:xfrm>
            <a:off x="7890776" y="2069266"/>
            <a:ext cx="3725408" cy="707886"/>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b="1" dirty="0">
                <a:solidFill>
                  <a:schemeClr val="tx1">
                    <a:lumMod val="75000"/>
                    <a:lumOff val="25000"/>
                  </a:schemeClr>
                </a:solidFill>
                <a:cs typeface="Arial" pitchFamily="34" charset="0"/>
              </a:rPr>
              <a:t>Accuracy, Speed, and Efficiency. </a:t>
            </a:r>
            <a:endParaRPr lang="ko-KR" altLang="en-US" sz="20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CA16F450-743D-4E8F-BA13-DB9FA12BE214}"/>
              </a:ext>
            </a:extLst>
          </p:cNvPr>
          <p:cNvSpPr txBox="1"/>
          <p:nvPr/>
        </p:nvSpPr>
        <p:spPr>
          <a:xfrm>
            <a:off x="7796196" y="3909266"/>
            <a:ext cx="3819988" cy="1631216"/>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b="1" dirty="0">
                <a:solidFill>
                  <a:schemeClr val="tx1">
                    <a:lumMod val="75000"/>
                    <a:lumOff val="25000"/>
                  </a:schemeClr>
                </a:solidFill>
                <a:cs typeface="Arial" pitchFamily="34" charset="0"/>
              </a:rPr>
              <a:t>The information is protected from being tampered with for personal gain because there is no third party engaged.</a:t>
            </a:r>
            <a:endParaRPr lang="ko-KR" altLang="en-US" sz="20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EC88349-21CC-459E-8BE7-83093731EF76}"/>
              </a:ext>
            </a:extLst>
          </p:cNvPr>
          <p:cNvSpPr txBox="1"/>
          <p:nvPr/>
        </p:nvSpPr>
        <p:spPr>
          <a:xfrm>
            <a:off x="-74428" y="2839979"/>
            <a:ext cx="3577769" cy="707886"/>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b="1" dirty="0">
                <a:solidFill>
                  <a:schemeClr val="tx1">
                    <a:lumMod val="75000"/>
                    <a:lumOff val="25000"/>
                  </a:schemeClr>
                </a:solidFill>
                <a:cs typeface="Arial" pitchFamily="34" charset="0"/>
              </a:rPr>
              <a:t>There is no paperwork to deal with </a:t>
            </a:r>
            <a:endParaRPr lang="ko-KR" altLang="en-US" sz="20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A7A0039-1297-465D-9F9C-6B9947EDBB6C}"/>
              </a:ext>
            </a:extLst>
          </p:cNvPr>
          <p:cNvSpPr txBox="1"/>
          <p:nvPr/>
        </p:nvSpPr>
        <p:spPr>
          <a:xfrm>
            <a:off x="457200" y="4978554"/>
            <a:ext cx="3841892" cy="1631216"/>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b="1" dirty="0">
                <a:solidFill>
                  <a:schemeClr val="tx1">
                    <a:lumMod val="75000"/>
                    <a:lumOff val="25000"/>
                  </a:schemeClr>
                </a:solidFill>
                <a:cs typeface="Arial" pitchFamily="34" charset="0"/>
              </a:rPr>
              <a:t>Eliminate the need for intermediaries to conduct transactions, as well as the time delays and fees that come with them</a:t>
            </a:r>
            <a:endParaRPr lang="ko-KR" altLang="en-US" sz="2000" b="1" dirty="0">
              <a:solidFill>
                <a:schemeClr val="tx1">
                  <a:lumMod val="75000"/>
                  <a:lumOff val="25000"/>
                </a:schemeClr>
              </a:solidFill>
              <a:cs typeface="Arial" pitchFamily="34" charset="0"/>
            </a:endParaRPr>
          </a:p>
        </p:txBody>
      </p:sp>
      <p:sp>
        <p:nvSpPr>
          <p:cNvPr id="24" name="Rectangle 23">
            <a:extLst>
              <a:ext uri="{FF2B5EF4-FFF2-40B4-BE49-F238E27FC236}">
                <a16:creationId xmlns:a16="http://schemas.microsoft.com/office/drawing/2014/main" id="{698B9A98-F939-4039-91DF-5A469919B51F}"/>
              </a:ext>
            </a:extLst>
          </p:cNvPr>
          <p:cNvSpPr/>
          <p:nvPr/>
        </p:nvSpPr>
        <p:spPr>
          <a:xfrm>
            <a:off x="7556208" y="1726831"/>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Rectangle 24">
            <a:extLst>
              <a:ext uri="{FF2B5EF4-FFF2-40B4-BE49-F238E27FC236}">
                <a16:creationId xmlns:a16="http://schemas.microsoft.com/office/drawing/2014/main" id="{2EFD7377-94C0-48B4-8695-905A77ABFCE8}"/>
              </a:ext>
            </a:extLst>
          </p:cNvPr>
          <p:cNvSpPr/>
          <p:nvPr/>
        </p:nvSpPr>
        <p:spPr>
          <a:xfrm>
            <a:off x="7556208" y="3865405"/>
            <a:ext cx="122258" cy="107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Rectangle 25">
            <a:extLst>
              <a:ext uri="{FF2B5EF4-FFF2-40B4-BE49-F238E27FC236}">
                <a16:creationId xmlns:a16="http://schemas.microsoft.com/office/drawing/2014/main" id="{656133ED-80A7-47F3-B757-3994D5B9B382}"/>
              </a:ext>
            </a:extLst>
          </p:cNvPr>
          <p:cNvSpPr/>
          <p:nvPr/>
        </p:nvSpPr>
        <p:spPr>
          <a:xfrm>
            <a:off x="4389566" y="2796118"/>
            <a:ext cx="122258" cy="1076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Rectangle 26">
            <a:extLst>
              <a:ext uri="{FF2B5EF4-FFF2-40B4-BE49-F238E27FC236}">
                <a16:creationId xmlns:a16="http://schemas.microsoft.com/office/drawing/2014/main" id="{A52B5F08-D52E-4C06-8C3A-36C165F6F562}"/>
              </a:ext>
            </a:extLst>
          </p:cNvPr>
          <p:cNvSpPr/>
          <p:nvPr/>
        </p:nvSpPr>
        <p:spPr>
          <a:xfrm>
            <a:off x="4389566" y="4934693"/>
            <a:ext cx="122258" cy="1076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Chevron 13">
            <a:extLst>
              <a:ext uri="{FF2B5EF4-FFF2-40B4-BE49-F238E27FC236}">
                <a16:creationId xmlns:a16="http://schemas.microsoft.com/office/drawing/2014/main" id="{FF3CC57E-7A14-4F0D-98C9-96410547EB2D}"/>
              </a:ext>
            </a:extLst>
          </p:cNvPr>
          <p:cNvSpPr/>
          <p:nvPr/>
        </p:nvSpPr>
        <p:spPr>
          <a:xfrm>
            <a:off x="7051313" y="2069993"/>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Chevron 78">
            <a:extLst>
              <a:ext uri="{FF2B5EF4-FFF2-40B4-BE49-F238E27FC236}">
                <a16:creationId xmlns:a16="http://schemas.microsoft.com/office/drawing/2014/main" id="{4C143442-8524-4A37-8712-0E5B4587462A}"/>
              </a:ext>
            </a:extLst>
          </p:cNvPr>
          <p:cNvSpPr/>
          <p:nvPr/>
        </p:nvSpPr>
        <p:spPr>
          <a:xfrm>
            <a:off x="7051313" y="4208567"/>
            <a:ext cx="292585" cy="390113"/>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Chevron 79">
            <a:extLst>
              <a:ext uri="{FF2B5EF4-FFF2-40B4-BE49-F238E27FC236}">
                <a16:creationId xmlns:a16="http://schemas.microsoft.com/office/drawing/2014/main" id="{05F8E9DA-8BB5-4F8C-8845-96B38E7C2273}"/>
              </a:ext>
            </a:extLst>
          </p:cNvPr>
          <p:cNvSpPr/>
          <p:nvPr/>
        </p:nvSpPr>
        <p:spPr>
          <a:xfrm rot="10800000">
            <a:off x="4743250" y="3139280"/>
            <a:ext cx="292585" cy="39011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1" name="Chevron 80">
            <a:extLst>
              <a:ext uri="{FF2B5EF4-FFF2-40B4-BE49-F238E27FC236}">
                <a16:creationId xmlns:a16="http://schemas.microsoft.com/office/drawing/2014/main" id="{9D6D445C-66BC-41D3-944B-B3E3E6F30150}"/>
              </a:ext>
            </a:extLst>
          </p:cNvPr>
          <p:cNvSpPr/>
          <p:nvPr/>
        </p:nvSpPr>
        <p:spPr>
          <a:xfrm rot="10800000">
            <a:off x="4743251" y="5277854"/>
            <a:ext cx="292585" cy="390113"/>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191420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 fill="hold"/>
                                        <p:tgtEl>
                                          <p:spTgt spid="13"/>
                                        </p:tgtEl>
                                        <p:attrNameLst>
                                          <p:attrName>ppt_x</p:attrName>
                                        </p:attrNameLst>
                                      </p:cBhvr>
                                      <p:tavLst>
                                        <p:tav tm="0">
                                          <p:val>
                                            <p:strVal val="#ppt_x"/>
                                          </p:val>
                                        </p:tav>
                                        <p:tav tm="100000">
                                          <p:val>
                                            <p:strVal val="#ppt_x"/>
                                          </p:val>
                                        </p:tav>
                                      </p:tavLst>
                                    </p:anim>
                                    <p:anim calcmode="lin" valueType="num">
                                      <p:cBhvr additive="base">
                                        <p:cTn id="8"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250" fill="hold"/>
                                        <p:tgtEl>
                                          <p:spTgt spid="19"/>
                                        </p:tgtEl>
                                        <p:attrNameLst>
                                          <p:attrName>ppt_x</p:attrName>
                                        </p:attrNameLst>
                                      </p:cBhvr>
                                      <p:tavLst>
                                        <p:tav tm="0">
                                          <p:val>
                                            <p:strVal val="#ppt_x"/>
                                          </p:val>
                                        </p:tav>
                                        <p:tav tm="100000">
                                          <p:val>
                                            <p:strVal val="#ppt_x"/>
                                          </p:val>
                                        </p:tav>
                                      </p:tavLst>
                                    </p:anim>
                                    <p:anim calcmode="lin" valueType="num">
                                      <p:cBhvr additive="base">
                                        <p:cTn id="14"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anim calcmode="lin" valueType="num">
                                      <p:cBhvr>
                                        <p:cTn id="26" dur="250" fill="hold"/>
                                        <p:tgtEl>
                                          <p:spTgt spid="22"/>
                                        </p:tgtEl>
                                        <p:attrNameLst>
                                          <p:attrName>ppt_x</p:attrName>
                                        </p:attrNameLst>
                                      </p:cBhvr>
                                      <p:tavLst>
                                        <p:tav tm="0">
                                          <p:val>
                                            <p:strVal val="#ppt_x"/>
                                          </p:val>
                                        </p:tav>
                                        <p:tav tm="100000">
                                          <p:val>
                                            <p:strVal val="#ppt_x"/>
                                          </p:val>
                                        </p:tav>
                                      </p:tavLst>
                                    </p:anim>
                                    <p:anim calcmode="lin" valueType="num">
                                      <p:cBhvr>
                                        <p:cTn id="27"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7409" y="148258"/>
            <a:ext cx="11573197" cy="724247"/>
          </a:xfrm>
        </p:spPr>
        <p:txBody>
          <a:bodyPr>
            <a:normAutofit fontScale="92500" lnSpcReduction="10000"/>
          </a:bodyPr>
          <a:lstStyle/>
          <a:p>
            <a:r>
              <a:rPr lang="en-US" dirty="0"/>
              <a:t>Types of Blockchain</a:t>
            </a:r>
          </a:p>
        </p:txBody>
      </p:sp>
      <p:grpSp>
        <p:nvGrpSpPr>
          <p:cNvPr id="3" name="Group 2">
            <a:extLst>
              <a:ext uri="{FF2B5EF4-FFF2-40B4-BE49-F238E27FC236}">
                <a16:creationId xmlns:a16="http://schemas.microsoft.com/office/drawing/2014/main" id="{7903C40B-E1B9-4CA0-AB88-4D71D6A5F2B7}"/>
              </a:ext>
            </a:extLst>
          </p:cNvPr>
          <p:cNvGrpSpPr/>
          <p:nvPr/>
        </p:nvGrpSpPr>
        <p:grpSpPr>
          <a:xfrm>
            <a:off x="5110403" y="2195601"/>
            <a:ext cx="1685515" cy="4334795"/>
            <a:chOff x="3736544" y="1720397"/>
            <a:chExt cx="1579250" cy="4061504"/>
          </a:xfrm>
        </p:grpSpPr>
        <p:grpSp>
          <p:nvGrpSpPr>
            <p:cNvPr id="4" name="Group 3">
              <a:extLst>
                <a:ext uri="{FF2B5EF4-FFF2-40B4-BE49-F238E27FC236}">
                  <a16:creationId xmlns:a16="http://schemas.microsoft.com/office/drawing/2014/main" id="{F9376356-9907-49A4-9B0B-9A75F630C22C}"/>
                </a:ext>
              </a:extLst>
            </p:cNvPr>
            <p:cNvGrpSpPr/>
            <p:nvPr/>
          </p:nvGrpSpPr>
          <p:grpSpPr>
            <a:xfrm>
              <a:off x="3736544" y="2724048"/>
              <a:ext cx="1579250" cy="1050552"/>
              <a:chOff x="3040927" y="2691643"/>
              <a:chExt cx="2345158" cy="1560051"/>
            </a:xfrm>
          </p:grpSpPr>
          <p:sp>
            <p:nvSpPr>
              <p:cNvPr id="20" name="Flowchart: Decision 19">
                <a:extLst>
                  <a:ext uri="{FF2B5EF4-FFF2-40B4-BE49-F238E27FC236}">
                    <a16:creationId xmlns:a16="http://schemas.microsoft.com/office/drawing/2014/main" id="{7628FC7C-F398-4692-9B7E-A1683197E411}"/>
                  </a:ext>
                </a:extLst>
              </p:cNvPr>
              <p:cNvSpPr/>
              <p:nvPr/>
            </p:nvSpPr>
            <p:spPr>
              <a:xfrm rot="2011191">
                <a:off x="3040927" y="2708397"/>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Flowchart: Decision 20">
                <a:extLst>
                  <a:ext uri="{FF2B5EF4-FFF2-40B4-BE49-F238E27FC236}">
                    <a16:creationId xmlns:a16="http://schemas.microsoft.com/office/drawing/2014/main" id="{BE2523FC-D116-43F7-ACDE-1B89764DED55}"/>
                  </a:ext>
                </a:extLst>
              </p:cNvPr>
              <p:cNvSpPr/>
              <p:nvPr/>
            </p:nvSpPr>
            <p:spPr>
              <a:xfrm rot="2011191">
                <a:off x="3351518" y="3428623"/>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Flowchart: Decision 21">
                <a:extLst>
                  <a:ext uri="{FF2B5EF4-FFF2-40B4-BE49-F238E27FC236}">
                    <a16:creationId xmlns:a16="http://schemas.microsoft.com/office/drawing/2014/main" id="{ECC77CFD-7D39-4E9C-B526-7CC70F45281C}"/>
                  </a:ext>
                </a:extLst>
              </p:cNvPr>
              <p:cNvSpPr/>
              <p:nvPr/>
            </p:nvSpPr>
            <p:spPr>
              <a:xfrm rot="2011191">
                <a:off x="3831275" y="2691643"/>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Flowchart: Decision 22">
                <a:extLst>
                  <a:ext uri="{FF2B5EF4-FFF2-40B4-BE49-F238E27FC236}">
                    <a16:creationId xmlns:a16="http://schemas.microsoft.com/office/drawing/2014/main" id="{989DB3E8-0A5B-4141-870B-ECED6813B0EE}"/>
                  </a:ext>
                </a:extLst>
              </p:cNvPr>
              <p:cNvSpPr/>
              <p:nvPr/>
            </p:nvSpPr>
            <p:spPr>
              <a:xfrm rot="2011191">
                <a:off x="4157621" y="3417440"/>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B957BED3-2E15-46E2-B8D6-989364DEED6F}"/>
                </a:ext>
              </a:extLst>
            </p:cNvPr>
            <p:cNvGrpSpPr/>
            <p:nvPr/>
          </p:nvGrpSpPr>
          <p:grpSpPr>
            <a:xfrm flipH="1">
              <a:off x="3736544" y="1720397"/>
              <a:ext cx="1564483" cy="1043162"/>
              <a:chOff x="4572358" y="1979116"/>
              <a:chExt cx="2323229" cy="1549077"/>
            </a:xfrm>
          </p:grpSpPr>
          <p:sp>
            <p:nvSpPr>
              <p:cNvPr id="16" name="Flowchart: Decision 15">
                <a:extLst>
                  <a:ext uri="{FF2B5EF4-FFF2-40B4-BE49-F238E27FC236}">
                    <a16:creationId xmlns:a16="http://schemas.microsoft.com/office/drawing/2014/main" id="{5B26C4B3-CB73-4B25-8886-42F6E8380A35}"/>
                  </a:ext>
                </a:extLst>
              </p:cNvPr>
              <p:cNvSpPr/>
              <p:nvPr/>
            </p:nvSpPr>
            <p:spPr>
              <a:xfrm rot="2011191">
                <a:off x="4572358" y="1984896"/>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lowchart: Decision 16">
                <a:extLst>
                  <a:ext uri="{FF2B5EF4-FFF2-40B4-BE49-F238E27FC236}">
                    <a16:creationId xmlns:a16="http://schemas.microsoft.com/office/drawing/2014/main" id="{9E942509-38F9-46B8-B738-CEE8A322AD7E}"/>
                  </a:ext>
                </a:extLst>
              </p:cNvPr>
              <p:cNvSpPr/>
              <p:nvPr/>
            </p:nvSpPr>
            <p:spPr>
              <a:xfrm rot="2011191">
                <a:off x="4875117" y="2705122"/>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Flowchart: Decision 17">
                <a:extLst>
                  <a:ext uri="{FF2B5EF4-FFF2-40B4-BE49-F238E27FC236}">
                    <a16:creationId xmlns:a16="http://schemas.microsoft.com/office/drawing/2014/main" id="{B598D879-B146-4017-820D-3FE116697041}"/>
                  </a:ext>
                </a:extLst>
              </p:cNvPr>
              <p:cNvSpPr/>
              <p:nvPr/>
            </p:nvSpPr>
            <p:spPr>
              <a:xfrm rot="2011191">
                <a:off x="5359815" y="1979116"/>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Flowchart: Decision 18">
                <a:extLst>
                  <a:ext uri="{FF2B5EF4-FFF2-40B4-BE49-F238E27FC236}">
                    <a16:creationId xmlns:a16="http://schemas.microsoft.com/office/drawing/2014/main" id="{BDD93F75-E20E-481A-8298-11EC3589671A}"/>
                  </a:ext>
                </a:extLst>
              </p:cNvPr>
              <p:cNvSpPr/>
              <p:nvPr/>
            </p:nvSpPr>
            <p:spPr>
              <a:xfrm rot="2011191">
                <a:off x="5667123" y="2705120"/>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a:extLst>
                <a:ext uri="{FF2B5EF4-FFF2-40B4-BE49-F238E27FC236}">
                  <a16:creationId xmlns:a16="http://schemas.microsoft.com/office/drawing/2014/main" id="{DA951961-DBF8-4A43-AB48-1BEE0DE91F2E}"/>
                </a:ext>
              </a:extLst>
            </p:cNvPr>
            <p:cNvGrpSpPr/>
            <p:nvPr/>
          </p:nvGrpSpPr>
          <p:grpSpPr>
            <a:xfrm flipH="1">
              <a:off x="3736544" y="3735089"/>
              <a:ext cx="1564483" cy="1043162"/>
              <a:chOff x="4572358" y="1979116"/>
              <a:chExt cx="2323229" cy="1549077"/>
            </a:xfrm>
          </p:grpSpPr>
          <p:sp>
            <p:nvSpPr>
              <p:cNvPr id="12" name="Flowchart: Decision 11">
                <a:extLst>
                  <a:ext uri="{FF2B5EF4-FFF2-40B4-BE49-F238E27FC236}">
                    <a16:creationId xmlns:a16="http://schemas.microsoft.com/office/drawing/2014/main" id="{26E4D1EB-B62D-499E-9461-C479DF82CFD9}"/>
                  </a:ext>
                </a:extLst>
              </p:cNvPr>
              <p:cNvSpPr/>
              <p:nvPr/>
            </p:nvSpPr>
            <p:spPr>
              <a:xfrm rot="2011191">
                <a:off x="4572358" y="1984896"/>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Flowchart: Decision 12">
                <a:extLst>
                  <a:ext uri="{FF2B5EF4-FFF2-40B4-BE49-F238E27FC236}">
                    <a16:creationId xmlns:a16="http://schemas.microsoft.com/office/drawing/2014/main" id="{2A65FC57-072E-4BB2-AD33-CC0FC31739F3}"/>
                  </a:ext>
                </a:extLst>
              </p:cNvPr>
              <p:cNvSpPr/>
              <p:nvPr/>
            </p:nvSpPr>
            <p:spPr>
              <a:xfrm rot="2011191">
                <a:off x="4875117" y="2705122"/>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Flowchart: Decision 13">
                <a:extLst>
                  <a:ext uri="{FF2B5EF4-FFF2-40B4-BE49-F238E27FC236}">
                    <a16:creationId xmlns:a16="http://schemas.microsoft.com/office/drawing/2014/main" id="{AB51E0B7-1FAF-4A1A-83D8-E223D65A20CE}"/>
                  </a:ext>
                </a:extLst>
              </p:cNvPr>
              <p:cNvSpPr/>
              <p:nvPr/>
            </p:nvSpPr>
            <p:spPr>
              <a:xfrm rot="2011191">
                <a:off x="5359815" y="1979116"/>
                <a:ext cx="1228464" cy="823071"/>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Flowchart: Decision 14">
                <a:extLst>
                  <a:ext uri="{FF2B5EF4-FFF2-40B4-BE49-F238E27FC236}">
                    <a16:creationId xmlns:a16="http://schemas.microsoft.com/office/drawing/2014/main" id="{C43D15A5-EF8E-47E8-A49E-3BAD7B9A0E51}"/>
                  </a:ext>
                </a:extLst>
              </p:cNvPr>
              <p:cNvSpPr/>
              <p:nvPr/>
            </p:nvSpPr>
            <p:spPr>
              <a:xfrm rot="2011191">
                <a:off x="5667123" y="2705120"/>
                <a:ext cx="1228464" cy="823071"/>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 name="Group 6">
              <a:extLst>
                <a:ext uri="{FF2B5EF4-FFF2-40B4-BE49-F238E27FC236}">
                  <a16:creationId xmlns:a16="http://schemas.microsoft.com/office/drawing/2014/main" id="{C63722D1-17E3-445B-A0E5-22384D96C4B4}"/>
                </a:ext>
              </a:extLst>
            </p:cNvPr>
            <p:cNvGrpSpPr/>
            <p:nvPr/>
          </p:nvGrpSpPr>
          <p:grpSpPr>
            <a:xfrm>
              <a:off x="3736544" y="4738739"/>
              <a:ext cx="1564483" cy="1043162"/>
              <a:chOff x="4572358" y="1979116"/>
              <a:chExt cx="2323229" cy="1549077"/>
            </a:xfrm>
          </p:grpSpPr>
          <p:sp>
            <p:nvSpPr>
              <p:cNvPr id="8" name="Flowchart: Decision 7">
                <a:extLst>
                  <a:ext uri="{FF2B5EF4-FFF2-40B4-BE49-F238E27FC236}">
                    <a16:creationId xmlns:a16="http://schemas.microsoft.com/office/drawing/2014/main" id="{23B4C5C6-96D1-44F5-8055-0370CE0147CD}"/>
                  </a:ext>
                </a:extLst>
              </p:cNvPr>
              <p:cNvSpPr/>
              <p:nvPr/>
            </p:nvSpPr>
            <p:spPr>
              <a:xfrm rot="2011191">
                <a:off x="4572358" y="1984896"/>
                <a:ext cx="1228464" cy="823071"/>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Flowchart: Decision 8">
                <a:extLst>
                  <a:ext uri="{FF2B5EF4-FFF2-40B4-BE49-F238E27FC236}">
                    <a16:creationId xmlns:a16="http://schemas.microsoft.com/office/drawing/2014/main" id="{1709B107-1ADA-41A7-A242-ECD24D1D4B4D}"/>
                  </a:ext>
                </a:extLst>
              </p:cNvPr>
              <p:cNvSpPr/>
              <p:nvPr/>
            </p:nvSpPr>
            <p:spPr>
              <a:xfrm rot="2011191">
                <a:off x="4875117" y="2705122"/>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Flowchart: Decision 9">
                <a:extLst>
                  <a:ext uri="{FF2B5EF4-FFF2-40B4-BE49-F238E27FC236}">
                    <a16:creationId xmlns:a16="http://schemas.microsoft.com/office/drawing/2014/main" id="{DA82BA05-DAC1-45B3-A394-0AFB4C841BA3}"/>
                  </a:ext>
                </a:extLst>
              </p:cNvPr>
              <p:cNvSpPr/>
              <p:nvPr/>
            </p:nvSpPr>
            <p:spPr>
              <a:xfrm rot="2011191">
                <a:off x="5359815" y="1979116"/>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Flowchart: Decision 10">
                <a:extLst>
                  <a:ext uri="{FF2B5EF4-FFF2-40B4-BE49-F238E27FC236}">
                    <a16:creationId xmlns:a16="http://schemas.microsoft.com/office/drawing/2014/main" id="{CB9C61CF-FE7E-4AF4-B1D4-DEC58A37DC7C}"/>
                  </a:ext>
                </a:extLst>
              </p:cNvPr>
              <p:cNvSpPr/>
              <p:nvPr/>
            </p:nvSpPr>
            <p:spPr>
              <a:xfrm rot="2011191">
                <a:off x="5667123" y="2705120"/>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5" name="TextBox 24">
            <a:extLst>
              <a:ext uri="{FF2B5EF4-FFF2-40B4-BE49-F238E27FC236}">
                <a16:creationId xmlns:a16="http://schemas.microsoft.com/office/drawing/2014/main" id="{ADC2C0FC-02A1-4F33-B84A-B1E764412815}"/>
              </a:ext>
            </a:extLst>
          </p:cNvPr>
          <p:cNvSpPr txBox="1"/>
          <p:nvPr/>
        </p:nvSpPr>
        <p:spPr>
          <a:xfrm>
            <a:off x="206277" y="762416"/>
            <a:ext cx="11694706" cy="1200329"/>
          </a:xfrm>
          <a:prstGeom prst="rect">
            <a:avLst/>
          </a:prstGeom>
          <a:noFill/>
        </p:spPr>
        <p:txBody>
          <a:bodyPr wrap="square" rtlCol="0">
            <a:spAutoFit/>
          </a:bodyPr>
          <a:lstStyle/>
          <a:p>
            <a:r>
              <a:rPr lang="en-US" altLang="ko-KR" sz="3600" dirty="0">
                <a:solidFill>
                  <a:schemeClr val="tx1">
                    <a:lumMod val="65000"/>
                    <a:lumOff val="35000"/>
                  </a:schemeClr>
                </a:solidFill>
                <a:cs typeface="Arial" pitchFamily="34" charset="0"/>
              </a:rPr>
              <a:t>There are types of blockchains, depending on the scope of its use. They are as follows: </a:t>
            </a:r>
            <a:endParaRPr lang="ko-KR" altLang="en-US" sz="3600" dirty="0">
              <a:solidFill>
                <a:schemeClr val="tx1">
                  <a:lumMod val="65000"/>
                  <a:lumOff val="35000"/>
                </a:schemeClr>
              </a:solidFill>
              <a:cs typeface="Arial" pitchFamily="34" charset="0"/>
            </a:endParaRPr>
          </a:p>
        </p:txBody>
      </p:sp>
      <p:grpSp>
        <p:nvGrpSpPr>
          <p:cNvPr id="27" name="Group 26">
            <a:extLst>
              <a:ext uri="{FF2B5EF4-FFF2-40B4-BE49-F238E27FC236}">
                <a16:creationId xmlns:a16="http://schemas.microsoft.com/office/drawing/2014/main" id="{743BD0E8-2682-4A4F-A211-E08922A02A82}"/>
              </a:ext>
            </a:extLst>
          </p:cNvPr>
          <p:cNvGrpSpPr/>
          <p:nvPr/>
        </p:nvGrpSpPr>
        <p:grpSpPr>
          <a:xfrm>
            <a:off x="7344187" y="2245896"/>
            <a:ext cx="4173355" cy="4140805"/>
            <a:chOff x="2994245" y="4205160"/>
            <a:chExt cx="1910466" cy="4140805"/>
          </a:xfrm>
        </p:grpSpPr>
        <p:sp>
          <p:nvSpPr>
            <p:cNvPr id="28" name="TextBox 27">
              <a:extLst>
                <a:ext uri="{FF2B5EF4-FFF2-40B4-BE49-F238E27FC236}">
                  <a16:creationId xmlns:a16="http://schemas.microsoft.com/office/drawing/2014/main" id="{B6580046-CCF2-4A84-A0CB-A7D626D39F01}"/>
                </a:ext>
              </a:extLst>
            </p:cNvPr>
            <p:cNvSpPr txBox="1"/>
            <p:nvPr/>
          </p:nvSpPr>
          <p:spPr>
            <a:xfrm>
              <a:off x="3017859" y="4560313"/>
              <a:ext cx="1886852" cy="3785652"/>
            </a:xfrm>
            <a:prstGeom prst="rect">
              <a:avLst/>
            </a:prstGeom>
            <a:noFill/>
          </p:spPr>
          <p:txBody>
            <a:bodyPr wrap="square" rtlCol="0">
              <a:spAutoFit/>
            </a:bodyPr>
            <a:lstStyle/>
            <a:p>
              <a:pPr marL="342900" indent="-342900">
                <a:buFont typeface="Wingdings" panose="05000000000000000000" pitchFamily="2" charset="2"/>
                <a:buChar char="v"/>
              </a:pPr>
              <a:r>
                <a:rPr lang="en-US" altLang="ko-KR" sz="2000" dirty="0">
                  <a:solidFill>
                    <a:schemeClr val="tx1">
                      <a:lumMod val="65000"/>
                      <a:lumOff val="35000"/>
                    </a:schemeClr>
                  </a:solidFill>
                  <a:cs typeface="Arial" pitchFamily="34" charset="0"/>
                </a:rPr>
                <a:t>Private blockchains operate on closed networks and have access restrictions, they tend to work well for private businesses and organizations [7]. Companies can use private blockchains to customize their accessibility and authorization preferences, and other important security options. Only one authority manages a private blockchain network. </a:t>
              </a:r>
              <a:endParaRPr lang="ko-KR" altLang="en-US" sz="2000" dirty="0">
                <a:solidFill>
                  <a:schemeClr val="tx1">
                    <a:lumMod val="65000"/>
                    <a:lumOff val="35000"/>
                  </a:schemeClr>
                </a:solidFill>
                <a:cs typeface="Arial" pitchFamily="34" charset="0"/>
              </a:endParaRPr>
            </a:p>
          </p:txBody>
        </p:sp>
        <p:sp>
          <p:nvSpPr>
            <p:cNvPr id="29" name="TextBox 28">
              <a:extLst>
                <a:ext uri="{FF2B5EF4-FFF2-40B4-BE49-F238E27FC236}">
                  <a16:creationId xmlns:a16="http://schemas.microsoft.com/office/drawing/2014/main" id="{3D9E098F-1441-4D9C-9BE0-FF3505CB5C05}"/>
                </a:ext>
              </a:extLst>
            </p:cNvPr>
            <p:cNvSpPr txBox="1"/>
            <p:nvPr/>
          </p:nvSpPr>
          <p:spPr>
            <a:xfrm>
              <a:off x="2994245" y="4205160"/>
              <a:ext cx="1870812" cy="400110"/>
            </a:xfrm>
            <a:prstGeom prst="rect">
              <a:avLst/>
            </a:prstGeom>
            <a:noFill/>
          </p:spPr>
          <p:txBody>
            <a:bodyPr wrap="square" rtlCol="0">
              <a:spAutoFit/>
            </a:bodyPr>
            <a:lstStyle/>
            <a:p>
              <a:r>
                <a:rPr lang="en-US" altLang="ko-KR" sz="2000" b="1" dirty="0">
                  <a:solidFill>
                    <a:schemeClr val="accent2"/>
                  </a:solidFill>
                  <a:cs typeface="Arial" pitchFamily="34" charset="0"/>
                </a:rPr>
                <a:t>Private Blockchain Networks</a:t>
              </a:r>
              <a:endParaRPr lang="ko-KR" altLang="en-US" sz="2000" b="1" dirty="0">
                <a:solidFill>
                  <a:schemeClr val="accent2"/>
                </a:solidFill>
                <a:cs typeface="Arial" pitchFamily="34" charset="0"/>
              </a:endParaRPr>
            </a:p>
          </p:txBody>
        </p:sp>
      </p:grpSp>
      <p:sp>
        <p:nvSpPr>
          <p:cNvPr id="31" name="TextBox 30">
            <a:extLst>
              <a:ext uri="{FF2B5EF4-FFF2-40B4-BE49-F238E27FC236}">
                <a16:creationId xmlns:a16="http://schemas.microsoft.com/office/drawing/2014/main" id="{4D8318F2-ED14-4D17-95FE-2961352DA1C1}"/>
              </a:ext>
            </a:extLst>
          </p:cNvPr>
          <p:cNvSpPr txBox="1"/>
          <p:nvPr/>
        </p:nvSpPr>
        <p:spPr>
          <a:xfrm>
            <a:off x="730037" y="2893071"/>
            <a:ext cx="4166503" cy="3785652"/>
          </a:xfrm>
          <a:prstGeom prst="rect">
            <a:avLst/>
          </a:prstGeom>
          <a:noFill/>
        </p:spPr>
        <p:txBody>
          <a:bodyPr wrap="square" rtlCol="0">
            <a:spAutoFit/>
          </a:bodyPr>
          <a:lstStyle/>
          <a:p>
            <a:pPr marL="342900" indent="-342900">
              <a:buFont typeface="Wingdings" panose="05000000000000000000" pitchFamily="2" charset="2"/>
              <a:buChar char="v"/>
            </a:pPr>
            <a:r>
              <a:rPr lang="en-US" altLang="ko-KR" sz="2400" dirty="0">
                <a:solidFill>
                  <a:schemeClr val="tx1">
                    <a:lumMod val="65000"/>
                    <a:lumOff val="35000"/>
                  </a:schemeClr>
                </a:solidFill>
                <a:cs typeface="Arial" pitchFamily="34" charset="0"/>
              </a:rPr>
              <a:t>As the name suggests, public blockchains are not owned by anyone. They are open to the public, and anyone can participate as a node in the decision-making process. Users may or may not be rewarded for their participation</a:t>
            </a:r>
            <a:endParaRPr lang="ko-KR" altLang="en-US" sz="2400" dirty="0">
              <a:solidFill>
                <a:schemeClr val="tx1">
                  <a:lumMod val="65000"/>
                  <a:lumOff val="35000"/>
                </a:schemeClr>
              </a:solidFill>
              <a:cs typeface="Arial" pitchFamily="34" charset="0"/>
            </a:endParaRPr>
          </a:p>
        </p:txBody>
      </p:sp>
      <p:sp>
        <p:nvSpPr>
          <p:cNvPr id="36" name="Donut 8">
            <a:extLst>
              <a:ext uri="{FF2B5EF4-FFF2-40B4-BE49-F238E27FC236}">
                <a16:creationId xmlns:a16="http://schemas.microsoft.com/office/drawing/2014/main" id="{5B376859-7808-49A6-AED6-E81C2EF76B1F}"/>
              </a:ext>
            </a:extLst>
          </p:cNvPr>
          <p:cNvSpPr/>
          <p:nvPr/>
        </p:nvSpPr>
        <p:spPr>
          <a:xfrm>
            <a:off x="3925485" y="1869944"/>
            <a:ext cx="433022" cy="517600"/>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8" name="Block Arc 25">
            <a:extLst>
              <a:ext uri="{FF2B5EF4-FFF2-40B4-BE49-F238E27FC236}">
                <a16:creationId xmlns:a16="http://schemas.microsoft.com/office/drawing/2014/main" id="{8EE20353-0629-450C-B232-2F82D217ABCA}"/>
              </a:ext>
            </a:extLst>
          </p:cNvPr>
          <p:cNvSpPr>
            <a:spLocks noChangeAspect="1"/>
          </p:cNvSpPr>
          <p:nvPr/>
        </p:nvSpPr>
        <p:spPr>
          <a:xfrm>
            <a:off x="8460760" y="1722939"/>
            <a:ext cx="359923" cy="51998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0" name="Rectangle 39"/>
          <p:cNvSpPr/>
          <p:nvPr/>
        </p:nvSpPr>
        <p:spPr>
          <a:xfrm>
            <a:off x="367409" y="2307671"/>
            <a:ext cx="4600940" cy="523220"/>
          </a:xfrm>
          <a:prstGeom prst="rect">
            <a:avLst/>
          </a:prstGeom>
        </p:spPr>
        <p:txBody>
          <a:bodyPr wrap="none">
            <a:spAutoFit/>
          </a:bodyPr>
          <a:lstStyle/>
          <a:p>
            <a:r>
              <a:rPr lang="ar-SA" sz="2800" dirty="0">
                <a:solidFill>
                  <a:srgbClr val="0070C0"/>
                </a:solidFill>
              </a:rPr>
              <a:t>Public Blockchain Networks</a:t>
            </a:r>
          </a:p>
        </p:txBody>
      </p:sp>
    </p:spTree>
    <p:extLst>
      <p:ext uri="{BB962C8B-B14F-4D97-AF65-F5344CB8AC3E}">
        <p14:creationId xmlns:p14="http://schemas.microsoft.com/office/powerpoint/2010/main" val="215982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10" fill="hold"/>
                                        <p:tgtEl>
                                          <p:spTgt spid="25"/>
                                        </p:tgtEl>
                                        <p:attrNameLst>
                                          <p:attrName>ppt_x</p:attrName>
                                        </p:attrNameLst>
                                      </p:cBhvr>
                                      <p:tavLst>
                                        <p:tav tm="0">
                                          <p:val>
                                            <p:strVal val="#ppt_x"/>
                                          </p:val>
                                        </p:tav>
                                        <p:tav tm="100000">
                                          <p:val>
                                            <p:strVal val="#ppt_x"/>
                                          </p:val>
                                        </p:tav>
                                      </p:tavLst>
                                    </p:anim>
                                    <p:anim calcmode="lin" valueType="num">
                                      <p:cBhvr additive="base">
                                        <p:cTn id="14" dur="1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250" fill="hold"/>
                                        <p:tgtEl>
                                          <p:spTgt spid="38"/>
                                        </p:tgtEl>
                                        <p:attrNameLst>
                                          <p:attrName>ppt_x</p:attrName>
                                        </p:attrNameLst>
                                      </p:cBhvr>
                                      <p:tavLst>
                                        <p:tav tm="0">
                                          <p:val>
                                            <p:strVal val="#ppt_x"/>
                                          </p:val>
                                        </p:tav>
                                        <p:tav tm="100000">
                                          <p:val>
                                            <p:strVal val="#ppt_x"/>
                                          </p:val>
                                        </p:tav>
                                      </p:tavLst>
                                    </p:anim>
                                    <p:anim calcmode="lin" valueType="num">
                                      <p:cBhvr additive="base">
                                        <p:cTn id="20" dur="25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250" fill="hold"/>
                                        <p:tgtEl>
                                          <p:spTgt spid="27"/>
                                        </p:tgtEl>
                                        <p:attrNameLst>
                                          <p:attrName>ppt_x</p:attrName>
                                        </p:attrNameLst>
                                      </p:cBhvr>
                                      <p:tavLst>
                                        <p:tav tm="0">
                                          <p:val>
                                            <p:strVal val="#ppt_x"/>
                                          </p:val>
                                        </p:tav>
                                        <p:tav tm="100000">
                                          <p:val>
                                            <p:strVal val="#ppt_x"/>
                                          </p:val>
                                        </p:tav>
                                      </p:tavLst>
                                    </p:anim>
                                    <p:anim calcmode="lin" valueType="num">
                                      <p:cBhvr additive="base">
                                        <p:cTn id="24"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250" fill="hold"/>
                                        <p:tgtEl>
                                          <p:spTgt spid="36"/>
                                        </p:tgtEl>
                                        <p:attrNameLst>
                                          <p:attrName>ppt_x</p:attrName>
                                        </p:attrNameLst>
                                      </p:cBhvr>
                                      <p:tavLst>
                                        <p:tav tm="0">
                                          <p:val>
                                            <p:strVal val="#ppt_x"/>
                                          </p:val>
                                        </p:tav>
                                        <p:tav tm="100000">
                                          <p:val>
                                            <p:strVal val="#ppt_x"/>
                                          </p:val>
                                        </p:tav>
                                      </p:tavLst>
                                    </p:anim>
                                    <p:anim calcmode="lin" valueType="num">
                                      <p:cBhvr additive="base">
                                        <p:cTn id="30" dur="25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250" fill="hold"/>
                                        <p:tgtEl>
                                          <p:spTgt spid="40"/>
                                        </p:tgtEl>
                                        <p:attrNameLst>
                                          <p:attrName>ppt_x</p:attrName>
                                        </p:attrNameLst>
                                      </p:cBhvr>
                                      <p:tavLst>
                                        <p:tav tm="0">
                                          <p:val>
                                            <p:strVal val="#ppt_x"/>
                                          </p:val>
                                        </p:tav>
                                        <p:tav tm="100000">
                                          <p:val>
                                            <p:strVal val="#ppt_x"/>
                                          </p:val>
                                        </p:tav>
                                      </p:tavLst>
                                    </p:anim>
                                    <p:anim calcmode="lin" valueType="num">
                                      <p:cBhvr additive="base">
                                        <p:cTn id="34" dur="250" fill="hold"/>
                                        <p:tgtEl>
                                          <p:spTgt spid="4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250" fill="hold"/>
                                        <p:tgtEl>
                                          <p:spTgt spid="31"/>
                                        </p:tgtEl>
                                        <p:attrNameLst>
                                          <p:attrName>ppt_x</p:attrName>
                                        </p:attrNameLst>
                                      </p:cBhvr>
                                      <p:tavLst>
                                        <p:tav tm="0">
                                          <p:val>
                                            <p:strVal val="#ppt_x"/>
                                          </p:val>
                                        </p:tav>
                                        <p:tav tm="100000">
                                          <p:val>
                                            <p:strVal val="#ppt_x"/>
                                          </p:val>
                                        </p:tav>
                                      </p:tavLst>
                                    </p:anim>
                                    <p:anim calcmode="lin" valueType="num">
                                      <p:cBhvr additive="base">
                                        <p:cTn id="38" dur="25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 grpId="0"/>
      <p:bldP spid="31" grpId="0"/>
      <p:bldP spid="36" grpId="0" animBg="1"/>
      <p:bldP spid="38"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Brief History of Blockchain Technology</a:t>
            </a:r>
          </a:p>
        </p:txBody>
      </p:sp>
      <p:sp>
        <p:nvSpPr>
          <p:cNvPr id="305" name="Text Placeholder 1">
            <a:extLst>
              <a:ext uri="{FF2B5EF4-FFF2-40B4-BE49-F238E27FC236}">
                <a16:creationId xmlns:a16="http://schemas.microsoft.com/office/drawing/2014/main" id="{D9B85F3A-0D98-4AE5-8CED-AA4A4CF82188}"/>
              </a:ext>
            </a:extLst>
          </p:cNvPr>
          <p:cNvSpPr txBox="1">
            <a:spLocks/>
          </p:cNvSpPr>
          <p:nvPr/>
        </p:nvSpPr>
        <p:spPr>
          <a:xfrm>
            <a:off x="179203" y="1063756"/>
            <a:ext cx="11901822" cy="579424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q"/>
            </a:pPr>
            <a:r>
              <a:rPr lang="en-US" sz="2000" dirty="0"/>
              <a:t>Blockchain started in 1982, when David Chaum proposed the first-ever blockchain-like protocol in his dissertation, Computer Systems Established, Maintained, and Trusted . </a:t>
            </a:r>
          </a:p>
          <a:p>
            <a:pPr algn="l"/>
            <a:r>
              <a:rPr lang="en-US" sz="2000" dirty="0"/>
              <a:t> </a:t>
            </a:r>
          </a:p>
          <a:p>
            <a:pPr marL="342900" indent="-342900" algn="l">
              <a:buFont typeface="Wingdings" panose="05000000000000000000" pitchFamily="2" charset="2"/>
              <a:buChar char="q"/>
            </a:pPr>
            <a:r>
              <a:rPr lang="en-US" sz="2000" dirty="0"/>
              <a:t>This concept was further worked on by Stuart Haber and W Scott Starletta in 1991, where they described the process of a cryptographically secured chain of blocks with timestamps that could not be tampered with .  </a:t>
            </a:r>
          </a:p>
          <a:p>
            <a:pPr marL="342900" indent="-342900" algn="l">
              <a:buFont typeface="Wingdings" panose="05000000000000000000" pitchFamily="2" charset="2"/>
              <a:buChar char="q"/>
            </a:pPr>
            <a:r>
              <a:rPr lang="en-US" sz="2000" dirty="0"/>
              <a:t>However, Blockchain was first popularized by Satoshi Nakamoto in 2008 in a paper titled, “Bitcoin: A Peer-to-Peer Electronic Cash System” . The author(s) laid out the framework for blockchain and detailed methods of using a peer-to-peer network to generate a financial database.</a:t>
            </a:r>
          </a:p>
          <a:p>
            <a:pPr marL="342900" indent="-342900" algn="l">
              <a:buFont typeface="Wingdings" panose="05000000000000000000" pitchFamily="2" charset="2"/>
              <a:buChar char="q"/>
            </a:pPr>
            <a:endParaRPr lang="en-US" sz="2000" dirty="0"/>
          </a:p>
          <a:p>
            <a:pPr algn="l"/>
            <a:r>
              <a:rPr lang="en-US" sz="2000" dirty="0"/>
              <a:t>  </a:t>
            </a:r>
          </a:p>
          <a:p>
            <a:pPr marL="342900" indent="-342900" algn="l">
              <a:buFont typeface="Wingdings" panose="05000000000000000000" pitchFamily="2" charset="2"/>
              <a:buChar char="q"/>
            </a:pPr>
            <a:r>
              <a:rPr lang="en-US" sz="2000" dirty="0"/>
              <a:t>Since then, various programmers, cryptographers, and scientists have worked on this concept of blockchain to produce a cryptocurrency network called the bitcoin. The major design goal and the purpose of the blockchain were to solve two major problems. The first is to solve the double spending problem and second was to eliminate the need of central trusted third party.</a:t>
            </a:r>
          </a:p>
        </p:txBody>
      </p:sp>
    </p:spTree>
    <p:extLst>
      <p:ext uri="{BB962C8B-B14F-4D97-AF65-F5344CB8AC3E}">
        <p14:creationId xmlns:p14="http://schemas.microsoft.com/office/powerpoint/2010/main" val="2603655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25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5"/>
                                        </p:tgtEl>
                                        <p:attrNameLst>
                                          <p:attrName>style.visibility</p:attrName>
                                        </p:attrNameLst>
                                      </p:cBhvr>
                                      <p:to>
                                        <p:strVal val="visible"/>
                                      </p:to>
                                    </p:set>
                                    <p:anim calcmode="lin" valueType="num">
                                      <p:cBhvr additive="base">
                                        <p:cTn id="13" dur="250" fill="hold"/>
                                        <p:tgtEl>
                                          <p:spTgt spid="305"/>
                                        </p:tgtEl>
                                        <p:attrNameLst>
                                          <p:attrName>ppt_x</p:attrName>
                                        </p:attrNameLst>
                                      </p:cBhvr>
                                      <p:tavLst>
                                        <p:tav tm="0">
                                          <p:val>
                                            <p:strVal val="#ppt_x"/>
                                          </p:val>
                                        </p:tav>
                                        <p:tav tm="100000">
                                          <p:val>
                                            <p:strVal val="#ppt_x"/>
                                          </p:val>
                                        </p:tav>
                                      </p:tavLst>
                                    </p:anim>
                                    <p:anim calcmode="lin" valueType="num">
                                      <p:cBhvr additive="base">
                                        <p:cTn id="14" dur="250" fill="hold"/>
                                        <p:tgtEl>
                                          <p:spTgt spid="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P spid="3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23529" y="286345"/>
            <a:ext cx="11573197" cy="724247"/>
          </a:xfrm>
        </p:spPr>
        <p:txBody>
          <a:bodyPr>
            <a:normAutofit fontScale="92500" lnSpcReduction="10000"/>
          </a:bodyPr>
          <a:lstStyle/>
          <a:p>
            <a:r>
              <a:rPr lang="en-US" dirty="0">
                <a:solidFill>
                  <a:srgbClr val="00B0F0"/>
                </a:solidFill>
              </a:rPr>
              <a:t>What Is a Blockchain?</a:t>
            </a:r>
          </a:p>
        </p:txBody>
      </p:sp>
      <p:sp>
        <p:nvSpPr>
          <p:cNvPr id="16" name="직사각형 1">
            <a:extLst>
              <a:ext uri="{FF2B5EF4-FFF2-40B4-BE49-F238E27FC236}">
                <a16:creationId xmlns:a16="http://schemas.microsoft.com/office/drawing/2014/main" id="{2C704074-F328-4611-9EC0-1643323E1460}"/>
              </a:ext>
            </a:extLst>
          </p:cNvPr>
          <p:cNvSpPr/>
          <p:nvPr/>
        </p:nvSpPr>
        <p:spPr>
          <a:xfrm>
            <a:off x="5026683" y="960451"/>
            <a:ext cx="6870043" cy="5940088"/>
          </a:xfrm>
          <a:prstGeom prst="rect">
            <a:avLst/>
          </a:prstGeom>
        </p:spPr>
        <p:txBody>
          <a:bodyPr wrap="square">
            <a:spAutoFit/>
          </a:bodyPr>
          <a:lstStyle/>
          <a:p>
            <a:pPr marL="342900" indent="-342900">
              <a:buFont typeface="Wingdings" panose="05000000000000000000" pitchFamily="2" charset="2"/>
              <a:buChar char="v"/>
            </a:pPr>
            <a:r>
              <a:rPr lang="en-US" sz="2000" dirty="0"/>
              <a:t>A blockchain is a distributed database that is shared among the nodes of a computer network.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Blockchains are best known for their crucial role in cryptocurrency systems, such as </a:t>
            </a:r>
            <a:r>
              <a:rPr lang="en-US" sz="2000" u="sng" dirty="0">
                <a:hlinkClick r:id="rId2"/>
              </a:rPr>
              <a:t>Bitcoin</a:t>
            </a:r>
            <a:r>
              <a:rPr lang="en-US" sz="2000" dirty="0"/>
              <a:t>, for maintaining a secure and decentralized record of transactions.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innovation with a blockchain is that it guarantees the fidelity and security of a record of data and generates trust without the need for a trusted third party. </a:t>
            </a:r>
          </a:p>
          <a:p>
            <a:pPr marL="342900" indent="-342900">
              <a:buFont typeface="Wingdings" panose="05000000000000000000" pitchFamily="2" charset="2"/>
              <a:buChar char="v"/>
            </a:pPr>
            <a:endParaRPr lang="en-US" sz="2000" dirty="0">
              <a:solidFill>
                <a:schemeClr val="tx1">
                  <a:lumMod val="75000"/>
                  <a:lumOff val="25000"/>
                </a:schemeClr>
              </a:solidFill>
            </a:endParaRPr>
          </a:p>
          <a:p>
            <a:pPr marL="342900" indent="-342900">
              <a:buFont typeface="Wingdings" panose="05000000000000000000" pitchFamily="2" charset="2"/>
              <a:buChar char="v"/>
            </a:pPr>
            <a:r>
              <a:rPr lang="en-US" sz="2000" dirty="0"/>
              <a:t>A blockchain collects information together in groups, known as </a:t>
            </a:r>
            <a:r>
              <a:rPr lang="en-US" sz="2000" u="sng" dirty="0">
                <a:hlinkClick r:id="rId3"/>
              </a:rPr>
              <a:t>blocks</a:t>
            </a:r>
            <a:r>
              <a:rPr lang="en-US" sz="2000" dirty="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  Blocks have certain storage capacities and, when filled, are closed and linked to the previously filled block, forming a chain of data known as the blockchain</a:t>
            </a:r>
            <a:endParaRPr lang="ko-KR" altLang="en-US" sz="2000" dirty="0">
              <a:solidFill>
                <a:schemeClr val="tx1">
                  <a:lumMod val="75000"/>
                  <a:lumOff val="25000"/>
                </a:schemeClr>
              </a:solidFill>
            </a:endParaRPr>
          </a:p>
        </p:txBody>
      </p:sp>
      <p:pic>
        <p:nvPicPr>
          <p:cNvPr id="20" name="Picture Placeholder 19"/>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17452" r="17452"/>
          <a:stretch>
            <a:fillRect/>
          </a:stretch>
        </p:blipFill>
        <p:spPr>
          <a:xfrm>
            <a:off x="191385" y="886956"/>
            <a:ext cx="4476307" cy="5725612"/>
          </a:xfrm>
          <a:ln>
            <a:noFill/>
          </a:ln>
        </p:spPr>
      </p:pic>
    </p:spTree>
    <p:extLst>
      <p:ext uri="{BB962C8B-B14F-4D97-AF65-F5344CB8AC3E}">
        <p14:creationId xmlns:p14="http://schemas.microsoft.com/office/powerpoint/2010/main" val="20198892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The Block Structure </a:t>
            </a:r>
          </a:p>
        </p:txBody>
      </p:sp>
      <p:sp>
        <p:nvSpPr>
          <p:cNvPr id="99" name="Text Placeholder 1">
            <a:extLst>
              <a:ext uri="{FF2B5EF4-FFF2-40B4-BE49-F238E27FC236}">
                <a16:creationId xmlns:a16="http://schemas.microsoft.com/office/drawing/2014/main" id="{D9B85F3A-0D98-4AE5-8CED-AA4A4CF82188}"/>
              </a:ext>
            </a:extLst>
          </p:cNvPr>
          <p:cNvSpPr txBox="1">
            <a:spLocks/>
          </p:cNvSpPr>
          <p:nvPr/>
        </p:nvSpPr>
        <p:spPr>
          <a:xfrm>
            <a:off x="290178" y="2031318"/>
            <a:ext cx="11901822" cy="235953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block is the building block or the key element of blockchain. A unit of data stored inside a block may be represented by any value depending on the type of blockchain. </a:t>
            </a:r>
          </a:p>
          <a:p>
            <a:r>
              <a:rPr lang="en-US" sz="2000" dirty="0"/>
              <a:t>For the Bitcoin blockchain. The blocks store number of transactions. For example, blocks are consisted of an average of more than 500 Bitcoin transactions. </a:t>
            </a:r>
          </a:p>
          <a:p>
            <a:r>
              <a:rPr lang="en-US" sz="2000" dirty="0"/>
              <a:t>A block also stores encrypted details about the parties participating in the </a:t>
            </a:r>
          </a:p>
          <a:p>
            <a:r>
              <a:rPr lang="en-US" sz="2000" dirty="0"/>
              <a:t>network, whose interaction resulted in the data stored in the block. </a:t>
            </a:r>
          </a:p>
          <a:p>
            <a:r>
              <a:rPr lang="en-US" sz="2000" dirty="0"/>
              <a:t>Each block in blockchain consists of: </a:t>
            </a:r>
          </a:p>
          <a:p>
            <a:endParaRPr lang="en-US" sz="2000" dirty="0"/>
          </a:p>
          <a:p>
            <a:r>
              <a:rPr lang="en-US" sz="2000" dirty="0"/>
              <a:t> </a:t>
            </a:r>
          </a:p>
        </p:txBody>
      </p:sp>
      <p:pic>
        <p:nvPicPr>
          <p:cNvPr id="100" name="Picture 99"/>
          <p:cNvPicPr/>
          <p:nvPr/>
        </p:nvPicPr>
        <p:blipFill>
          <a:blip r:embed="rId2"/>
          <a:stretch>
            <a:fillRect/>
          </a:stretch>
        </p:blipFill>
        <p:spPr>
          <a:xfrm>
            <a:off x="3227847" y="4123993"/>
            <a:ext cx="6026483" cy="2468845"/>
          </a:xfrm>
          <a:prstGeom prst="rect">
            <a:avLst/>
          </a:prstGeom>
        </p:spPr>
      </p:pic>
    </p:spTree>
    <p:extLst>
      <p:ext uri="{BB962C8B-B14F-4D97-AF65-F5344CB8AC3E}">
        <p14:creationId xmlns:p14="http://schemas.microsoft.com/office/powerpoint/2010/main" val="22820090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 calcmode="lin" valueType="num">
                                      <p:cBhvr>
                                        <p:cTn id="12" dur="250" fill="hold"/>
                                        <p:tgtEl>
                                          <p:spTgt spid="99"/>
                                        </p:tgtEl>
                                        <p:attrNameLst>
                                          <p:attrName>ppt_w</p:attrName>
                                        </p:attrNameLst>
                                      </p:cBhvr>
                                      <p:tavLst>
                                        <p:tav tm="0">
                                          <p:val>
                                            <p:fltVal val="0"/>
                                          </p:val>
                                        </p:tav>
                                        <p:tav tm="100000">
                                          <p:val>
                                            <p:strVal val="#ppt_w"/>
                                          </p:val>
                                        </p:tav>
                                      </p:tavLst>
                                    </p:anim>
                                    <p:anim calcmode="lin" valueType="num">
                                      <p:cBhvr>
                                        <p:cTn id="13" dur="250" fill="hold"/>
                                        <p:tgtEl>
                                          <p:spTgt spid="99"/>
                                        </p:tgtEl>
                                        <p:attrNameLst>
                                          <p:attrName>ppt_h</p:attrName>
                                        </p:attrNameLst>
                                      </p:cBhvr>
                                      <p:tavLst>
                                        <p:tav tm="0">
                                          <p:val>
                                            <p:fltVal val="0"/>
                                          </p:val>
                                        </p:tav>
                                        <p:tav tm="100000">
                                          <p:val>
                                            <p:strVal val="#ppt_h"/>
                                          </p:val>
                                        </p:tav>
                                      </p:tavLst>
                                    </p:anim>
                                    <p:anim calcmode="lin" valueType="num">
                                      <p:cBhvr>
                                        <p:cTn id="14" dur="250" fill="hold"/>
                                        <p:tgtEl>
                                          <p:spTgt spid="99"/>
                                        </p:tgtEl>
                                        <p:attrNameLst>
                                          <p:attrName>style.rotation</p:attrName>
                                        </p:attrNameLst>
                                      </p:cBhvr>
                                      <p:tavLst>
                                        <p:tav tm="0">
                                          <p:val>
                                            <p:fltVal val="90"/>
                                          </p:val>
                                        </p:tav>
                                        <p:tav tm="100000">
                                          <p:val>
                                            <p:fltVal val="0"/>
                                          </p:val>
                                        </p:tav>
                                      </p:tavLst>
                                    </p:anim>
                                    <p:animEffect transition="in" filter="fade">
                                      <p:cBhvr>
                                        <p:cTn id="15" dur="25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0"/>
                                        </p:tgtEl>
                                        <p:attrNameLst>
                                          <p:attrName>style.visibility</p:attrName>
                                        </p:attrNameLst>
                                      </p:cBhvr>
                                      <p:to>
                                        <p:strVal val="visible"/>
                                      </p:to>
                                    </p:set>
                                    <p:anim calcmode="lin" valueType="num">
                                      <p:cBhvr additive="base">
                                        <p:cTn id="20" dur="500" fill="hold"/>
                                        <p:tgtEl>
                                          <p:spTgt spid="100"/>
                                        </p:tgtEl>
                                        <p:attrNameLst>
                                          <p:attrName>ppt_x</p:attrName>
                                        </p:attrNameLst>
                                      </p:cBhvr>
                                      <p:tavLst>
                                        <p:tav tm="0">
                                          <p:val>
                                            <p:strVal val="#ppt_x"/>
                                          </p:val>
                                        </p:tav>
                                        <p:tav tm="100000">
                                          <p:val>
                                            <p:strVal val="#ppt_x"/>
                                          </p:val>
                                        </p:tav>
                                      </p:tavLst>
                                    </p:anim>
                                    <p:anim calcmode="lin" valueType="num">
                                      <p:cBhvr additive="base">
                                        <p:cTn id="21"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0" y="169388"/>
            <a:ext cx="11901822" cy="724247"/>
          </a:xfrm>
        </p:spPr>
        <p:txBody>
          <a:bodyPr>
            <a:normAutofit fontScale="92500" lnSpcReduction="10000"/>
          </a:bodyPr>
          <a:lstStyle/>
          <a:p>
            <a:r>
              <a:rPr lang="en-US" dirty="0">
                <a:solidFill>
                  <a:srgbClr val="00B0F0"/>
                </a:solidFill>
              </a:rPr>
              <a:t>The Block Structure(con.) </a:t>
            </a:r>
          </a:p>
        </p:txBody>
      </p:sp>
      <p:sp>
        <p:nvSpPr>
          <p:cNvPr id="105" name="Text Placeholder 1">
            <a:extLst>
              <a:ext uri="{FF2B5EF4-FFF2-40B4-BE49-F238E27FC236}">
                <a16:creationId xmlns:a16="http://schemas.microsoft.com/office/drawing/2014/main" id="{D9B85F3A-0D98-4AE5-8CED-AA4A4CF82188}"/>
              </a:ext>
            </a:extLst>
          </p:cNvPr>
          <p:cNvSpPr txBox="1">
            <a:spLocks/>
          </p:cNvSpPr>
          <p:nvPr/>
        </p:nvSpPr>
        <p:spPr>
          <a:xfrm>
            <a:off x="-45635" y="2446096"/>
            <a:ext cx="119018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 </a:t>
            </a:r>
            <a:r>
              <a:rPr lang="en-US" sz="2800" dirty="0">
                <a:solidFill>
                  <a:schemeClr val="accent1">
                    <a:lumMod val="60000"/>
                    <a:lumOff val="40000"/>
                  </a:schemeClr>
                </a:solidFill>
              </a:rPr>
              <a:t>Data</a:t>
            </a:r>
            <a:r>
              <a:rPr lang="en-US" sz="2800" dirty="0"/>
              <a:t>: Details of all the transactions and the contents that need to take place. </a:t>
            </a:r>
          </a:p>
          <a:p>
            <a:r>
              <a:rPr lang="en-US" sz="2800" dirty="0"/>
              <a:t>▪ </a:t>
            </a:r>
            <a:r>
              <a:rPr lang="en-US" sz="2800" dirty="0">
                <a:solidFill>
                  <a:schemeClr val="accent1">
                    <a:lumMod val="60000"/>
                    <a:lumOff val="40000"/>
                  </a:schemeClr>
                </a:solidFill>
              </a:rPr>
              <a:t>Hash of the Block</a:t>
            </a:r>
            <a:r>
              <a:rPr lang="en-US" sz="2800" dirty="0"/>
              <a:t>: The block details (including the previous hash) are transmitted through a hashing algorithm. This gives a fixed length output which is called the unique hash address. A hash can be compared to a fingerprint, as each hash is unique. Its role is to identify a block and the contents of the block</a:t>
            </a:r>
          </a:p>
        </p:txBody>
      </p:sp>
      <p:grpSp>
        <p:nvGrpSpPr>
          <p:cNvPr id="7" name="Group 6"/>
          <p:cNvGrpSpPr/>
          <p:nvPr/>
        </p:nvGrpSpPr>
        <p:grpSpPr>
          <a:xfrm>
            <a:off x="1977657" y="4167963"/>
            <a:ext cx="6996222" cy="3052160"/>
            <a:chOff x="1977657" y="4167963"/>
            <a:chExt cx="6996222" cy="3052160"/>
          </a:xfrm>
        </p:grpSpPr>
        <p:pic>
          <p:nvPicPr>
            <p:cNvPr id="106" name="Picture 105"/>
            <p:cNvPicPr/>
            <p:nvPr/>
          </p:nvPicPr>
          <p:blipFill>
            <a:blip r:embed="rId2"/>
            <a:stretch>
              <a:fillRect/>
            </a:stretch>
          </p:blipFill>
          <p:spPr>
            <a:xfrm>
              <a:off x="1977657" y="4167963"/>
              <a:ext cx="6996222" cy="2573079"/>
            </a:xfrm>
            <a:prstGeom prst="rect">
              <a:avLst/>
            </a:prstGeom>
          </p:spPr>
        </p:pic>
        <p:sp>
          <p:nvSpPr>
            <p:cNvPr id="107" name="Text Placeholder 1">
              <a:extLst>
                <a:ext uri="{FF2B5EF4-FFF2-40B4-BE49-F238E27FC236}">
                  <a16:creationId xmlns:a16="http://schemas.microsoft.com/office/drawing/2014/main" id="{D9B85F3A-0D98-4AE5-8CED-AA4A4CF82188}"/>
                </a:ext>
              </a:extLst>
            </p:cNvPr>
            <p:cNvSpPr txBox="1">
              <a:spLocks/>
            </p:cNvSpPr>
            <p:nvPr/>
          </p:nvSpPr>
          <p:spPr>
            <a:xfrm>
              <a:off x="3891516" y="6495876"/>
              <a:ext cx="3116395"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(5): The hash of the block. </a:t>
              </a:r>
              <a:endParaRPr lang="en-US" sz="1400" dirty="0"/>
            </a:p>
            <a:p>
              <a:endParaRPr lang="en-US" sz="1400" dirty="0">
                <a:solidFill>
                  <a:srgbClr val="00B0F0"/>
                </a:solidFill>
              </a:endParaRPr>
            </a:p>
          </p:txBody>
        </p:sp>
      </p:grpSp>
    </p:spTree>
    <p:extLst>
      <p:ext uri="{BB962C8B-B14F-4D97-AF65-F5344CB8AC3E}">
        <p14:creationId xmlns:p14="http://schemas.microsoft.com/office/powerpoint/2010/main" val="151184173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0" y="169388"/>
            <a:ext cx="11901822" cy="724247"/>
          </a:xfrm>
        </p:spPr>
        <p:txBody>
          <a:bodyPr>
            <a:normAutofit fontScale="92500" lnSpcReduction="10000"/>
          </a:bodyPr>
          <a:lstStyle/>
          <a:p>
            <a:r>
              <a:rPr lang="en-US" dirty="0">
                <a:solidFill>
                  <a:srgbClr val="00B0F0"/>
                </a:solidFill>
              </a:rPr>
              <a:t>The Block Structure(con.) </a:t>
            </a:r>
          </a:p>
        </p:txBody>
      </p:sp>
      <p:grpSp>
        <p:nvGrpSpPr>
          <p:cNvPr id="43" name="Group 42"/>
          <p:cNvGrpSpPr/>
          <p:nvPr/>
        </p:nvGrpSpPr>
        <p:grpSpPr>
          <a:xfrm>
            <a:off x="2070384" y="855531"/>
            <a:ext cx="6996222" cy="1540677"/>
            <a:chOff x="1977657" y="4167963"/>
            <a:chExt cx="6996222" cy="3052160"/>
          </a:xfrm>
        </p:grpSpPr>
        <p:pic>
          <p:nvPicPr>
            <p:cNvPr id="44" name="Picture 43"/>
            <p:cNvPicPr/>
            <p:nvPr/>
          </p:nvPicPr>
          <p:blipFill>
            <a:blip r:embed="rId2"/>
            <a:stretch>
              <a:fillRect/>
            </a:stretch>
          </p:blipFill>
          <p:spPr>
            <a:xfrm>
              <a:off x="1977657" y="4167963"/>
              <a:ext cx="6996222" cy="2573079"/>
            </a:xfrm>
            <a:prstGeom prst="rect">
              <a:avLst/>
            </a:prstGeom>
          </p:spPr>
        </p:pic>
        <p:sp>
          <p:nvSpPr>
            <p:cNvPr id="45" name="Text Placeholder 1">
              <a:extLst>
                <a:ext uri="{FF2B5EF4-FFF2-40B4-BE49-F238E27FC236}">
                  <a16:creationId xmlns:a16="http://schemas.microsoft.com/office/drawing/2014/main" id="{D9B85F3A-0D98-4AE5-8CED-AA4A4CF82188}"/>
                </a:ext>
              </a:extLst>
            </p:cNvPr>
            <p:cNvSpPr txBox="1">
              <a:spLocks/>
            </p:cNvSpPr>
            <p:nvPr/>
          </p:nvSpPr>
          <p:spPr>
            <a:xfrm>
              <a:off x="3891516" y="6495876"/>
              <a:ext cx="3116395"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(5): The hash of the block. </a:t>
              </a:r>
              <a:endParaRPr lang="en-US" sz="1400" dirty="0"/>
            </a:p>
            <a:p>
              <a:endParaRPr lang="en-US" sz="1400" dirty="0">
                <a:solidFill>
                  <a:srgbClr val="00B0F0"/>
                </a:solidFill>
              </a:endParaRPr>
            </a:p>
          </p:txBody>
        </p:sp>
      </p:grpSp>
      <p:sp>
        <p:nvSpPr>
          <p:cNvPr id="50" name="Text Placeholder 1">
            <a:extLst>
              <a:ext uri="{FF2B5EF4-FFF2-40B4-BE49-F238E27FC236}">
                <a16:creationId xmlns:a16="http://schemas.microsoft.com/office/drawing/2014/main" id="{D9B85F3A-0D98-4AE5-8CED-AA4A4CF82188}"/>
              </a:ext>
            </a:extLst>
          </p:cNvPr>
          <p:cNvSpPr txBox="1">
            <a:spLocks/>
          </p:cNvSpPr>
          <p:nvPr/>
        </p:nvSpPr>
        <p:spPr>
          <a:xfrm>
            <a:off x="290178" y="3218561"/>
            <a:ext cx="11901822" cy="109462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 </a:t>
            </a:r>
            <a:r>
              <a:rPr lang="en-US" sz="2400" dirty="0">
                <a:solidFill>
                  <a:srgbClr val="00B0F0"/>
                </a:solidFill>
              </a:rPr>
              <a:t>Previous Hash</a:t>
            </a:r>
            <a:r>
              <a:rPr lang="en-US" sz="2400" dirty="0">
                <a:solidFill>
                  <a:schemeClr val="tx1"/>
                </a:solidFill>
              </a:rPr>
              <a:t>: The information contained in a block is dependent on and linked to the information in a previous block. Each block contains a hash of the previous block unless it is a genesis block. A genesis block is the first block in the blockchain that is hardcoded at the time the blockchain was first started </a:t>
            </a:r>
          </a:p>
          <a:p>
            <a:r>
              <a:rPr lang="en-US" sz="2400" dirty="0">
                <a:solidFill>
                  <a:srgbClr val="00B0F0"/>
                </a:solidFill>
              </a:rPr>
              <a:t>For instance</a:t>
            </a:r>
            <a:r>
              <a:rPr lang="en-US" sz="2400" dirty="0">
                <a:solidFill>
                  <a:schemeClr val="tx1"/>
                </a:solidFill>
              </a:rPr>
              <a:t>, if there are three blocks in a blockchain, block 3 will contain the hash of block 2, and block 2 will contain the hash of block 1. And, over time, forms a chain of blocks. Hence the word blockchain. </a:t>
            </a:r>
          </a:p>
          <a:p>
            <a:r>
              <a:rPr lang="en-US" sz="2400" dirty="0">
                <a:solidFill>
                  <a:schemeClr val="tx1"/>
                </a:solidFill>
              </a:rPr>
              <a:t> </a:t>
            </a:r>
          </a:p>
        </p:txBody>
      </p:sp>
      <p:pic>
        <p:nvPicPr>
          <p:cNvPr id="52" name="Picture 51"/>
          <p:cNvPicPr/>
          <p:nvPr/>
        </p:nvPicPr>
        <p:blipFill>
          <a:blip r:embed="rId3"/>
          <a:stretch>
            <a:fillRect/>
          </a:stretch>
        </p:blipFill>
        <p:spPr>
          <a:xfrm>
            <a:off x="2286000" y="4721134"/>
            <a:ext cx="7357507" cy="2136866"/>
          </a:xfrm>
          <a:prstGeom prst="rect">
            <a:avLst/>
          </a:prstGeom>
        </p:spPr>
      </p:pic>
    </p:spTree>
    <p:extLst>
      <p:ext uri="{BB962C8B-B14F-4D97-AF65-F5344CB8AC3E}">
        <p14:creationId xmlns:p14="http://schemas.microsoft.com/office/powerpoint/2010/main" val="21786418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0" y="169388"/>
            <a:ext cx="11901822" cy="724247"/>
          </a:xfrm>
        </p:spPr>
        <p:txBody>
          <a:bodyPr>
            <a:normAutofit fontScale="92500" lnSpcReduction="10000"/>
          </a:bodyPr>
          <a:lstStyle/>
          <a:p>
            <a:r>
              <a:rPr lang="en-US" dirty="0">
                <a:solidFill>
                  <a:srgbClr val="00B0F0"/>
                </a:solidFill>
              </a:rPr>
              <a:t>The Block Structure(con.) </a:t>
            </a:r>
          </a:p>
        </p:txBody>
      </p:sp>
      <p:grpSp>
        <p:nvGrpSpPr>
          <p:cNvPr id="47" name="Group 46"/>
          <p:cNvGrpSpPr/>
          <p:nvPr/>
        </p:nvGrpSpPr>
        <p:grpSpPr>
          <a:xfrm>
            <a:off x="-264307" y="5559488"/>
            <a:ext cx="12253742" cy="1298512"/>
            <a:chOff x="-51656" y="2254313"/>
            <a:chExt cx="12253742" cy="1298512"/>
          </a:xfrm>
        </p:grpSpPr>
        <p:sp>
          <p:nvSpPr>
            <p:cNvPr id="48" name="Rectangle: Rounded Corners 40">
              <a:extLst>
                <a:ext uri="{FF2B5EF4-FFF2-40B4-BE49-F238E27FC236}">
                  <a16:creationId xmlns:a16="http://schemas.microsoft.com/office/drawing/2014/main" id="{0F9F8ED4-D493-4569-B0EC-558F337CC98B}"/>
                </a:ext>
              </a:extLst>
            </p:cNvPr>
            <p:cNvSpPr/>
            <p:nvPr/>
          </p:nvSpPr>
          <p:spPr>
            <a:xfrm>
              <a:off x="9958717" y="2254313"/>
              <a:ext cx="1298512" cy="129851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
              <a:extLst>
                <a:ext uri="{FF2B5EF4-FFF2-40B4-BE49-F238E27FC236}">
                  <a16:creationId xmlns:a16="http://schemas.microsoft.com/office/drawing/2014/main" id="{63C4A58B-7EBE-45E6-A5D8-602EBF410DD4}"/>
                </a:ext>
              </a:extLst>
            </p:cNvPr>
            <p:cNvSpPr/>
            <p:nvPr/>
          </p:nvSpPr>
          <p:spPr>
            <a:xfrm>
              <a:off x="883940" y="2254313"/>
              <a:ext cx="1400176"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19">
              <a:extLst>
                <a:ext uri="{FF2B5EF4-FFF2-40B4-BE49-F238E27FC236}">
                  <a16:creationId xmlns:a16="http://schemas.microsoft.com/office/drawing/2014/main" id="{96F0F53E-0E01-4B73-A5B3-4D84BFB75242}"/>
                </a:ext>
              </a:extLst>
            </p:cNvPr>
            <p:cNvSpPr/>
            <p:nvPr/>
          </p:nvSpPr>
          <p:spPr>
            <a:xfrm>
              <a:off x="3139926" y="2254313"/>
              <a:ext cx="1400176"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20">
              <a:extLst>
                <a:ext uri="{FF2B5EF4-FFF2-40B4-BE49-F238E27FC236}">
                  <a16:creationId xmlns:a16="http://schemas.microsoft.com/office/drawing/2014/main" id="{F1B1A48C-CE05-45EB-A351-8D8FB0C1E815}"/>
                </a:ext>
              </a:extLst>
            </p:cNvPr>
            <p:cNvSpPr/>
            <p:nvPr/>
          </p:nvSpPr>
          <p:spPr>
            <a:xfrm>
              <a:off x="5446744" y="2254313"/>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21">
              <a:extLst>
                <a:ext uri="{FF2B5EF4-FFF2-40B4-BE49-F238E27FC236}">
                  <a16:creationId xmlns:a16="http://schemas.microsoft.com/office/drawing/2014/main" id="{2E74F816-0D48-4047-8AE1-670C59DEC6B0}"/>
                </a:ext>
              </a:extLst>
            </p:cNvPr>
            <p:cNvSpPr/>
            <p:nvPr/>
          </p:nvSpPr>
          <p:spPr>
            <a:xfrm>
              <a:off x="7702730" y="2254313"/>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0866DA00-A0BD-4A0F-95E4-E37FDC7D6876}"/>
                </a:ext>
              </a:extLst>
            </p:cNvPr>
            <p:cNvGrpSpPr/>
            <p:nvPr/>
          </p:nvGrpSpPr>
          <p:grpSpPr>
            <a:xfrm>
              <a:off x="1926763" y="2685555"/>
              <a:ext cx="1570516" cy="436028"/>
              <a:chOff x="2906464" y="3248298"/>
              <a:chExt cx="1886168" cy="564662"/>
            </a:xfrm>
          </p:grpSpPr>
          <p:sp>
            <p:nvSpPr>
              <p:cNvPr id="102"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F47F8A02-B6CC-4A16-8F16-F3EC8B0BFF4D}"/>
                </a:ext>
              </a:extLst>
            </p:cNvPr>
            <p:cNvGrpSpPr/>
            <p:nvPr/>
          </p:nvGrpSpPr>
          <p:grpSpPr>
            <a:xfrm>
              <a:off x="4239765" y="2685555"/>
              <a:ext cx="1456483" cy="436028"/>
              <a:chOff x="2906464" y="3248298"/>
              <a:chExt cx="1886168" cy="564662"/>
            </a:xfrm>
          </p:grpSpPr>
          <p:sp>
            <p:nvSpPr>
              <p:cNvPr id="93"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F7D9BE3-0439-4B41-A90E-F64A9F794BC1}"/>
                </a:ext>
              </a:extLst>
            </p:cNvPr>
            <p:cNvGrpSpPr/>
            <p:nvPr/>
          </p:nvGrpSpPr>
          <p:grpSpPr>
            <a:xfrm>
              <a:off x="6495751" y="2685555"/>
              <a:ext cx="1456483" cy="436028"/>
              <a:chOff x="2906464" y="3248298"/>
              <a:chExt cx="1886168" cy="564662"/>
            </a:xfrm>
          </p:grpSpPr>
          <p:sp>
            <p:nvSpPr>
              <p:cNvPr id="90"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973CDC4F-0AB5-4558-8654-BBE52D983B88}"/>
                </a:ext>
              </a:extLst>
            </p:cNvPr>
            <p:cNvGrpSpPr/>
            <p:nvPr/>
          </p:nvGrpSpPr>
          <p:grpSpPr>
            <a:xfrm>
              <a:off x="8751737" y="2685555"/>
              <a:ext cx="1456483" cy="436028"/>
              <a:chOff x="2906464" y="3248298"/>
              <a:chExt cx="1886168" cy="564662"/>
            </a:xfrm>
          </p:grpSpPr>
          <p:sp>
            <p:nvSpPr>
              <p:cNvPr id="87"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222B8DB4-E5C1-4EFA-ACA0-4529878B4B15}"/>
                </a:ext>
              </a:extLst>
            </p:cNvPr>
            <p:cNvGrpSpPr/>
            <p:nvPr/>
          </p:nvGrpSpPr>
          <p:grpSpPr>
            <a:xfrm>
              <a:off x="-51656" y="2685555"/>
              <a:ext cx="1282492" cy="436028"/>
              <a:chOff x="-5096" y="2714130"/>
              <a:chExt cx="1189372" cy="436028"/>
            </a:xfrm>
          </p:grpSpPr>
          <p:sp>
            <p:nvSpPr>
              <p:cNvPr id="80"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6" name="Group 65">
              <a:extLst>
                <a:ext uri="{FF2B5EF4-FFF2-40B4-BE49-F238E27FC236}">
                  <a16:creationId xmlns:a16="http://schemas.microsoft.com/office/drawing/2014/main" id="{FB274B2D-F2D8-4E8A-A517-8FAF07AE15BA}"/>
                </a:ext>
              </a:extLst>
            </p:cNvPr>
            <p:cNvGrpSpPr/>
            <p:nvPr/>
          </p:nvGrpSpPr>
          <p:grpSpPr>
            <a:xfrm>
              <a:off x="11007725" y="2685555"/>
              <a:ext cx="1194361" cy="436028"/>
              <a:chOff x="11007725" y="2714130"/>
              <a:chExt cx="1194361" cy="436028"/>
            </a:xfrm>
          </p:grpSpPr>
          <p:sp>
            <p:nvSpPr>
              <p:cNvPr id="77" name="Freeform: Shape 49">
                <a:extLst>
                  <a:ext uri="{FF2B5EF4-FFF2-40B4-BE49-F238E27FC236}">
                    <a16:creationId xmlns:a16="http://schemas.microsoft.com/office/drawing/2014/main" id="{E9EEB0C1-AAE3-4E1A-B60A-3E235720EDF1}"/>
                  </a:ext>
                </a:extLst>
              </p:cNvPr>
              <p:cNvSpPr/>
              <p:nvPr/>
            </p:nvSpPr>
            <p:spPr>
              <a:xfrm>
                <a:off x="11403094"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80">
                <a:extLst>
                  <a:ext uri="{FF2B5EF4-FFF2-40B4-BE49-F238E27FC236}">
                    <a16:creationId xmlns:a16="http://schemas.microsoft.com/office/drawing/2014/main" id="{4E1644CD-C45B-4B94-BC33-124353F38532}"/>
                  </a:ext>
                </a:extLst>
              </p:cNvPr>
              <p:cNvSpPr/>
              <p:nvPr/>
            </p:nvSpPr>
            <p:spPr>
              <a:xfrm>
                <a:off x="11798464" y="2864608"/>
                <a:ext cx="403622" cy="129676"/>
              </a:xfrm>
              <a:custGeom>
                <a:avLst/>
                <a:gdLst>
                  <a:gd name="connsiteX0" fmla="*/ 64838 w 403622"/>
                  <a:gd name="connsiteY0" fmla="*/ 0 h 129676"/>
                  <a:gd name="connsiteX1" fmla="*/ 403622 w 403622"/>
                  <a:gd name="connsiteY1" fmla="*/ 0 h 129676"/>
                  <a:gd name="connsiteX2" fmla="*/ 403622 w 403622"/>
                  <a:gd name="connsiteY2" fmla="*/ 129676 h 129676"/>
                  <a:gd name="connsiteX3" fmla="*/ 64838 w 403622"/>
                  <a:gd name="connsiteY3" fmla="*/ 129676 h 129676"/>
                  <a:gd name="connsiteX4" fmla="*/ 0 w 403622"/>
                  <a:gd name="connsiteY4" fmla="*/ 64838 h 129676"/>
                  <a:gd name="connsiteX5" fmla="*/ 64838 w 403622"/>
                  <a:gd name="connsiteY5" fmla="*/ 0 h 12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22" h="129676">
                    <a:moveTo>
                      <a:pt x="64838" y="0"/>
                    </a:moveTo>
                    <a:lnTo>
                      <a:pt x="403622" y="0"/>
                    </a:lnTo>
                    <a:lnTo>
                      <a:pt x="403622" y="129676"/>
                    </a:lnTo>
                    <a:lnTo>
                      <a:pt x="64838" y="129676"/>
                    </a:lnTo>
                    <a:cubicBezTo>
                      <a:pt x="29029" y="129676"/>
                      <a:pt x="0" y="100647"/>
                      <a:pt x="0" y="64838"/>
                    </a:cubicBezTo>
                    <a:cubicBezTo>
                      <a:pt x="0" y="29029"/>
                      <a:pt x="29029" y="0"/>
                      <a:pt x="64838" y="0"/>
                    </a:cubicBez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Rectangle: Rounded Corners 51">
                <a:extLst>
                  <a:ext uri="{FF2B5EF4-FFF2-40B4-BE49-F238E27FC236}">
                    <a16:creationId xmlns:a16="http://schemas.microsoft.com/office/drawing/2014/main" id="{5047224B-846D-4850-9BE5-557EE4001753}"/>
                  </a:ext>
                </a:extLst>
              </p:cNvPr>
              <p:cNvSpPr/>
              <p:nvPr/>
            </p:nvSpPr>
            <p:spPr>
              <a:xfrm>
                <a:off x="11007725" y="2867306"/>
                <a:ext cx="665743"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CCE7301D-D758-419C-A246-5982E8990C68}"/>
                </a:ext>
              </a:extLst>
            </p:cNvPr>
            <p:cNvSpPr txBox="1"/>
            <p:nvPr/>
          </p:nvSpPr>
          <p:spPr>
            <a:xfrm>
              <a:off x="7823193"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a:t>
              </a:r>
              <a:endParaRPr lang="ko-KR" altLang="en-US" sz="2000" b="1" dirty="0">
                <a:solidFill>
                  <a:schemeClr val="bg1"/>
                </a:solidFill>
                <a:cs typeface="Arial" pitchFamily="34" charset="0"/>
              </a:endParaRPr>
            </a:p>
          </p:txBody>
        </p:sp>
        <p:sp>
          <p:nvSpPr>
            <p:cNvPr id="68" name="TextBox 67">
              <a:extLst>
                <a:ext uri="{FF2B5EF4-FFF2-40B4-BE49-F238E27FC236}">
                  <a16:creationId xmlns:a16="http://schemas.microsoft.com/office/drawing/2014/main" id="{F434641E-20A1-476E-9616-4F1A62668F19}"/>
                </a:ext>
              </a:extLst>
            </p:cNvPr>
            <p:cNvSpPr txBox="1"/>
            <p:nvPr/>
          </p:nvSpPr>
          <p:spPr>
            <a:xfrm>
              <a:off x="5567207" y="3057863"/>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3</a:t>
              </a:r>
              <a:endParaRPr lang="ko-KR" altLang="en-US" sz="2000" b="1" dirty="0">
                <a:solidFill>
                  <a:schemeClr val="bg1"/>
                </a:solidFill>
                <a:cs typeface="Arial" pitchFamily="34" charset="0"/>
              </a:endParaRPr>
            </a:p>
          </p:txBody>
        </p:sp>
        <p:sp>
          <p:nvSpPr>
            <p:cNvPr id="69" name="TextBox 68">
              <a:extLst>
                <a:ext uri="{FF2B5EF4-FFF2-40B4-BE49-F238E27FC236}">
                  <a16:creationId xmlns:a16="http://schemas.microsoft.com/office/drawing/2014/main" id="{4F5A1C37-155F-42FC-90A0-EFEB6C40EFCF}"/>
                </a:ext>
              </a:extLst>
            </p:cNvPr>
            <p:cNvSpPr txBox="1"/>
            <p:nvPr/>
          </p:nvSpPr>
          <p:spPr>
            <a:xfrm>
              <a:off x="3269820" y="3057863"/>
              <a:ext cx="114038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4</a:t>
              </a:r>
              <a:endParaRPr lang="ko-KR" altLang="en-US" sz="2000" b="1" dirty="0">
                <a:solidFill>
                  <a:schemeClr val="bg1"/>
                </a:solidFill>
                <a:cs typeface="Arial" pitchFamily="34" charset="0"/>
              </a:endParaRPr>
            </a:p>
          </p:txBody>
        </p:sp>
        <p:sp>
          <p:nvSpPr>
            <p:cNvPr id="70" name="TextBox 69">
              <a:extLst>
                <a:ext uri="{FF2B5EF4-FFF2-40B4-BE49-F238E27FC236}">
                  <a16:creationId xmlns:a16="http://schemas.microsoft.com/office/drawing/2014/main" id="{51B8E895-D9F5-41AB-9B49-E314AA5A30A7}"/>
                </a:ext>
              </a:extLst>
            </p:cNvPr>
            <p:cNvSpPr txBox="1"/>
            <p:nvPr/>
          </p:nvSpPr>
          <p:spPr>
            <a:xfrm>
              <a:off x="1013834" y="3057863"/>
              <a:ext cx="114038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5</a:t>
              </a:r>
              <a:endParaRPr lang="ko-KR" altLang="en-US" sz="2000" b="1" dirty="0">
                <a:solidFill>
                  <a:schemeClr val="bg1"/>
                </a:solidFill>
                <a:cs typeface="Arial" pitchFamily="34" charset="0"/>
              </a:endParaRPr>
            </a:p>
          </p:txBody>
        </p:sp>
        <p:sp>
          <p:nvSpPr>
            <p:cNvPr id="71"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0086975" y="3057863"/>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1</a:t>
              </a:r>
              <a:endParaRPr lang="ko-KR" altLang="en-US" sz="2000" dirty="0">
                <a:solidFill>
                  <a:schemeClr val="bg1"/>
                </a:solidFill>
              </a:endParaRPr>
            </a:p>
          </p:txBody>
        </p:sp>
        <p:sp>
          <p:nvSpPr>
            <p:cNvPr id="72" name="TextBox 71">
              <a:extLst>
                <a:ext uri="{FF2B5EF4-FFF2-40B4-BE49-F238E27FC236}">
                  <a16:creationId xmlns:a16="http://schemas.microsoft.com/office/drawing/2014/main" id="{7B895A61-3389-4DE3-B5B1-27634633765B}"/>
                </a:ext>
              </a:extLst>
            </p:cNvPr>
            <p:cNvSpPr txBox="1"/>
            <p:nvPr/>
          </p:nvSpPr>
          <p:spPr>
            <a:xfrm>
              <a:off x="5567621" y="2355017"/>
              <a:ext cx="1056759"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information</a:t>
              </a:r>
              <a:endParaRPr lang="ko-KR" altLang="en-US" sz="1200" b="1" dirty="0">
                <a:solidFill>
                  <a:schemeClr val="bg1"/>
                </a:solidFill>
                <a:cs typeface="Arial" pitchFamily="34" charset="0"/>
              </a:endParaRPr>
            </a:p>
          </p:txBody>
        </p:sp>
        <p:sp>
          <p:nvSpPr>
            <p:cNvPr id="73" name="TextBox 72">
              <a:extLst>
                <a:ext uri="{FF2B5EF4-FFF2-40B4-BE49-F238E27FC236}">
                  <a16:creationId xmlns:a16="http://schemas.microsoft.com/office/drawing/2014/main" id="{7B895A61-3389-4DE3-B5B1-27634633765B}"/>
                </a:ext>
              </a:extLst>
            </p:cNvPr>
            <p:cNvSpPr txBox="1"/>
            <p:nvPr/>
          </p:nvSpPr>
          <p:spPr>
            <a:xfrm>
              <a:off x="3174470" y="2403159"/>
              <a:ext cx="1139496"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information</a:t>
              </a:r>
              <a:endParaRPr lang="ko-KR" altLang="en-US" sz="1200" b="1" dirty="0">
                <a:solidFill>
                  <a:schemeClr val="bg1"/>
                </a:solidFill>
                <a:cs typeface="Arial" pitchFamily="34" charset="0"/>
              </a:endParaRPr>
            </a:p>
          </p:txBody>
        </p:sp>
        <p:sp>
          <p:nvSpPr>
            <p:cNvPr id="74" name="TextBox 73">
              <a:extLst>
                <a:ext uri="{FF2B5EF4-FFF2-40B4-BE49-F238E27FC236}">
                  <a16:creationId xmlns:a16="http://schemas.microsoft.com/office/drawing/2014/main" id="{7B895A61-3389-4DE3-B5B1-27634633765B}"/>
                </a:ext>
              </a:extLst>
            </p:cNvPr>
            <p:cNvSpPr txBox="1"/>
            <p:nvPr/>
          </p:nvSpPr>
          <p:spPr>
            <a:xfrm>
              <a:off x="7823193" y="2414194"/>
              <a:ext cx="1056759"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information</a:t>
              </a:r>
              <a:endParaRPr lang="ko-KR" altLang="en-US" sz="1200" b="1" dirty="0">
                <a:solidFill>
                  <a:schemeClr val="bg1"/>
                </a:solidFill>
                <a:cs typeface="Arial" pitchFamily="34" charset="0"/>
              </a:endParaRPr>
            </a:p>
          </p:txBody>
        </p:sp>
        <p:sp>
          <p:nvSpPr>
            <p:cNvPr id="75" name="TextBox 74">
              <a:extLst>
                <a:ext uri="{FF2B5EF4-FFF2-40B4-BE49-F238E27FC236}">
                  <a16:creationId xmlns:a16="http://schemas.microsoft.com/office/drawing/2014/main" id="{7B895A61-3389-4DE3-B5B1-27634633765B}"/>
                </a:ext>
              </a:extLst>
            </p:cNvPr>
            <p:cNvSpPr txBox="1"/>
            <p:nvPr/>
          </p:nvSpPr>
          <p:spPr>
            <a:xfrm>
              <a:off x="10072212" y="2413716"/>
              <a:ext cx="1056759"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information</a:t>
              </a:r>
              <a:endParaRPr lang="ko-KR" altLang="en-US" sz="1200" b="1" dirty="0">
                <a:solidFill>
                  <a:schemeClr val="bg1"/>
                </a:solidFill>
                <a:cs typeface="Arial" pitchFamily="34" charset="0"/>
              </a:endParaRPr>
            </a:p>
          </p:txBody>
        </p:sp>
        <p:sp>
          <p:nvSpPr>
            <p:cNvPr id="76" name="TextBox 75">
              <a:extLst>
                <a:ext uri="{FF2B5EF4-FFF2-40B4-BE49-F238E27FC236}">
                  <a16:creationId xmlns:a16="http://schemas.microsoft.com/office/drawing/2014/main" id="{7B895A61-3389-4DE3-B5B1-27634633765B}"/>
                </a:ext>
              </a:extLst>
            </p:cNvPr>
            <p:cNvSpPr txBox="1"/>
            <p:nvPr/>
          </p:nvSpPr>
          <p:spPr>
            <a:xfrm>
              <a:off x="1011138" y="2403159"/>
              <a:ext cx="1139496"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information</a:t>
              </a:r>
              <a:endParaRPr lang="ko-KR" altLang="en-US" sz="1200" b="1" dirty="0">
                <a:solidFill>
                  <a:schemeClr val="bg1"/>
                </a:solidFill>
                <a:cs typeface="Arial" pitchFamily="34" charset="0"/>
              </a:endParaRPr>
            </a:p>
          </p:txBody>
        </p:sp>
      </p:grpSp>
      <p:sp>
        <p:nvSpPr>
          <p:cNvPr id="50" name="Text Placeholder 1">
            <a:extLst>
              <a:ext uri="{FF2B5EF4-FFF2-40B4-BE49-F238E27FC236}">
                <a16:creationId xmlns:a16="http://schemas.microsoft.com/office/drawing/2014/main" id="{D9B85F3A-0D98-4AE5-8CED-AA4A4CF82188}"/>
              </a:ext>
            </a:extLst>
          </p:cNvPr>
          <p:cNvSpPr txBox="1">
            <a:spLocks/>
          </p:cNvSpPr>
          <p:nvPr/>
        </p:nvSpPr>
        <p:spPr>
          <a:xfrm>
            <a:off x="232926" y="2286693"/>
            <a:ext cx="119018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tx1"/>
                </a:solidFill>
              </a:rPr>
              <a:t>The hash is dependent on the contents of a block. The slightest change of the contents can drastically change the hash. Because of this dependency property and the fact that the blockchain is distributed, it makes it difficult to hack. This is because if someone were to change the contents of a block for their own favor, it would change the hash and the block in front of it wouldn’t match the same hash. This way, the blockchain can easily recognize changes </a:t>
            </a:r>
          </a:p>
        </p:txBody>
      </p:sp>
    </p:spTree>
    <p:extLst>
      <p:ext uri="{BB962C8B-B14F-4D97-AF65-F5344CB8AC3E}">
        <p14:creationId xmlns:p14="http://schemas.microsoft.com/office/powerpoint/2010/main" val="11262037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80">
                                          <p:stCondLst>
                                            <p:cond delay="0"/>
                                          </p:stCondLst>
                                        </p:cTn>
                                        <p:tgtEl>
                                          <p:spTgt spid="47"/>
                                        </p:tgtEl>
                                      </p:cBhvr>
                                    </p:animEffect>
                                    <p:anim calcmode="lin" valueType="num">
                                      <p:cBhvr>
                                        <p:cTn id="8"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3" dur="26">
                                          <p:stCondLst>
                                            <p:cond delay="650"/>
                                          </p:stCondLst>
                                        </p:cTn>
                                        <p:tgtEl>
                                          <p:spTgt spid="47"/>
                                        </p:tgtEl>
                                      </p:cBhvr>
                                      <p:to x="100000" y="60000"/>
                                    </p:animScale>
                                    <p:animScale>
                                      <p:cBhvr>
                                        <p:cTn id="14" dur="166" decel="50000">
                                          <p:stCondLst>
                                            <p:cond delay="676"/>
                                          </p:stCondLst>
                                        </p:cTn>
                                        <p:tgtEl>
                                          <p:spTgt spid="47"/>
                                        </p:tgtEl>
                                      </p:cBhvr>
                                      <p:to x="100000" y="100000"/>
                                    </p:animScale>
                                    <p:animScale>
                                      <p:cBhvr>
                                        <p:cTn id="15" dur="26">
                                          <p:stCondLst>
                                            <p:cond delay="1312"/>
                                          </p:stCondLst>
                                        </p:cTn>
                                        <p:tgtEl>
                                          <p:spTgt spid="47"/>
                                        </p:tgtEl>
                                      </p:cBhvr>
                                      <p:to x="100000" y="80000"/>
                                    </p:animScale>
                                    <p:animScale>
                                      <p:cBhvr>
                                        <p:cTn id="16" dur="166" decel="50000">
                                          <p:stCondLst>
                                            <p:cond delay="1338"/>
                                          </p:stCondLst>
                                        </p:cTn>
                                        <p:tgtEl>
                                          <p:spTgt spid="47"/>
                                        </p:tgtEl>
                                      </p:cBhvr>
                                      <p:to x="100000" y="100000"/>
                                    </p:animScale>
                                    <p:animScale>
                                      <p:cBhvr>
                                        <p:cTn id="17" dur="26">
                                          <p:stCondLst>
                                            <p:cond delay="1642"/>
                                          </p:stCondLst>
                                        </p:cTn>
                                        <p:tgtEl>
                                          <p:spTgt spid="47"/>
                                        </p:tgtEl>
                                      </p:cBhvr>
                                      <p:to x="100000" y="90000"/>
                                    </p:animScale>
                                    <p:animScale>
                                      <p:cBhvr>
                                        <p:cTn id="18" dur="166" decel="50000">
                                          <p:stCondLst>
                                            <p:cond delay="1668"/>
                                          </p:stCondLst>
                                        </p:cTn>
                                        <p:tgtEl>
                                          <p:spTgt spid="47"/>
                                        </p:tgtEl>
                                      </p:cBhvr>
                                      <p:to x="100000" y="100000"/>
                                    </p:animScale>
                                    <p:animScale>
                                      <p:cBhvr>
                                        <p:cTn id="19" dur="26">
                                          <p:stCondLst>
                                            <p:cond delay="1808"/>
                                          </p:stCondLst>
                                        </p:cTn>
                                        <p:tgtEl>
                                          <p:spTgt spid="47"/>
                                        </p:tgtEl>
                                      </p:cBhvr>
                                      <p:to x="100000" y="95000"/>
                                    </p:animScale>
                                    <p:animScale>
                                      <p:cBhvr>
                                        <p:cTn id="20" dur="166" decel="50000">
                                          <p:stCondLst>
                                            <p:cond delay="1834"/>
                                          </p:stCondLst>
                                        </p:cTn>
                                        <p:tgtEl>
                                          <p:spTgt spid="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0" y="169388"/>
            <a:ext cx="11901822" cy="724247"/>
          </a:xfrm>
        </p:spPr>
        <p:txBody>
          <a:bodyPr>
            <a:normAutofit fontScale="92500" lnSpcReduction="10000"/>
          </a:bodyPr>
          <a:lstStyle/>
          <a:p>
            <a:r>
              <a:rPr lang="en-US" dirty="0">
                <a:solidFill>
                  <a:srgbClr val="00B0F0"/>
                </a:solidFill>
              </a:rPr>
              <a:t>The Block Structure(con.) </a:t>
            </a:r>
          </a:p>
        </p:txBody>
      </p:sp>
      <p:sp>
        <p:nvSpPr>
          <p:cNvPr id="50" name="Text Placeholder 1">
            <a:extLst>
              <a:ext uri="{FF2B5EF4-FFF2-40B4-BE49-F238E27FC236}">
                <a16:creationId xmlns:a16="http://schemas.microsoft.com/office/drawing/2014/main" id="{D9B85F3A-0D98-4AE5-8CED-AA4A4CF82188}"/>
              </a:ext>
            </a:extLst>
          </p:cNvPr>
          <p:cNvSpPr txBox="1">
            <a:spLocks/>
          </p:cNvSpPr>
          <p:nvPr/>
        </p:nvSpPr>
        <p:spPr>
          <a:xfrm>
            <a:off x="232926" y="2286693"/>
            <a:ext cx="119018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tx1"/>
                </a:solidFill>
              </a:rPr>
              <a:t>The hash is dependent on the contents of a block. The slightest change of the contents can drastically change the hash. Because of this dependency property and the fact that the blockchain is distributed, it makes it difficult to hack. This is because if someone were to change the contents of a block for their own favor, it would change the hash and the block in front of it wouldn’t match the same hash. This way, the blockchain can easily recognize changes </a:t>
            </a:r>
          </a:p>
        </p:txBody>
      </p:sp>
      <p:pic>
        <p:nvPicPr>
          <p:cNvPr id="44" name="Picture 43"/>
          <p:cNvPicPr/>
          <p:nvPr/>
        </p:nvPicPr>
        <p:blipFill>
          <a:blip r:embed="rId2"/>
          <a:stretch>
            <a:fillRect/>
          </a:stretch>
        </p:blipFill>
        <p:spPr>
          <a:xfrm>
            <a:off x="2870792" y="4243114"/>
            <a:ext cx="6124352" cy="1774190"/>
          </a:xfrm>
          <a:prstGeom prst="rect">
            <a:avLst/>
          </a:prstGeom>
        </p:spPr>
      </p:pic>
      <p:sp>
        <p:nvSpPr>
          <p:cNvPr id="45" name="Text Placeholder 1">
            <a:extLst>
              <a:ext uri="{FF2B5EF4-FFF2-40B4-BE49-F238E27FC236}">
                <a16:creationId xmlns:a16="http://schemas.microsoft.com/office/drawing/2014/main" id="{D9B85F3A-0D98-4AE5-8CED-AA4A4CF82188}"/>
              </a:ext>
            </a:extLst>
          </p:cNvPr>
          <p:cNvSpPr txBox="1">
            <a:spLocks/>
          </p:cNvSpPr>
          <p:nvPr/>
        </p:nvSpPr>
        <p:spPr>
          <a:xfrm>
            <a:off x="-347330" y="6017304"/>
            <a:ext cx="119018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Figure (7): Hash dependency</a:t>
            </a:r>
            <a:endParaRPr lang="en-US" sz="1600" dirty="0">
              <a:solidFill>
                <a:srgbClr val="00B0F0"/>
              </a:solidFill>
            </a:endParaRPr>
          </a:p>
        </p:txBody>
      </p:sp>
    </p:spTree>
    <p:extLst>
      <p:ext uri="{BB962C8B-B14F-4D97-AF65-F5344CB8AC3E}">
        <p14:creationId xmlns:p14="http://schemas.microsoft.com/office/powerpoint/2010/main" val="368972354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095" y="339509"/>
            <a:ext cx="11901822" cy="724247"/>
          </a:xfrm>
        </p:spPr>
        <p:txBody>
          <a:bodyPr>
            <a:normAutofit fontScale="92500" lnSpcReduction="10000"/>
          </a:bodyPr>
          <a:lstStyle/>
          <a:p>
            <a:r>
              <a:rPr lang="en-US" dirty="0">
                <a:solidFill>
                  <a:srgbClr val="00B0F0"/>
                </a:solidFill>
              </a:rPr>
              <a:t>How Blockchain Works?</a:t>
            </a:r>
          </a:p>
        </p:txBody>
      </p:sp>
      <p:sp>
        <p:nvSpPr>
          <p:cNvPr id="4" name="TextBox 3"/>
          <p:cNvSpPr txBox="1"/>
          <p:nvPr/>
        </p:nvSpPr>
        <p:spPr>
          <a:xfrm>
            <a:off x="1060174" y="1696278"/>
            <a:ext cx="4386469" cy="2369880"/>
          </a:xfrm>
          <a:prstGeom prst="rect">
            <a:avLst/>
          </a:prstGeom>
          <a:noFill/>
        </p:spPr>
        <p:txBody>
          <a:bodyPr wrap="square" rtlCol="0">
            <a:spAutoFit/>
          </a:bodyPr>
          <a:lstStyle/>
          <a:p>
            <a:r>
              <a:rPr lang="en-US" sz="2400" dirty="0">
                <a:solidFill>
                  <a:srgbClr val="00B0F0"/>
                </a:solidFill>
              </a:rPr>
              <a:t>You should be familiar with :</a:t>
            </a:r>
          </a:p>
          <a:p>
            <a:endParaRPr lang="en-US" sz="2400" dirty="0">
              <a:solidFill>
                <a:srgbClr val="00B0F0"/>
              </a:solidFill>
            </a:endParaRPr>
          </a:p>
          <a:p>
            <a:pPr marL="285750" indent="-285750">
              <a:buFont typeface="Arial" panose="020B0604020202020204" pitchFamily="34" charset="0"/>
              <a:buChar char="•"/>
            </a:pPr>
            <a:r>
              <a:rPr lang="en-US" sz="2000" dirty="0"/>
              <a:t>Structure of the block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Cryptographic hash function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Consensus methods</a:t>
            </a:r>
          </a:p>
        </p:txBody>
      </p:sp>
    </p:spTree>
    <p:extLst>
      <p:ext uri="{BB962C8B-B14F-4D97-AF65-F5344CB8AC3E}">
        <p14:creationId xmlns:p14="http://schemas.microsoft.com/office/powerpoint/2010/main" val="2438283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25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1845</Words>
  <Application>Microsoft Office PowerPoint</Application>
  <PresentationFormat>Widescreen</PresentationFormat>
  <Paragraphs>177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OSAMA ALATHWARI</cp:lastModifiedBy>
  <cp:revision>19</cp:revision>
  <dcterms:created xsi:type="dcterms:W3CDTF">2022-06-06T20:19:53Z</dcterms:created>
  <dcterms:modified xsi:type="dcterms:W3CDTF">2023-11-12T17:54:08Z</dcterms:modified>
</cp:coreProperties>
</file>