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4" r:id="rId3"/>
    <p:sldId id="284" r:id="rId4"/>
    <p:sldId id="285" r:id="rId5"/>
    <p:sldId id="261" r:id="rId6"/>
    <p:sldId id="265" r:id="rId7"/>
    <p:sldId id="268" r:id="rId8"/>
    <p:sldId id="266" r:id="rId9"/>
    <p:sldId id="269" r:id="rId10"/>
    <p:sldId id="270" r:id="rId11"/>
    <p:sldId id="276" r:id="rId12"/>
    <p:sldId id="262" r:id="rId13"/>
    <p:sldId id="274" r:id="rId14"/>
    <p:sldId id="275" r:id="rId15"/>
    <p:sldId id="286" r:id="rId16"/>
    <p:sldId id="287" r:id="rId17"/>
    <p:sldId id="279" r:id="rId18"/>
    <p:sldId id="280" r:id="rId19"/>
    <p:sldId id="281" r:id="rId20"/>
    <p:sldId id="282" r:id="rId21"/>
    <p:sldId id="290" r:id="rId22"/>
    <p:sldId id="283" r:id="rId23"/>
    <p:sldId id="295" r:id="rId24"/>
    <p:sldId id="297" r:id="rId25"/>
    <p:sldId id="292" r:id="rId26"/>
    <p:sldId id="291" r:id="rId27"/>
    <p:sldId id="278" r:id="rId28"/>
    <p:sldId id="258"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7838" autoAdjust="0"/>
  </p:normalViewPr>
  <p:slideViewPr>
    <p:cSldViewPr snapToGrid="0">
      <p:cViewPr varScale="1">
        <p:scale>
          <a:sx n="101" d="100"/>
          <a:sy n="101" d="100"/>
        </p:scale>
        <p:origin x="91"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64675-52A9-47AB-8E58-632CB7C2DE3F}"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ED64C-4125-46FE-BE28-50502964A221}" type="slidenum">
              <a:rPr lang="en-US" smtClean="0"/>
              <a:t>‹#›</a:t>
            </a:fld>
            <a:endParaRPr lang="en-US"/>
          </a:p>
        </p:txBody>
      </p:sp>
    </p:spTree>
    <p:extLst>
      <p:ext uri="{BB962C8B-B14F-4D97-AF65-F5344CB8AC3E}">
        <p14:creationId xmlns:p14="http://schemas.microsoft.com/office/powerpoint/2010/main" val="3193800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round of attack consists of three phases. During the first phase, the monitored memory line is flushed from the cache hierarchy. The spy, then, waits to allow the victim time to access the memory line before the third phase. In the third phase, the spy reloads the memory line, measuring the time to load it. If during the wait phase the victim accesses the memory line, the line will be available in the cache and the reload operation will take a short time.</a:t>
            </a:r>
            <a:endParaRPr lang="en-US" dirty="0"/>
          </a:p>
        </p:txBody>
      </p:sp>
      <p:sp>
        <p:nvSpPr>
          <p:cNvPr id="4" name="Slide Number Placeholder 3"/>
          <p:cNvSpPr>
            <a:spLocks noGrp="1"/>
          </p:cNvSpPr>
          <p:nvPr>
            <p:ph type="sldNum" sz="quarter" idx="10"/>
          </p:nvPr>
        </p:nvSpPr>
        <p:spPr/>
        <p:txBody>
          <a:bodyPr/>
          <a:lstStyle/>
          <a:p>
            <a:fld id="{657ED64C-4125-46FE-BE28-50502964A221}" type="slidenum">
              <a:rPr lang="en-US" smtClean="0"/>
              <a:t>7</a:t>
            </a:fld>
            <a:endParaRPr lang="en-US"/>
          </a:p>
        </p:txBody>
      </p:sp>
    </p:spTree>
    <p:extLst>
      <p:ext uri="{BB962C8B-B14F-4D97-AF65-F5344CB8AC3E}">
        <p14:creationId xmlns:p14="http://schemas.microsoft.com/office/powerpoint/2010/main" val="396896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Undocumented details</a:t>
            </a:r>
          </a:p>
          <a:p>
            <a:pPr rtl="0"/>
            <a:r>
              <a:rPr lang="en-US" sz="1200" b="0" i="0" u="none" strike="noStrike" kern="1200" dirty="0" err="1" smtClean="0">
                <a:solidFill>
                  <a:schemeClr val="tx1"/>
                </a:solidFill>
                <a:effectLst/>
                <a:latin typeface="+mn-lt"/>
                <a:ea typeface="+mn-ea"/>
                <a:cs typeface="+mn-cs"/>
              </a:rPr>
              <a:t>Haswell</a:t>
            </a:r>
            <a:r>
              <a:rPr lang="en-US" sz="1200" b="0" i="0" u="none" strike="noStrike" kern="1200" dirty="0" smtClean="0">
                <a:solidFill>
                  <a:schemeClr val="tx1"/>
                </a:solidFill>
                <a:effectLst/>
                <a:latin typeface="+mn-lt"/>
                <a:ea typeface="+mn-ea"/>
                <a:cs typeface="+mn-cs"/>
              </a:rPr>
              <a:t> seems to have multiple branch prediction mechanisms that work very differently:</a:t>
            </a:r>
            <a:endParaRPr lang="en-US" sz="1200" b="0" i="0" kern="1200" dirty="0" smtClean="0">
              <a:solidFill>
                <a:schemeClr val="tx1"/>
              </a:solidFill>
              <a:effectLst/>
              <a:latin typeface="+mn-lt"/>
              <a:ea typeface="+mn-ea"/>
              <a:cs typeface="+mn-cs"/>
            </a:endParaRPr>
          </a:p>
          <a:p>
            <a:pPr rtl="0" fontAlgn="base"/>
            <a:r>
              <a:rPr lang="en-US" dirty="0" smtClean="0"/>
              <a:t/>
            </a:r>
            <a:br>
              <a:rPr lang="en-US" dirty="0" smtClean="0"/>
            </a:br>
            <a:r>
              <a:rPr lang="en-US" sz="1200" b="0" i="0" u="none" strike="noStrike" kern="1200" dirty="0" smtClean="0">
                <a:solidFill>
                  <a:schemeClr val="tx1"/>
                </a:solidFill>
                <a:effectLst/>
                <a:latin typeface="+mn-lt"/>
                <a:ea typeface="+mn-ea"/>
                <a:cs typeface="+mn-cs"/>
              </a:rPr>
              <a:t>A generic branch predictor that can only store one target per source address; used for all kinds of jumps, like absolute jumps, relative jumps and so on.</a:t>
            </a:r>
          </a:p>
          <a:p>
            <a:pPr rtl="0" fontAlgn="base"/>
            <a:r>
              <a:rPr lang="en-US" sz="1200" b="0" i="0" u="none" strike="noStrike" kern="1200" dirty="0" smtClean="0">
                <a:solidFill>
                  <a:schemeClr val="tx1"/>
                </a:solidFill>
                <a:effectLst/>
                <a:latin typeface="+mn-lt"/>
                <a:ea typeface="+mn-ea"/>
                <a:cs typeface="+mn-cs"/>
              </a:rPr>
              <a:t>A specialized indirect call predictor that can store multiple targets per source address; used for indirect calls.</a:t>
            </a:r>
          </a:p>
          <a:p>
            <a:pPr rtl="0" fontAlgn="base"/>
            <a:r>
              <a:rPr lang="en-US" sz="1200" b="0" i="0" u="none" strike="noStrike" kern="1200" dirty="0" smtClean="0">
                <a:solidFill>
                  <a:schemeClr val="tx1"/>
                </a:solidFill>
                <a:effectLst/>
                <a:latin typeface="+mn-lt"/>
                <a:ea typeface="+mn-ea"/>
                <a:cs typeface="+mn-cs"/>
              </a:rPr>
              <a:t>(There is also a specialized return predictor, according to Intel's optimization manual, but we haven't analyzed that in detail yet. If this predictor could be used to reliably dump out some of the call stack through which a VM was entered, that would be very interesting.)</a:t>
            </a:r>
          </a:p>
          <a:p>
            <a:endParaRPr lang="en-US" dirty="0"/>
          </a:p>
        </p:txBody>
      </p:sp>
      <p:sp>
        <p:nvSpPr>
          <p:cNvPr id="4" name="Slide Number Placeholder 3"/>
          <p:cNvSpPr>
            <a:spLocks noGrp="1"/>
          </p:cNvSpPr>
          <p:nvPr>
            <p:ph type="sldNum" sz="quarter" idx="10"/>
          </p:nvPr>
        </p:nvSpPr>
        <p:spPr/>
        <p:txBody>
          <a:bodyPr/>
          <a:lstStyle/>
          <a:p>
            <a:fld id="{657ED64C-4125-46FE-BE28-50502964A221}" type="slidenum">
              <a:rPr lang="en-US" smtClean="0"/>
              <a:t>14</a:t>
            </a:fld>
            <a:endParaRPr lang="en-US"/>
          </a:p>
        </p:txBody>
      </p:sp>
    </p:spTree>
    <p:extLst>
      <p:ext uri="{BB962C8B-B14F-4D97-AF65-F5344CB8AC3E}">
        <p14:creationId xmlns:p14="http://schemas.microsoft.com/office/powerpoint/2010/main" val="172689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Attach</a:t>
            </a:r>
            <a:r>
              <a:rPr lang="en-US" baseline="0" dirty="0" smtClean="0"/>
              <a:t> to </a:t>
            </a:r>
            <a:r>
              <a:rPr lang="en-US" baseline="0" dirty="0" err="1" smtClean="0"/>
              <a:t>calc</a:t>
            </a:r>
            <a:endParaRPr lang="en-US" dirty="0"/>
          </a:p>
        </p:txBody>
      </p:sp>
      <p:sp>
        <p:nvSpPr>
          <p:cNvPr id="4" name="Slide Number Placeholder 3"/>
          <p:cNvSpPr>
            <a:spLocks noGrp="1"/>
          </p:cNvSpPr>
          <p:nvPr>
            <p:ph type="sldNum" sz="quarter" idx="10"/>
          </p:nvPr>
        </p:nvSpPr>
        <p:spPr/>
        <p:txBody>
          <a:bodyPr/>
          <a:lstStyle/>
          <a:p>
            <a:fld id="{657ED64C-4125-46FE-BE28-50502964A221}" type="slidenum">
              <a:rPr lang="en-US" smtClean="0"/>
              <a:t>18</a:t>
            </a:fld>
            <a:endParaRPr lang="en-US"/>
          </a:p>
        </p:txBody>
      </p:sp>
    </p:spTree>
    <p:extLst>
      <p:ext uri="{BB962C8B-B14F-4D97-AF65-F5344CB8AC3E}">
        <p14:creationId xmlns:p14="http://schemas.microsoft.com/office/powerpoint/2010/main" val="335670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examples</a:t>
            </a:r>
            <a:endParaRPr lang="en-US" dirty="0"/>
          </a:p>
        </p:txBody>
      </p:sp>
      <p:sp>
        <p:nvSpPr>
          <p:cNvPr id="4" name="Slide Number Placeholder 3"/>
          <p:cNvSpPr>
            <a:spLocks noGrp="1"/>
          </p:cNvSpPr>
          <p:nvPr>
            <p:ph type="sldNum" sz="quarter" idx="10"/>
          </p:nvPr>
        </p:nvSpPr>
        <p:spPr/>
        <p:txBody>
          <a:bodyPr/>
          <a:lstStyle/>
          <a:p>
            <a:fld id="{657ED64C-4125-46FE-BE28-50502964A221}" type="slidenum">
              <a:rPr lang="en-US" smtClean="0"/>
              <a:t>19</a:t>
            </a:fld>
            <a:endParaRPr lang="en-US"/>
          </a:p>
        </p:txBody>
      </p:sp>
    </p:spTree>
    <p:extLst>
      <p:ext uri="{BB962C8B-B14F-4D97-AF65-F5344CB8AC3E}">
        <p14:creationId xmlns:p14="http://schemas.microsoft.com/office/powerpoint/2010/main" val="55765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Each requires intimate knowledge of different processor internals</a:t>
            </a:r>
          </a:p>
          <a:p>
            <a:endParaRPr lang="en-US" dirty="0"/>
          </a:p>
        </p:txBody>
      </p:sp>
      <p:sp>
        <p:nvSpPr>
          <p:cNvPr id="4" name="Slide Number Placeholder 3"/>
          <p:cNvSpPr>
            <a:spLocks noGrp="1"/>
          </p:cNvSpPr>
          <p:nvPr>
            <p:ph type="sldNum" sz="quarter" idx="10"/>
          </p:nvPr>
        </p:nvSpPr>
        <p:spPr/>
        <p:txBody>
          <a:bodyPr/>
          <a:lstStyle/>
          <a:p>
            <a:fld id="{657ED64C-4125-46FE-BE28-50502964A221}" type="slidenum">
              <a:rPr lang="en-US" smtClean="0"/>
              <a:t>23</a:t>
            </a:fld>
            <a:endParaRPr lang="en-US"/>
          </a:p>
        </p:txBody>
      </p:sp>
    </p:spTree>
    <p:extLst>
      <p:ext uri="{BB962C8B-B14F-4D97-AF65-F5344CB8AC3E}">
        <p14:creationId xmlns:p14="http://schemas.microsoft.com/office/powerpoint/2010/main" val="291313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8271B-88A2-4498-976E-E2A14BE7FB4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411164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8271B-88A2-4498-976E-E2A14BE7FB4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215504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8271B-88A2-4498-976E-E2A14BE7FB4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95952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8271B-88A2-4498-976E-E2A14BE7FB4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289224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8271B-88A2-4498-976E-E2A14BE7FB4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227082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8271B-88A2-4498-976E-E2A14BE7FB41}"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353578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8271B-88A2-4498-976E-E2A14BE7FB41}"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26153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8271B-88A2-4498-976E-E2A14BE7FB41}"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34741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271B-88A2-4498-976E-E2A14BE7FB41}"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207511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8271B-88A2-4498-976E-E2A14BE7FB41}"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286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8271B-88A2-4498-976E-E2A14BE7FB41}"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53E7A-9E25-402E-BE67-E3B9363644FC}" type="slidenum">
              <a:rPr lang="en-US" smtClean="0"/>
              <a:t>‹#›</a:t>
            </a:fld>
            <a:endParaRPr lang="en-US"/>
          </a:p>
        </p:txBody>
      </p:sp>
    </p:spTree>
    <p:extLst>
      <p:ext uri="{BB962C8B-B14F-4D97-AF65-F5344CB8AC3E}">
        <p14:creationId xmlns:p14="http://schemas.microsoft.com/office/powerpoint/2010/main" val="188855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8271B-88A2-4498-976E-E2A14BE7FB41}"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53E7A-9E25-402E-BE67-E3B9363644FC}" type="slidenum">
              <a:rPr lang="en-US" smtClean="0"/>
              <a:t>‹#›</a:t>
            </a:fld>
            <a:endParaRPr lang="en-US"/>
          </a:p>
        </p:txBody>
      </p:sp>
    </p:spTree>
    <p:extLst>
      <p:ext uri="{BB962C8B-B14F-4D97-AF65-F5344CB8AC3E}">
        <p14:creationId xmlns:p14="http://schemas.microsoft.com/office/powerpoint/2010/main" val="708401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jpeg"/><Relationship Id="rId9"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seweb.ucsd.edu/~hovav/dist/geometry.pdf" TargetMode="Externa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pectreattack.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ists.llvm.org/pipermail/llvm-commits/Week-of-Mon-20180101/513630.html" TargetMode="External"/><Relationship Id="rId2" Type="http://schemas.openxmlformats.org/officeDocument/2006/relationships/hyperlink" Target="https://github.com/ARM-software/speculation-barrier"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usenix.org/system/files/conference/usenixsecurity14/sec14-paper-yarom.pdf" TargetMode="Externa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9282" y="1361122"/>
            <a:ext cx="4791075" cy="3800475"/>
          </a:xfrm>
          <a:prstGeom prst="rect">
            <a:avLst/>
          </a:prstGeom>
        </p:spPr>
      </p:pic>
      <p:sp>
        <p:nvSpPr>
          <p:cNvPr id="2" name="Title 1"/>
          <p:cNvSpPr>
            <a:spLocks noGrp="1"/>
          </p:cNvSpPr>
          <p:nvPr>
            <p:ph type="ctrTitle"/>
          </p:nvPr>
        </p:nvSpPr>
        <p:spPr>
          <a:xfrm>
            <a:off x="6522720" y="1122363"/>
            <a:ext cx="4145280" cy="2387600"/>
          </a:xfrm>
        </p:spPr>
        <p:txBody>
          <a:bodyPr>
            <a:normAutofit/>
          </a:bodyPr>
          <a:lstStyle/>
          <a:p>
            <a:r>
              <a:rPr lang="en-US" dirty="0" err="1" smtClean="0"/>
              <a:t>Spectre</a:t>
            </a:r>
            <a:r>
              <a:rPr lang="en-US" dirty="0" smtClean="0"/>
              <a:t>, </a:t>
            </a:r>
            <a:br>
              <a:rPr lang="en-US" dirty="0" smtClean="0"/>
            </a:br>
            <a:r>
              <a:rPr lang="en-US" sz="4000" dirty="0" smtClean="0"/>
              <a:t>the juicy parts</a:t>
            </a:r>
            <a:endParaRPr lang="en-US" dirty="0"/>
          </a:p>
        </p:txBody>
      </p:sp>
      <p:sp>
        <p:nvSpPr>
          <p:cNvPr id="3" name="Subtitle 2"/>
          <p:cNvSpPr>
            <a:spLocks noGrp="1"/>
          </p:cNvSpPr>
          <p:nvPr>
            <p:ph type="subTitle" idx="1"/>
          </p:nvPr>
        </p:nvSpPr>
        <p:spPr>
          <a:xfrm>
            <a:off x="6324600" y="3602038"/>
            <a:ext cx="4343400" cy="1655762"/>
          </a:xfrm>
        </p:spPr>
        <p:txBody>
          <a:bodyPr/>
          <a:lstStyle/>
          <a:p>
            <a:r>
              <a:rPr lang="en-US" dirty="0" smtClean="0"/>
              <a:t>Ofek, Jan 2018</a:t>
            </a:r>
            <a:endParaRPr lang="en-US" dirty="0"/>
          </a:p>
        </p:txBody>
      </p:sp>
    </p:spTree>
    <p:extLst>
      <p:ext uri="{BB962C8B-B14F-4D97-AF65-F5344CB8AC3E}">
        <p14:creationId xmlns:p14="http://schemas.microsoft.com/office/powerpoint/2010/main" val="980869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Flush + Reload</a:t>
            </a:r>
            <a:endParaRPr lang="en-US" dirty="0"/>
          </a:p>
        </p:txBody>
      </p:sp>
      <p:sp>
        <p:nvSpPr>
          <p:cNvPr id="3" name="Content Placeholder 2"/>
          <p:cNvSpPr>
            <a:spLocks noGrp="1"/>
          </p:cNvSpPr>
          <p:nvPr>
            <p:ph idx="1"/>
          </p:nvPr>
        </p:nvSpPr>
        <p:spPr/>
        <p:txBody>
          <a:bodyPr/>
          <a:lstStyle/>
          <a:p>
            <a:r>
              <a:rPr lang="en-US" dirty="0" smtClean="0"/>
              <a:t>2017 Novelty: leak </a:t>
            </a:r>
            <a:r>
              <a:rPr lang="en-US" i="1" dirty="0" smtClean="0"/>
              <a:t>values</a:t>
            </a:r>
            <a:r>
              <a:rPr lang="en-US" dirty="0" smtClean="0"/>
              <a:t> in memory, not just address usage!</a:t>
            </a:r>
          </a:p>
          <a:p>
            <a:endParaRPr lang="en-US" dirty="0"/>
          </a:p>
          <a:p>
            <a:pPr marL="0" indent="0" algn="ctr">
              <a:buNone/>
            </a:pPr>
            <a:r>
              <a:rPr lang="en-US" dirty="0">
                <a:latin typeface="Consolas" panose="020B0609020204030204" pitchFamily="49" charset="0"/>
              </a:rPr>
              <a:t>y = array2[array1[</a:t>
            </a:r>
            <a:r>
              <a:rPr lang="en-US" b="1" dirty="0">
                <a:solidFill>
                  <a:srgbClr val="FF0000"/>
                </a:solidFill>
                <a:latin typeface="Consolas" panose="020B0609020204030204" pitchFamily="49" charset="0"/>
              </a:rPr>
              <a:t>x</a:t>
            </a:r>
            <a:r>
              <a:rPr lang="en-US" dirty="0">
                <a:latin typeface="Consolas" panose="020B0609020204030204" pitchFamily="49" charset="0"/>
              </a:rPr>
              <a:t>] * 256</a:t>
            </a:r>
            <a:r>
              <a:rPr lang="en-US" dirty="0" smtClean="0">
                <a:latin typeface="Consolas" panose="020B0609020204030204" pitchFamily="49" charset="0"/>
              </a:rPr>
              <a:t>];</a:t>
            </a:r>
          </a:p>
          <a:p>
            <a:endParaRPr lang="en-US" dirty="0" smtClean="0"/>
          </a:p>
          <a:p>
            <a:r>
              <a:rPr lang="en-US" dirty="0" smtClean="0"/>
              <a:t>The value in x dictates the memory chunk accessed.</a:t>
            </a:r>
            <a:r>
              <a:rPr lang="en-US" dirty="0" smtClean="0">
                <a:latin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110051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8" name="Picture 16" descr="Person-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371" y="546138"/>
            <a:ext cx="22288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erson-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563" y="3999179"/>
            <a:ext cx="2473187" cy="26528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 Branch Poisoning (</a:t>
            </a:r>
            <a:r>
              <a:rPr lang="en-US" dirty="0" err="1" smtClean="0"/>
              <a:t>Spectre</a:t>
            </a:r>
            <a:r>
              <a:rPr lang="en-US" dirty="0" smtClean="0"/>
              <a:t>!)   </a:t>
            </a:r>
            <a:r>
              <a:rPr lang="en-US" dirty="0" err="1" smtClean="0"/>
              <a:t>yamba</a:t>
            </a:r>
            <a:r>
              <a:rPr lang="en-US" dirty="0" smtClean="0"/>
              <a:t> </a:t>
            </a:r>
            <a:r>
              <a:rPr lang="en-US" dirty="0" err="1" smtClean="0"/>
              <a:t>ppl</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https://www.paulkocher.com/headshot-small.jpg"/>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bwMode="auto">
          <a:xfrm>
            <a:off x="9311301" y="985114"/>
            <a:ext cx="2395537" cy="364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7412135" y="366699"/>
            <a:ext cx="2146724" cy="2927351"/>
          </a:xfrm>
          <a:prstGeom prst="rect">
            <a:avLst/>
          </a:prstGeom>
        </p:spPr>
      </p:pic>
      <p:pic>
        <p:nvPicPr>
          <p:cNvPr id="8" name="Picture 7"/>
          <p:cNvPicPr>
            <a:picLocks noChangeAspect="1"/>
          </p:cNvPicPr>
          <p:nvPr/>
        </p:nvPicPr>
        <p:blipFill>
          <a:blip r:embed="rId6"/>
          <a:stretch>
            <a:fillRect/>
          </a:stretch>
        </p:blipFill>
        <p:spPr>
          <a:xfrm>
            <a:off x="3041088" y="295310"/>
            <a:ext cx="2323389" cy="3517899"/>
          </a:xfrm>
          <a:prstGeom prst="rect">
            <a:avLst/>
          </a:prstGeom>
        </p:spPr>
      </p:pic>
      <p:pic>
        <p:nvPicPr>
          <p:cNvPr id="3082" name="Picture 10" descr="Moritz Lip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270" y="549380"/>
            <a:ext cx="1986645" cy="200025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homas Prescher. Foto: Cyberus Technolog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4396" y="3843354"/>
            <a:ext cx="4006790" cy="26725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תוצאת תמונה עבור ‪yuval yarom adelaide‬‏"/>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8811686" y="4099441"/>
            <a:ext cx="2552601" cy="25526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0"/>
          <a:stretch>
            <a:fillRect/>
          </a:stretch>
        </p:blipFill>
        <p:spPr>
          <a:xfrm>
            <a:off x="1418375" y="1717742"/>
            <a:ext cx="2509368" cy="3336925"/>
          </a:xfrm>
          <a:prstGeom prst="rect">
            <a:avLst/>
          </a:prstGeom>
        </p:spPr>
      </p:pic>
      <p:pic>
        <p:nvPicPr>
          <p:cNvPr id="9" name="Picture 8"/>
          <p:cNvPicPr>
            <a:picLocks noChangeAspect="1"/>
          </p:cNvPicPr>
          <p:nvPr/>
        </p:nvPicPr>
        <p:blipFill>
          <a:blip r:embed="rId11"/>
          <a:stretch>
            <a:fillRect/>
          </a:stretch>
        </p:blipFill>
        <p:spPr>
          <a:xfrm>
            <a:off x="4474308" y="3273421"/>
            <a:ext cx="2447925" cy="3086100"/>
          </a:xfrm>
          <a:prstGeom prst="rect">
            <a:avLst/>
          </a:prstGeom>
        </p:spPr>
      </p:pic>
      <p:pic>
        <p:nvPicPr>
          <p:cNvPr id="6" name="Picture 5"/>
          <p:cNvPicPr>
            <a:picLocks noChangeAspect="1"/>
          </p:cNvPicPr>
          <p:nvPr/>
        </p:nvPicPr>
        <p:blipFill>
          <a:blip r:embed="rId12"/>
          <a:stretch>
            <a:fillRect/>
          </a:stretch>
        </p:blipFill>
        <p:spPr>
          <a:xfrm>
            <a:off x="2896379" y="3737691"/>
            <a:ext cx="2313685" cy="2958338"/>
          </a:xfrm>
          <a:prstGeom prst="rect">
            <a:avLst/>
          </a:prstGeom>
        </p:spPr>
      </p:pic>
    </p:spTree>
    <p:extLst>
      <p:ext uri="{BB962C8B-B14F-4D97-AF65-F5344CB8AC3E}">
        <p14:creationId xmlns:p14="http://schemas.microsoft.com/office/powerpoint/2010/main" val="36335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Effect transition="in" filter="fade">
                                      <p:cBhvr>
                                        <p:cTn id="7" dur="250"/>
                                        <p:tgtEl>
                                          <p:spTgt spid="3082"/>
                                        </p:tgtEl>
                                      </p:cBhvr>
                                    </p:animEffect>
                                  </p:childTnLst>
                                </p:cTn>
                              </p:par>
                            </p:childTnLst>
                          </p:cTn>
                        </p:par>
                        <p:par>
                          <p:cTn id="8" fill="hold">
                            <p:stCondLst>
                              <p:cond delay="250"/>
                            </p:stCondLst>
                            <p:childTnLst>
                              <p:par>
                                <p:cTn id="9" presetID="10" presetClass="entr" presetSubtype="0" fill="hold" nodeType="afterEffect">
                                  <p:stCondLst>
                                    <p:cond delay="250"/>
                                  </p:stCondLst>
                                  <p:childTnLst>
                                    <p:set>
                                      <p:cBhvr>
                                        <p:cTn id="10" dur="1" fill="hold">
                                          <p:stCondLst>
                                            <p:cond delay="0"/>
                                          </p:stCondLst>
                                        </p:cTn>
                                        <p:tgtEl>
                                          <p:spTgt spid="3088"/>
                                        </p:tgtEl>
                                        <p:attrNameLst>
                                          <p:attrName>style.visibility</p:attrName>
                                        </p:attrNameLst>
                                      </p:cBhvr>
                                      <p:to>
                                        <p:strVal val="visible"/>
                                      </p:to>
                                    </p:set>
                                    <p:animEffect transition="in" filter="fade">
                                      <p:cBhvr>
                                        <p:cTn id="11" dur="250"/>
                                        <p:tgtEl>
                                          <p:spTgt spid="3088"/>
                                        </p:tgtEl>
                                      </p:cBhvr>
                                    </p:animEffect>
                                  </p:childTnLst>
                                </p:cTn>
                              </p:par>
                            </p:childTnLst>
                          </p:cTn>
                        </p:par>
                        <p:par>
                          <p:cTn id="12" fill="hold">
                            <p:stCondLst>
                              <p:cond delay="750"/>
                            </p:stCondLst>
                            <p:childTnLst>
                              <p:par>
                                <p:cTn id="13" presetID="10" presetClass="entr" presetSubtype="0" fill="hold"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par>
                          <p:cTn id="16" fill="hold">
                            <p:stCondLst>
                              <p:cond delay="1250"/>
                            </p:stCondLst>
                            <p:childTnLst>
                              <p:par>
                                <p:cTn id="17" presetID="10" presetClass="entr" presetSubtype="0" fill="hold" nodeType="afterEffect">
                                  <p:stCondLst>
                                    <p:cond delay="25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250"/>
                                        <p:tgtEl>
                                          <p:spTgt spid="3074"/>
                                        </p:tgtEl>
                                      </p:cBhvr>
                                    </p:animEffect>
                                  </p:childTnLst>
                                </p:cTn>
                              </p:par>
                            </p:childTnLst>
                          </p:cTn>
                        </p:par>
                        <p:par>
                          <p:cTn id="20" fill="hold">
                            <p:stCondLst>
                              <p:cond delay="1750"/>
                            </p:stCondLst>
                            <p:childTnLst>
                              <p:par>
                                <p:cTn id="21" presetID="10" presetClass="entr" presetSubtype="0" fill="hold" nodeType="afterEffect">
                                  <p:stCondLst>
                                    <p:cond delay="250"/>
                                  </p:stCondLst>
                                  <p:childTnLst>
                                    <p:set>
                                      <p:cBhvr>
                                        <p:cTn id="22" dur="1" fill="hold">
                                          <p:stCondLst>
                                            <p:cond delay="0"/>
                                          </p:stCondLst>
                                        </p:cTn>
                                        <p:tgtEl>
                                          <p:spTgt spid="3084"/>
                                        </p:tgtEl>
                                        <p:attrNameLst>
                                          <p:attrName>style.visibility</p:attrName>
                                        </p:attrNameLst>
                                      </p:cBhvr>
                                      <p:to>
                                        <p:strVal val="visible"/>
                                      </p:to>
                                    </p:set>
                                    <p:animEffect transition="in" filter="fade">
                                      <p:cBhvr>
                                        <p:cTn id="23" dur="250"/>
                                        <p:tgtEl>
                                          <p:spTgt spid="3084"/>
                                        </p:tgtEl>
                                      </p:cBhvr>
                                    </p:animEffect>
                                  </p:childTnLst>
                                </p:cTn>
                              </p:par>
                            </p:childTnLst>
                          </p:cTn>
                        </p:par>
                        <p:par>
                          <p:cTn id="24" fill="hold">
                            <p:stCondLst>
                              <p:cond delay="2250"/>
                            </p:stCondLst>
                            <p:childTnLst>
                              <p:par>
                                <p:cTn id="25" presetID="10" presetClass="entr" presetSubtype="0" fill="hold" nodeType="afterEffect">
                                  <p:stCondLst>
                                    <p:cond delay="2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50"/>
                                        <p:tgtEl>
                                          <p:spTgt spid="15"/>
                                        </p:tgtEl>
                                      </p:cBhvr>
                                    </p:animEffect>
                                  </p:childTnLst>
                                </p:cTn>
                              </p:par>
                            </p:childTnLst>
                          </p:cTn>
                        </p:par>
                        <p:par>
                          <p:cTn id="28" fill="hold">
                            <p:stCondLst>
                              <p:cond delay="2750"/>
                            </p:stCondLst>
                            <p:childTnLst>
                              <p:par>
                                <p:cTn id="29" presetID="10" presetClass="entr" presetSubtype="0" fill="hold" nodeType="afterEffect">
                                  <p:stCondLst>
                                    <p:cond delay="250"/>
                                  </p:stCondLst>
                                  <p:childTnLst>
                                    <p:set>
                                      <p:cBhvr>
                                        <p:cTn id="30" dur="1" fill="hold">
                                          <p:stCondLst>
                                            <p:cond delay="0"/>
                                          </p:stCondLst>
                                        </p:cTn>
                                        <p:tgtEl>
                                          <p:spTgt spid="3086"/>
                                        </p:tgtEl>
                                        <p:attrNameLst>
                                          <p:attrName>style.visibility</p:attrName>
                                        </p:attrNameLst>
                                      </p:cBhvr>
                                      <p:to>
                                        <p:strVal val="visible"/>
                                      </p:to>
                                    </p:set>
                                    <p:animEffect transition="in" filter="fade">
                                      <p:cBhvr>
                                        <p:cTn id="31" dur="250"/>
                                        <p:tgtEl>
                                          <p:spTgt spid="3086"/>
                                        </p:tgtEl>
                                      </p:cBhvr>
                                    </p:animEffect>
                                  </p:childTnLst>
                                </p:cTn>
                              </p:par>
                            </p:childTnLst>
                          </p:cTn>
                        </p:par>
                        <p:par>
                          <p:cTn id="32" fill="hold">
                            <p:stCondLst>
                              <p:cond delay="3250"/>
                            </p:stCondLst>
                            <p:childTnLst>
                              <p:par>
                                <p:cTn id="33" presetID="10" presetClass="entr" presetSubtype="0" fill="hold" nodeType="afterEffect">
                                  <p:stCondLst>
                                    <p:cond delay="25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50"/>
                                        <p:tgtEl>
                                          <p:spTgt spid="7"/>
                                        </p:tgtEl>
                                      </p:cBhvr>
                                    </p:animEffect>
                                  </p:childTnLst>
                                </p:cTn>
                              </p:par>
                            </p:childTnLst>
                          </p:cTn>
                        </p:par>
                        <p:par>
                          <p:cTn id="36" fill="hold">
                            <p:stCondLst>
                              <p:cond delay="3750"/>
                            </p:stCondLst>
                            <p:childTnLst>
                              <p:par>
                                <p:cTn id="37" presetID="10" presetClass="entr" presetSubtype="0" fill="hold" nodeType="afterEffect">
                                  <p:stCondLst>
                                    <p:cond delay="25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par>
                          <p:cTn id="40" fill="hold">
                            <p:stCondLst>
                              <p:cond delay="4250"/>
                            </p:stCondLst>
                            <p:childTnLst>
                              <p:par>
                                <p:cTn id="41" presetID="10" presetClass="entr" presetSubtype="0" fill="hold" nodeType="afterEffect">
                                  <p:stCondLst>
                                    <p:cond delay="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250"/>
                                        <p:tgtEl>
                                          <p:spTgt spid="9"/>
                                        </p:tgtEl>
                                      </p:cBhvr>
                                    </p:animEffect>
                                  </p:childTnLst>
                                </p:cTn>
                              </p:par>
                            </p:childTnLst>
                          </p:cTn>
                        </p:par>
                        <p:par>
                          <p:cTn id="44" fill="hold">
                            <p:stCondLst>
                              <p:cond delay="4750"/>
                            </p:stCondLst>
                            <p:childTnLst>
                              <p:par>
                                <p:cTn id="45" presetID="1" presetClass="entr" presetSubtype="0" fill="hold" nodeType="afterEffect">
                                  <p:stCondLst>
                                    <p:cond delay="0"/>
                                  </p:stCondLst>
                                  <p:childTnLst>
                                    <p:set>
                                      <p:cBhvr>
                                        <p:cTn id="46" dur="1" fill="hold">
                                          <p:stCondLst>
                                            <p:cond delay="24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Isolation </a:t>
            </a:r>
            <a:r>
              <a:rPr lang="en-US" dirty="0"/>
              <a:t>Loophole </a:t>
            </a:r>
            <a:r>
              <a:rPr lang="en-US" dirty="0" smtClean="0"/>
              <a:t>2: </a:t>
            </a:r>
            <a:br>
              <a:rPr lang="en-US" dirty="0" smtClean="0"/>
            </a:br>
            <a:r>
              <a:rPr lang="en-US" dirty="0" smtClean="0"/>
              <a:t>Speculative Execution</a:t>
            </a:r>
            <a:endParaRPr lang="en-US" dirty="0"/>
          </a:p>
        </p:txBody>
      </p:sp>
      <p:sp>
        <p:nvSpPr>
          <p:cNvPr id="3" name="Content Placeholder 2"/>
          <p:cNvSpPr>
            <a:spLocks noGrp="1"/>
          </p:cNvSpPr>
          <p:nvPr>
            <p:ph idx="1"/>
          </p:nvPr>
        </p:nvSpPr>
        <p:spPr/>
        <p:txBody>
          <a:bodyPr/>
          <a:lstStyle/>
          <a:p>
            <a:r>
              <a:rPr lang="en-US" i="1" dirty="0"/>
              <a:t>CPUs can’t </a:t>
            </a:r>
            <a:r>
              <a:rPr lang="en-US" i="1" dirty="0" smtClean="0"/>
              <a:t>wait, </a:t>
            </a:r>
            <a:r>
              <a:rPr lang="en-US" dirty="0" smtClean="0"/>
              <a:t>and execute ahead of time (Out Of Order)</a:t>
            </a:r>
            <a:r>
              <a:rPr lang="en-US" i="1" dirty="0" smtClean="0"/>
              <a:t>.</a:t>
            </a:r>
            <a:r>
              <a:rPr lang="en-US" dirty="0" smtClean="0"/>
              <a:t> </a:t>
            </a:r>
            <a:endParaRPr lang="en-US" dirty="0"/>
          </a:p>
          <a:p>
            <a:r>
              <a:rPr lang="en-US" dirty="0" smtClean="0"/>
              <a:t>Naïve execution induces many such waits.</a:t>
            </a:r>
          </a:p>
          <a:p>
            <a:endParaRPr lang="en-US" dirty="0"/>
          </a:p>
          <a:p>
            <a:endParaRPr lang="en-US" dirty="0" smtClean="0"/>
          </a:p>
          <a:p>
            <a:endParaRPr lang="en-US" dirty="0"/>
          </a:p>
        </p:txBody>
      </p:sp>
      <p:sp>
        <p:nvSpPr>
          <p:cNvPr id="4" name="TextBox 3"/>
          <p:cNvSpPr txBox="1"/>
          <p:nvPr/>
        </p:nvSpPr>
        <p:spPr>
          <a:xfrm>
            <a:off x="1687285" y="3617819"/>
            <a:ext cx="3820886" cy="1815882"/>
          </a:xfrm>
          <a:prstGeom prst="rect">
            <a:avLst/>
          </a:prstGeom>
          <a:solidFill>
            <a:schemeClr val="bg1"/>
          </a:solidFill>
          <a:ln>
            <a:solidFill>
              <a:schemeClr val="accent1">
                <a:shade val="50000"/>
              </a:schemeClr>
            </a:solidFill>
          </a:ln>
        </p:spPr>
        <p:txBody>
          <a:bodyPr wrap="square" rtlCol="0">
            <a:spAutoFit/>
          </a:bodyPr>
          <a:lstStyle/>
          <a:p>
            <a:r>
              <a:rPr lang="en-US" sz="2800" dirty="0" smtClean="0"/>
              <a:t>…</a:t>
            </a:r>
            <a:endParaRPr lang="en-US" sz="2800" dirty="0"/>
          </a:p>
          <a:p>
            <a:r>
              <a:rPr lang="en-US" sz="2800" dirty="0" err="1" smtClean="0"/>
              <a:t>cmp</a:t>
            </a:r>
            <a:r>
              <a:rPr lang="en-US" sz="2800" dirty="0" smtClean="0"/>
              <a:t>   [</a:t>
            </a:r>
            <a:r>
              <a:rPr lang="en-US" sz="2800" dirty="0" err="1" smtClean="0"/>
              <a:t>var</a:t>
            </a:r>
            <a:r>
              <a:rPr lang="en-US" sz="2800" dirty="0" smtClean="0"/>
              <a:t>], 0  </a:t>
            </a:r>
            <a:endParaRPr lang="en-US" sz="2800" dirty="0"/>
          </a:p>
          <a:p>
            <a:r>
              <a:rPr lang="en-US" sz="2800" dirty="0" err="1" smtClean="0"/>
              <a:t>jne</a:t>
            </a:r>
            <a:r>
              <a:rPr lang="en-US" sz="2800" dirty="0" smtClean="0"/>
              <a:t>     </a:t>
            </a:r>
            <a:r>
              <a:rPr lang="en-US" sz="2800" dirty="0" err="1" smtClean="0"/>
              <a:t>SomeFunc</a:t>
            </a:r>
            <a:r>
              <a:rPr lang="en-US" sz="2800" dirty="0" smtClean="0"/>
              <a:t> </a:t>
            </a:r>
            <a:endParaRPr lang="en-US" sz="2800" dirty="0"/>
          </a:p>
          <a:p>
            <a:r>
              <a:rPr lang="en-US" sz="2800" dirty="0" smtClean="0"/>
              <a:t>…</a:t>
            </a:r>
            <a:endParaRPr lang="en-US" sz="2800" dirty="0"/>
          </a:p>
        </p:txBody>
      </p:sp>
      <p:sp>
        <p:nvSpPr>
          <p:cNvPr id="5" name="Rectangle 4"/>
          <p:cNvSpPr/>
          <p:nvPr/>
        </p:nvSpPr>
        <p:spPr>
          <a:xfrm>
            <a:off x="6650491" y="3833263"/>
            <a:ext cx="3082018" cy="1384995"/>
          </a:xfrm>
          <a:prstGeom prst="rect">
            <a:avLst/>
          </a:prstGeom>
          <a:solidFill>
            <a:schemeClr val="bg1"/>
          </a:solidFill>
          <a:ln>
            <a:solidFill>
              <a:schemeClr val="accent1">
                <a:shade val="50000"/>
              </a:schemeClr>
            </a:solidFill>
          </a:ln>
        </p:spPr>
        <p:txBody>
          <a:bodyPr wrap="square">
            <a:spAutoFit/>
          </a:bodyPr>
          <a:lstStyle/>
          <a:p>
            <a:r>
              <a:rPr lang="en-US" sz="2800" dirty="0" smtClean="0">
                <a:latin typeface="Consolas" panose="020B0609020204030204" pitchFamily="49" charset="0"/>
              </a:rPr>
              <a:t>…   </a:t>
            </a:r>
            <a:endParaRPr lang="en-US" sz="2800" dirty="0">
              <a:latin typeface="Consolas" panose="020B0609020204030204" pitchFamily="49" charset="0"/>
            </a:endParaRPr>
          </a:p>
          <a:p>
            <a:r>
              <a:rPr lang="en-US" sz="2800" dirty="0" smtClean="0">
                <a:latin typeface="Consolas" panose="020B0609020204030204" pitchFamily="49" charset="0"/>
              </a:rPr>
              <a:t>call [</a:t>
            </a:r>
            <a:r>
              <a:rPr lang="en-US" sz="2800" dirty="0" err="1" smtClean="0">
                <a:latin typeface="Consolas" panose="020B0609020204030204" pitchFamily="49" charset="0"/>
              </a:rPr>
              <a:t>eax</a:t>
            </a:r>
            <a:r>
              <a:rPr lang="en-US" sz="2800" dirty="0" smtClean="0">
                <a:latin typeface="Consolas" panose="020B0609020204030204" pitchFamily="49" charset="0"/>
              </a:rPr>
              <a:t>]</a:t>
            </a:r>
          </a:p>
          <a:p>
            <a:r>
              <a:rPr lang="en-US" sz="2800" dirty="0" smtClean="0">
                <a:latin typeface="Consolas" panose="020B0609020204030204" pitchFamily="49" charset="0"/>
              </a:rPr>
              <a:t>… </a:t>
            </a:r>
            <a:endParaRPr lang="en-US" sz="2800" dirty="0"/>
          </a:p>
        </p:txBody>
      </p:sp>
    </p:spTree>
    <p:extLst>
      <p:ext uri="{BB962C8B-B14F-4D97-AF65-F5344CB8AC3E}">
        <p14:creationId xmlns:p14="http://schemas.microsoft.com/office/powerpoint/2010/main" val="1873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Isolation Loophole 2: </a:t>
            </a:r>
            <a:br>
              <a:rPr lang="en-US" dirty="0"/>
            </a:br>
            <a:r>
              <a:rPr lang="en-US" dirty="0"/>
              <a:t>Speculative Execution</a:t>
            </a:r>
          </a:p>
        </p:txBody>
      </p:sp>
      <p:sp>
        <p:nvSpPr>
          <p:cNvPr id="3" name="Content Placeholder 2"/>
          <p:cNvSpPr>
            <a:spLocks noGrp="1"/>
          </p:cNvSpPr>
          <p:nvPr>
            <p:ph idx="1"/>
          </p:nvPr>
        </p:nvSpPr>
        <p:spPr>
          <a:ln>
            <a:noFill/>
          </a:ln>
        </p:spPr>
        <p:txBody>
          <a:bodyPr>
            <a:normAutofit/>
          </a:bodyPr>
          <a:lstStyle/>
          <a:p>
            <a:r>
              <a:rPr lang="en-US" dirty="0" smtClean="0"/>
              <a:t>Several mechanisms are in place for ‘informed guesses’ on branch destinations. </a:t>
            </a:r>
          </a:p>
          <a:p>
            <a:r>
              <a:rPr lang="en-US" i="1" dirty="0" smtClean="0"/>
              <a:t>Mostly</a:t>
            </a:r>
            <a:r>
              <a:rPr lang="en-US" dirty="0" smtClean="0"/>
              <a:t>, this branch will be true</a:t>
            </a:r>
            <a:r>
              <a:rPr lang="en-US" dirty="0"/>
              <a:t>:</a:t>
            </a:r>
            <a:endParaRPr lang="en-US" dirty="0" smtClean="0"/>
          </a:p>
          <a:p>
            <a:endParaRPr lang="en-US" dirty="0" smtClean="0"/>
          </a:p>
          <a:p>
            <a:endParaRPr lang="en-US" dirty="0"/>
          </a:p>
          <a:p>
            <a:r>
              <a:rPr lang="en-US" smtClean="0"/>
              <a:t>Virtual </a:t>
            </a:r>
            <a:r>
              <a:rPr lang="en-US" dirty="0" smtClean="0"/>
              <a:t>function calls ( </a:t>
            </a:r>
            <a:r>
              <a:rPr lang="en-US" dirty="0">
                <a:solidFill>
                  <a:srgbClr val="0000FF"/>
                </a:solidFill>
                <a:latin typeface="Consolas" panose="020B0609020204030204" pitchFamily="49" charset="0"/>
              </a:rPr>
              <a:t>call</a:t>
            </a:r>
            <a:r>
              <a:rPr lang="en-US" dirty="0" smtClean="0">
                <a:latin typeface="Consolas" panose="020B0609020204030204" pitchFamily="49" charset="0"/>
              </a:rPr>
              <a:t> [</a:t>
            </a:r>
            <a:r>
              <a:rPr lang="en-US" dirty="0" err="1" smtClean="0">
                <a:latin typeface="Consolas" panose="020B0609020204030204" pitchFamily="49" charset="0"/>
              </a:rPr>
              <a:t>eax</a:t>
            </a:r>
            <a:r>
              <a:rPr lang="en-US" dirty="0" smtClean="0">
                <a:latin typeface="Consolas" panose="020B0609020204030204" pitchFamily="49" charset="0"/>
              </a:rPr>
              <a:t>]</a:t>
            </a:r>
            <a:r>
              <a:rPr lang="en-US" dirty="0" smtClean="0"/>
              <a:t> ) in a succession from the same address, </a:t>
            </a:r>
            <a:r>
              <a:rPr lang="en-US" i="1" dirty="0" smtClean="0"/>
              <a:t>mostly </a:t>
            </a:r>
            <a:r>
              <a:rPr lang="en-US" dirty="0" smtClean="0"/>
              <a:t>direct to the same destination.</a:t>
            </a:r>
          </a:p>
          <a:p>
            <a:endParaRPr lang="en-US" dirty="0" smtClean="0"/>
          </a:p>
        </p:txBody>
      </p:sp>
      <p:sp>
        <p:nvSpPr>
          <p:cNvPr id="7" name="Rectangle 1"/>
          <p:cNvSpPr>
            <a:spLocks noChangeArrowheads="1"/>
          </p:cNvSpPr>
          <p:nvPr/>
        </p:nvSpPr>
        <p:spPr bwMode="auto">
          <a:xfrm>
            <a:off x="3505201" y="3325571"/>
            <a:ext cx="6172200" cy="5847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FF"/>
                </a:solidFill>
                <a:effectLst/>
                <a:latin typeface="Consolas" panose="020B0609020204030204" pitchFamily="49" charset="0"/>
              </a:rPr>
              <a:t>for</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err="1" smtClean="0">
                <a:ln>
                  <a:noFill/>
                </a:ln>
                <a:solidFill>
                  <a:srgbClr val="0000FF"/>
                </a:solidFill>
                <a:effectLst/>
                <a:latin typeface="Consolas" panose="020B0609020204030204" pitchFamily="49" charset="0"/>
              </a:rPr>
              <a:t>int</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err="1" smtClean="0">
                <a:ln>
                  <a:noFill/>
                </a:ln>
                <a:solidFill>
                  <a:srgbClr val="000000"/>
                </a:solidFill>
                <a:effectLst/>
                <a:latin typeface="Consolas" panose="020B0609020204030204" pitchFamily="49" charset="0"/>
              </a:rPr>
              <a:t>i</a:t>
            </a:r>
            <a:r>
              <a:rPr kumimoji="0" lang="en-US" altLang="en-US" sz="3200" b="0" i="0" u="none" strike="noStrike" cap="none" normalizeH="0" baseline="0" dirty="0" smtClean="0">
                <a:ln>
                  <a:noFill/>
                </a:ln>
                <a:solidFill>
                  <a:srgbClr val="000000"/>
                </a:solidFill>
                <a:effectLst/>
                <a:latin typeface="Consolas" panose="020B0609020204030204" pitchFamily="49" charset="0"/>
              </a:rPr>
              <a:t>=0; </a:t>
            </a:r>
            <a:r>
              <a:rPr kumimoji="0" lang="en-US" altLang="en-US" sz="3200" b="0" i="0" u="none" strike="noStrike" cap="none" normalizeH="0" baseline="0" dirty="0" err="1" smtClean="0">
                <a:ln>
                  <a:noFill/>
                </a:ln>
                <a:solidFill>
                  <a:srgbClr val="FF0000"/>
                </a:solidFill>
                <a:effectLst/>
                <a:latin typeface="Consolas" panose="020B0609020204030204" pitchFamily="49" charset="0"/>
              </a:rPr>
              <a:t>i</a:t>
            </a:r>
            <a:r>
              <a:rPr kumimoji="0" lang="en-US" altLang="en-US" sz="3200" b="0" i="0" u="none" strike="noStrike" cap="none" normalizeH="0" baseline="0" dirty="0" smtClean="0">
                <a:ln>
                  <a:noFill/>
                </a:ln>
                <a:solidFill>
                  <a:srgbClr val="FF0000"/>
                </a:solidFill>
                <a:effectLst/>
                <a:latin typeface="Consolas" panose="020B0609020204030204" pitchFamily="49" charset="0"/>
              </a:rPr>
              <a:t>&lt;1000</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err="1" smtClean="0">
                <a:ln>
                  <a:noFill/>
                </a:ln>
                <a:solidFill>
                  <a:srgbClr val="000000"/>
                </a:solidFill>
                <a:effectLst/>
                <a:latin typeface="Consolas" panose="020B0609020204030204" pitchFamily="49" charset="0"/>
              </a:rPr>
              <a:t>i</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68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Isolation Loophole </a:t>
            </a:r>
            <a:r>
              <a:rPr lang="en-US" dirty="0" smtClean="0"/>
              <a:t>2: </a:t>
            </a:r>
            <a:br>
              <a:rPr lang="en-US" dirty="0" smtClean="0"/>
            </a:br>
            <a:r>
              <a:rPr lang="en-US" dirty="0" smtClean="0"/>
              <a:t>Speculative Execution</a:t>
            </a:r>
            <a:endParaRPr lang="en-US" dirty="0"/>
          </a:p>
        </p:txBody>
      </p:sp>
      <p:sp>
        <p:nvSpPr>
          <p:cNvPr id="3" name="Content Placeholder 2"/>
          <p:cNvSpPr>
            <a:spLocks noGrp="1"/>
          </p:cNvSpPr>
          <p:nvPr>
            <p:ph idx="1"/>
          </p:nvPr>
        </p:nvSpPr>
        <p:spPr/>
        <p:txBody>
          <a:bodyPr>
            <a:normAutofit lnSpcReduction="10000"/>
          </a:bodyPr>
          <a:lstStyle/>
          <a:p>
            <a:r>
              <a:rPr lang="en-US" dirty="0" smtClean="0"/>
              <a:t>CPUs maintains ‘</a:t>
            </a:r>
            <a:r>
              <a:rPr lang="en-US" dirty="0"/>
              <a:t>history caches’ to predict </a:t>
            </a:r>
            <a:r>
              <a:rPr lang="en-US" dirty="0" smtClean="0"/>
              <a:t>branch destinations </a:t>
            </a:r>
            <a:r>
              <a:rPr lang="en-US" dirty="0"/>
              <a:t>and perform </a:t>
            </a:r>
            <a:r>
              <a:rPr lang="en-US" b="1" i="1" dirty="0"/>
              <a:t>speculative execution</a:t>
            </a:r>
            <a:r>
              <a:rPr lang="en-US" dirty="0"/>
              <a:t>. When the branch is retired, </a:t>
            </a:r>
            <a:r>
              <a:rPr lang="en-US" dirty="0" smtClean="0"/>
              <a:t>speculative </a:t>
            </a:r>
            <a:r>
              <a:rPr lang="en-US" dirty="0"/>
              <a:t>results </a:t>
            </a:r>
            <a:r>
              <a:rPr lang="en-US" dirty="0" smtClean="0"/>
              <a:t>based on wrong guesses are </a:t>
            </a:r>
            <a:r>
              <a:rPr lang="en-US" dirty="0"/>
              <a:t>dumped.</a:t>
            </a:r>
          </a:p>
          <a:p>
            <a:endParaRPr lang="en-US" dirty="0" smtClean="0"/>
          </a:p>
          <a:p>
            <a:r>
              <a:rPr lang="en-US" sz="3600" dirty="0" smtClean="0"/>
              <a:t>The loophole</a:t>
            </a:r>
            <a:r>
              <a:rPr lang="en-US" sz="3600" b="1" dirty="0" smtClean="0"/>
              <a:t>s</a:t>
            </a:r>
            <a:r>
              <a:rPr lang="en-US" sz="3600" dirty="0" smtClean="0"/>
              <a:t>:</a:t>
            </a:r>
          </a:p>
          <a:p>
            <a:pPr marL="914400" lvl="1" indent="-457200">
              <a:buFont typeface="+mj-lt"/>
              <a:buAutoNum type="arabicPeriod"/>
            </a:pPr>
            <a:r>
              <a:rPr lang="en-US" sz="3200" i="1" dirty="0" smtClean="0"/>
              <a:t>Branch prediction is per-processor, not per process.</a:t>
            </a:r>
            <a:br>
              <a:rPr lang="en-US" sz="3200" i="1" dirty="0" smtClean="0"/>
            </a:br>
            <a:r>
              <a:rPr lang="en-US" sz="3200" i="1" dirty="0" smtClean="0">
                <a:solidFill>
                  <a:srgbClr val="FF0000"/>
                </a:solidFill>
              </a:rPr>
              <a:t>A process can </a:t>
            </a:r>
            <a:r>
              <a:rPr lang="en-US" sz="3200" b="1" i="1" dirty="0" smtClean="0">
                <a:solidFill>
                  <a:srgbClr val="FF0000"/>
                </a:solidFill>
              </a:rPr>
              <a:t>train</a:t>
            </a:r>
            <a:r>
              <a:rPr lang="en-US" sz="3200" i="1" dirty="0" smtClean="0">
                <a:solidFill>
                  <a:srgbClr val="FF0000"/>
                </a:solidFill>
              </a:rPr>
              <a:t> a branch, and thereby direct speculative execution on a different process.</a:t>
            </a:r>
          </a:p>
          <a:p>
            <a:pPr marL="914400" lvl="1" indent="-457200">
              <a:buFont typeface="+mj-lt"/>
              <a:buAutoNum type="arabicPeriod"/>
            </a:pPr>
            <a:r>
              <a:rPr lang="en-US" sz="3200" i="1" dirty="0" smtClean="0"/>
              <a:t>Speculative execution can go where regular code can’t.  (Meltdown)</a:t>
            </a:r>
          </a:p>
        </p:txBody>
      </p:sp>
    </p:spTree>
    <p:extLst>
      <p:ext uri="{BB962C8B-B14F-4D97-AF65-F5344CB8AC3E}">
        <p14:creationId xmlns:p14="http://schemas.microsoft.com/office/powerpoint/2010/main" val="387363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Spectre</a:t>
            </a:r>
            <a:r>
              <a:rPr lang="en-US" dirty="0" smtClean="0"/>
              <a:t> I</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smtClean="0"/>
              <a:t>Suppose:</a:t>
            </a:r>
          </a:p>
          <a:p>
            <a:pPr marL="971550" lvl="1" indent="-514350">
              <a:buFont typeface="+mj-lt"/>
              <a:buAutoNum type="arabicPeriod"/>
            </a:pPr>
            <a:r>
              <a:rPr lang="en-US" sz="3200" dirty="0" smtClean="0"/>
              <a:t>this victim process has a code snippet similar to:</a:t>
            </a:r>
          </a:p>
          <a:p>
            <a:pPr marL="971550" lvl="1" indent="-514350">
              <a:buFont typeface="+mj-lt"/>
              <a:buAutoNum type="arabicPeriod"/>
            </a:pPr>
            <a:endParaRPr lang="en-US" sz="3200" dirty="0"/>
          </a:p>
          <a:p>
            <a:pPr marL="971550" lvl="1" indent="-514350">
              <a:buFont typeface="+mj-lt"/>
              <a:buAutoNum type="arabicPeriod"/>
            </a:pPr>
            <a:endParaRPr lang="en-US" sz="3200" dirty="0" smtClean="0"/>
          </a:p>
          <a:p>
            <a:pPr marL="971550" lvl="1" indent="-514350">
              <a:buFont typeface="+mj-lt"/>
              <a:buAutoNum type="arabicPeriod"/>
            </a:pPr>
            <a:endParaRPr lang="en-US" sz="3200" dirty="0"/>
          </a:p>
          <a:p>
            <a:pPr marL="971550" lvl="1" indent="-514350">
              <a:buFont typeface="+mj-lt"/>
              <a:buAutoNum type="arabicPeriod"/>
            </a:pPr>
            <a:r>
              <a:rPr lang="en-US" sz="3200" dirty="0" smtClean="0"/>
              <a:t>The attacker can control x  - via file, external parameter etc.</a:t>
            </a:r>
          </a:p>
        </p:txBody>
      </p:sp>
      <p:sp>
        <p:nvSpPr>
          <p:cNvPr id="4" name="Rectangle 3"/>
          <p:cNvSpPr/>
          <p:nvPr/>
        </p:nvSpPr>
        <p:spPr>
          <a:xfrm>
            <a:off x="2542968" y="2788989"/>
            <a:ext cx="6662738" cy="95410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800" dirty="0">
                <a:solidFill>
                  <a:srgbClr val="0000FF"/>
                </a:solidFill>
                <a:latin typeface="Consolas" panose="020B0609020204030204" pitchFamily="49" charset="0"/>
              </a:rPr>
              <a:t>if</a:t>
            </a:r>
            <a:r>
              <a:rPr lang="en-US" sz="2800" dirty="0">
                <a:latin typeface="Consolas" panose="020B0609020204030204" pitchFamily="49" charset="0"/>
              </a:rPr>
              <a:t> (</a:t>
            </a:r>
            <a:r>
              <a:rPr lang="en-US" sz="2800" dirty="0">
                <a:solidFill>
                  <a:srgbClr val="FF0000"/>
                </a:solidFill>
                <a:latin typeface="Consolas" panose="020B0609020204030204" pitchFamily="49" charset="0"/>
              </a:rPr>
              <a:t>x</a:t>
            </a:r>
            <a:r>
              <a:rPr lang="en-US" sz="2800" dirty="0">
                <a:latin typeface="Consolas" panose="020B0609020204030204" pitchFamily="49" charset="0"/>
              </a:rPr>
              <a:t> &lt; array1_size)</a:t>
            </a:r>
            <a:br>
              <a:rPr lang="en-US" sz="2800" dirty="0">
                <a:latin typeface="Consolas" panose="020B0609020204030204" pitchFamily="49" charset="0"/>
              </a:rPr>
            </a:br>
            <a:r>
              <a:rPr lang="en-US" sz="2800" dirty="0" smtClean="0">
                <a:latin typeface="Consolas" panose="020B0609020204030204" pitchFamily="49" charset="0"/>
              </a:rPr>
              <a:t>	y </a:t>
            </a:r>
            <a:r>
              <a:rPr lang="en-US" sz="2800" dirty="0">
                <a:latin typeface="Consolas" panose="020B0609020204030204" pitchFamily="49" charset="0"/>
              </a:rPr>
              <a:t>= array2[array1[</a:t>
            </a:r>
            <a:r>
              <a:rPr lang="en-US" sz="2800" dirty="0">
                <a:solidFill>
                  <a:srgbClr val="FF0000"/>
                </a:solidFill>
                <a:latin typeface="Consolas" panose="020B0609020204030204" pitchFamily="49" charset="0"/>
              </a:rPr>
              <a:t>x</a:t>
            </a:r>
            <a:r>
              <a:rPr lang="en-US" sz="2800" dirty="0">
                <a:latin typeface="Consolas" panose="020B0609020204030204" pitchFamily="49" charset="0"/>
              </a:rPr>
              <a:t>] * 256</a:t>
            </a:r>
            <a:r>
              <a:rPr lang="en-US" sz="2800" dirty="0" smtClean="0">
                <a:latin typeface="Consolas" panose="020B0609020204030204" pitchFamily="49" charset="0"/>
              </a:rPr>
              <a:t>];</a:t>
            </a:r>
            <a:endParaRPr lang="en-US" sz="2800" dirty="0">
              <a:latin typeface="Consolas" panose="020B0609020204030204" pitchFamily="49" charset="0"/>
            </a:endParaRPr>
          </a:p>
        </p:txBody>
      </p:sp>
    </p:spTree>
    <p:extLst>
      <p:ext uri="{BB962C8B-B14F-4D97-AF65-F5344CB8AC3E}">
        <p14:creationId xmlns:p14="http://schemas.microsoft.com/office/powerpoint/2010/main" val="186991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Spectre</a:t>
            </a:r>
            <a:r>
              <a:rPr lang="en-US" dirty="0" smtClean="0"/>
              <a:t> I</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endParaRPr lang="en-US" sz="3200" dirty="0" smtClean="0"/>
          </a:p>
          <a:p>
            <a:endParaRPr lang="en-US" sz="3200" dirty="0"/>
          </a:p>
          <a:p>
            <a:r>
              <a:rPr lang="en-US" sz="3200" dirty="0" smtClean="0"/>
              <a:t>Then the attacker process:</a:t>
            </a:r>
          </a:p>
          <a:p>
            <a:pPr marL="971550" lvl="1" indent="-514350">
              <a:buFont typeface="+mj-lt"/>
              <a:buAutoNum type="arabicPeriod"/>
            </a:pPr>
            <a:r>
              <a:rPr lang="en-US" sz="2800" dirty="0" smtClean="0"/>
              <a:t>Trains the branch  </a:t>
            </a:r>
            <a:r>
              <a:rPr lang="en-US" sz="2800" dirty="0" smtClean="0">
                <a:solidFill>
                  <a:srgbClr val="FF0000"/>
                </a:solidFill>
                <a:latin typeface="Consolas" panose="020B0609020204030204" pitchFamily="49" charset="0"/>
              </a:rPr>
              <a:t>x</a:t>
            </a:r>
            <a:r>
              <a:rPr lang="en-US" sz="2800" dirty="0" smtClean="0">
                <a:latin typeface="Consolas" panose="020B0609020204030204" pitchFamily="49" charset="0"/>
              </a:rPr>
              <a:t> </a:t>
            </a:r>
            <a:r>
              <a:rPr lang="en-US" sz="2800" dirty="0">
                <a:latin typeface="Consolas" panose="020B0609020204030204" pitchFamily="49" charset="0"/>
              </a:rPr>
              <a:t>&lt; array1_size </a:t>
            </a:r>
            <a:r>
              <a:rPr lang="en-US" sz="2800" dirty="0" smtClean="0"/>
              <a:t>to be true,</a:t>
            </a:r>
          </a:p>
          <a:p>
            <a:pPr marL="971550" lvl="1" indent="-514350">
              <a:buFont typeface="+mj-lt"/>
              <a:buAutoNum type="arabicPeriod"/>
            </a:pPr>
            <a:r>
              <a:rPr lang="en-US" sz="2800" dirty="0" smtClean="0"/>
              <a:t>Flushes </a:t>
            </a:r>
            <a:r>
              <a:rPr lang="en-US" sz="2800" dirty="0" smtClean="0">
                <a:solidFill>
                  <a:srgbClr val="FF0000"/>
                </a:solidFill>
              </a:rPr>
              <a:t>x</a:t>
            </a:r>
            <a:r>
              <a:rPr lang="en-US" sz="2800" dirty="0" smtClean="0"/>
              <a:t> out of the cache.</a:t>
            </a:r>
          </a:p>
          <a:p>
            <a:pPr marL="971550" lvl="1" indent="-514350">
              <a:buFont typeface="+mj-lt"/>
              <a:buAutoNum type="arabicPeriod"/>
            </a:pPr>
            <a:endParaRPr lang="en-US" sz="2800" dirty="0"/>
          </a:p>
          <a:p>
            <a:pPr marL="971550" lvl="1" indent="-514350">
              <a:buFont typeface="+mj-lt"/>
              <a:buAutoNum type="arabicPeriod"/>
            </a:pPr>
            <a:endParaRPr lang="en-US" sz="2800" dirty="0"/>
          </a:p>
          <a:p>
            <a:pPr marL="971550" lvl="1" indent="-514350">
              <a:buFont typeface="+mj-lt"/>
              <a:buAutoNum type="arabicPeriod"/>
            </a:pPr>
            <a:endParaRPr lang="en-US" sz="2800" dirty="0" smtClean="0"/>
          </a:p>
          <a:p>
            <a:pPr marL="971550" lvl="1" indent="-514350">
              <a:buFont typeface="+mj-lt"/>
              <a:buAutoNum type="arabicPeriod"/>
            </a:pPr>
            <a:r>
              <a:rPr lang="en-US" sz="2800" dirty="0" smtClean="0"/>
              <a:t>Sniffs </a:t>
            </a:r>
            <a:r>
              <a:rPr lang="en-US" sz="2800" dirty="0">
                <a:solidFill>
                  <a:srgbClr val="FF0000"/>
                </a:solidFill>
              </a:rPr>
              <a:t>x</a:t>
            </a:r>
            <a:r>
              <a:rPr lang="en-US" sz="2800" dirty="0"/>
              <a:t> via flush &amp; reload</a:t>
            </a:r>
            <a:r>
              <a:rPr lang="en-US" sz="2800" dirty="0" smtClean="0"/>
              <a:t>.</a:t>
            </a:r>
          </a:p>
          <a:p>
            <a:pPr lvl="1"/>
            <a:endParaRPr lang="en-US" sz="2800" dirty="0" smtClean="0"/>
          </a:p>
        </p:txBody>
      </p:sp>
      <p:sp>
        <p:nvSpPr>
          <p:cNvPr id="4" name="Rectangle 3"/>
          <p:cNvSpPr/>
          <p:nvPr/>
        </p:nvSpPr>
        <p:spPr>
          <a:xfrm>
            <a:off x="2833688" y="1816874"/>
            <a:ext cx="5910262" cy="83099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if</a:t>
            </a:r>
            <a:r>
              <a:rPr lang="en-US" sz="2400" dirty="0">
                <a:latin typeface="Consolas" panose="020B0609020204030204" pitchFamily="49" charset="0"/>
              </a:rPr>
              <a:t> (</a:t>
            </a:r>
            <a:r>
              <a:rPr lang="en-US" sz="2400" dirty="0">
                <a:solidFill>
                  <a:srgbClr val="FF0000"/>
                </a:solidFill>
                <a:latin typeface="Consolas" panose="020B0609020204030204" pitchFamily="49" charset="0"/>
              </a:rPr>
              <a:t>x</a:t>
            </a:r>
            <a:r>
              <a:rPr lang="en-US" sz="2400" dirty="0">
                <a:latin typeface="Consolas" panose="020B0609020204030204" pitchFamily="49" charset="0"/>
              </a:rPr>
              <a:t> &lt; array1_size)</a:t>
            </a:r>
            <a:br>
              <a:rPr lang="en-US" sz="2400" dirty="0">
                <a:latin typeface="Consolas" panose="020B0609020204030204" pitchFamily="49" charset="0"/>
              </a:rPr>
            </a:br>
            <a:r>
              <a:rPr lang="en-US" sz="2400" dirty="0" smtClean="0">
                <a:latin typeface="Consolas" panose="020B0609020204030204" pitchFamily="49" charset="0"/>
              </a:rPr>
              <a:t>	y </a:t>
            </a:r>
            <a:r>
              <a:rPr lang="en-US" sz="2400" dirty="0">
                <a:latin typeface="Consolas" panose="020B0609020204030204" pitchFamily="49" charset="0"/>
              </a:rPr>
              <a:t>= array2[array1[</a:t>
            </a:r>
            <a:r>
              <a:rPr lang="en-US" sz="2400" dirty="0">
                <a:solidFill>
                  <a:srgbClr val="FF0000"/>
                </a:solidFill>
                <a:latin typeface="Consolas" panose="020B0609020204030204" pitchFamily="49" charset="0"/>
              </a:rPr>
              <a:t>x</a:t>
            </a:r>
            <a:r>
              <a:rPr lang="en-US" sz="2400" dirty="0">
                <a:latin typeface="Consolas" panose="020B0609020204030204" pitchFamily="49" charset="0"/>
              </a:rPr>
              <a:t>] * 256</a:t>
            </a:r>
            <a:r>
              <a:rPr lang="en-US" sz="2400" dirty="0" smtClean="0">
                <a:latin typeface="Consolas" panose="020B0609020204030204" pitchFamily="49" charset="0"/>
              </a:rPr>
              <a:t>];</a:t>
            </a:r>
            <a:endParaRPr lang="en-US" sz="2400" dirty="0">
              <a:latin typeface="Consolas" panose="020B0609020204030204" pitchFamily="49" charset="0"/>
            </a:endParaRPr>
          </a:p>
        </p:txBody>
      </p:sp>
      <p:grpSp>
        <p:nvGrpSpPr>
          <p:cNvPr id="7" name="Group 6"/>
          <p:cNvGrpSpPr/>
          <p:nvPr/>
        </p:nvGrpSpPr>
        <p:grpSpPr>
          <a:xfrm>
            <a:off x="2905126" y="4314825"/>
            <a:ext cx="7362824" cy="1015663"/>
            <a:chOff x="2905126" y="4314825"/>
            <a:chExt cx="7362824" cy="1015663"/>
          </a:xfrm>
        </p:grpSpPr>
        <p:sp>
          <p:nvSpPr>
            <p:cNvPr id="5" name="TextBox 4"/>
            <p:cNvSpPr txBox="1"/>
            <p:nvPr/>
          </p:nvSpPr>
          <p:spPr>
            <a:xfrm>
              <a:off x="4257676" y="4314825"/>
              <a:ext cx="6010274" cy="1015663"/>
            </a:xfrm>
            <a:prstGeom prst="rect">
              <a:avLst/>
            </a:prstGeom>
            <a:solidFill>
              <a:srgbClr val="FFFF00"/>
            </a:solidFill>
          </p:spPr>
          <p:txBody>
            <a:bodyPr wrap="square" rtlCol="0">
              <a:spAutoFit/>
            </a:bodyPr>
            <a:lstStyle/>
            <a:p>
              <a:pPr algn="ctr"/>
              <a:r>
                <a:rPr lang="en-US" sz="2000" b="1" dirty="0" smtClean="0"/>
                <a:t>A CPU delay is incurred at the branch.</a:t>
              </a:r>
            </a:p>
            <a:p>
              <a:pPr algn="ctr"/>
              <a:r>
                <a:rPr lang="en-US" sz="2000" b="1" dirty="0" smtClean="0"/>
                <a:t>The </a:t>
              </a:r>
              <a:r>
                <a:rPr lang="en-US" sz="2000" b="1" dirty="0"/>
                <a:t>statement   </a:t>
              </a:r>
              <a:r>
                <a:rPr lang="en-US" sz="2000" b="1" dirty="0">
                  <a:latin typeface="Consolas" panose="020B0609020204030204" pitchFamily="49" charset="0"/>
                </a:rPr>
                <a:t>array2[array1[</a:t>
              </a:r>
              <a:r>
                <a:rPr lang="en-US" sz="2000" b="1" dirty="0">
                  <a:solidFill>
                    <a:srgbClr val="FF0000"/>
                  </a:solidFill>
                  <a:latin typeface="Consolas" panose="020B0609020204030204" pitchFamily="49" charset="0"/>
                </a:rPr>
                <a:t>x</a:t>
              </a:r>
              <a:r>
                <a:rPr lang="en-US" sz="2000" b="1" dirty="0" smtClean="0">
                  <a:latin typeface="Consolas" panose="020B0609020204030204" pitchFamily="49" charset="0"/>
                </a:rPr>
                <a:t>]*256</a:t>
              </a:r>
              <a:r>
                <a:rPr lang="en-US" sz="2000" b="1" dirty="0">
                  <a:latin typeface="Consolas" panose="020B0609020204030204" pitchFamily="49" charset="0"/>
                </a:rPr>
                <a:t>] </a:t>
              </a:r>
              <a:r>
                <a:rPr lang="en-US" sz="2000" b="1" dirty="0"/>
                <a:t>is executed speculatively </a:t>
              </a:r>
              <a:r>
                <a:rPr lang="en-US" sz="2000" b="1" dirty="0" smtClean="0"/>
                <a:t>- without </a:t>
              </a:r>
              <a:r>
                <a:rPr lang="en-US" sz="2000" b="1" dirty="0"/>
                <a:t>bounds restrictions</a:t>
              </a:r>
              <a:r>
                <a:rPr lang="en-US" sz="2000" b="1" dirty="0" smtClean="0"/>
                <a:t>!</a:t>
              </a:r>
              <a:endParaRPr lang="en-US" sz="2000" b="1" dirty="0"/>
            </a:p>
          </p:txBody>
        </p:sp>
        <p:sp>
          <p:nvSpPr>
            <p:cNvPr id="6" name="Right Arrow 5"/>
            <p:cNvSpPr/>
            <p:nvPr/>
          </p:nvSpPr>
          <p:spPr>
            <a:xfrm>
              <a:off x="2905126" y="4694068"/>
              <a:ext cx="1352550"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605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Gadgets</a:t>
            </a:r>
            <a:endParaRPr lang="en-US" dirty="0"/>
          </a:p>
        </p:txBody>
      </p:sp>
      <p:sp>
        <p:nvSpPr>
          <p:cNvPr id="3" name="Content Placeholder 2"/>
          <p:cNvSpPr>
            <a:spLocks noGrp="1"/>
          </p:cNvSpPr>
          <p:nvPr>
            <p:ph type="body" idx="1"/>
          </p:nvPr>
        </p:nvSpPr>
        <p:spPr/>
        <p:txBody>
          <a:bodyPr/>
          <a:lstStyle/>
          <a:p>
            <a:r>
              <a:rPr lang="en-US" dirty="0" smtClean="0">
                <a:solidFill>
                  <a:schemeClr val="tx1"/>
                </a:solidFill>
              </a:rPr>
              <a:t>Return Oriented Programming</a:t>
            </a:r>
          </a:p>
          <a:p>
            <a:r>
              <a:rPr lang="en-US" dirty="0" err="1" smtClean="0">
                <a:solidFill>
                  <a:schemeClr val="tx1"/>
                </a:solidFill>
              </a:rPr>
              <a:t>Hovav</a:t>
            </a:r>
            <a:r>
              <a:rPr lang="en-US" dirty="0" smtClean="0">
                <a:solidFill>
                  <a:schemeClr val="tx1"/>
                </a:solidFill>
              </a:rPr>
              <a:t> </a:t>
            </a:r>
            <a:r>
              <a:rPr lang="en-US" dirty="0" err="1" smtClean="0">
                <a:solidFill>
                  <a:schemeClr val="tx1"/>
                </a:solidFill>
              </a:rPr>
              <a:t>Shacham</a:t>
            </a:r>
            <a:r>
              <a:rPr lang="en-US" dirty="0">
                <a:solidFill>
                  <a:schemeClr val="tx1"/>
                </a:solidFill>
              </a:rPr>
              <a:t> 2007</a:t>
            </a:r>
            <a:r>
              <a:rPr lang="en-US" dirty="0"/>
              <a:t/>
            </a:r>
            <a:br>
              <a:rPr lang="en-US" dirty="0"/>
            </a:br>
            <a:r>
              <a:rPr lang="en-US" sz="2000" dirty="0">
                <a:hlinkClick r:id="rId2"/>
              </a:rPr>
              <a:t>https://cseweb.ucsd.edu/~</a:t>
            </a:r>
            <a:r>
              <a:rPr lang="en-US" sz="2000" dirty="0" smtClean="0">
                <a:hlinkClick r:id="rId2"/>
              </a:rPr>
              <a:t>hovav/dist/geometry.pdf</a:t>
            </a:r>
            <a:endParaRPr lang="en-US" sz="2000" dirty="0" smtClean="0"/>
          </a:p>
          <a:p>
            <a:endParaRPr lang="en-US" dirty="0"/>
          </a:p>
        </p:txBody>
      </p:sp>
      <p:pic>
        <p:nvPicPr>
          <p:cNvPr id="1026" name="Picture 2" descr="https://cseweb.ucsd.edu/~hovav/shacham-vossbrink.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 contrast="-56000"/>
                    </a14:imgEffect>
                  </a14:imgLayer>
                </a14:imgProps>
              </a:ext>
              <a:ext uri="{28A0092B-C50C-407E-A947-70E740481C1C}">
                <a14:useLocalDpi xmlns:a14="http://schemas.microsoft.com/office/drawing/2010/main" val="0"/>
              </a:ext>
            </a:extLst>
          </a:blip>
          <a:srcRect/>
          <a:stretch>
            <a:fillRect/>
          </a:stretch>
        </p:blipFill>
        <p:spPr bwMode="auto">
          <a:xfrm>
            <a:off x="7303726" y="892968"/>
            <a:ext cx="2825347" cy="369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40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Isolation Loophole 3:</a:t>
            </a:r>
            <a:br>
              <a:rPr lang="en-US" dirty="0" smtClean="0"/>
            </a:br>
            <a:r>
              <a:rPr lang="en-US" dirty="0" smtClean="0"/>
              <a:t>Existing code is rich enough to do anything</a:t>
            </a:r>
            <a:endParaRPr lang="en-US" dirty="0"/>
          </a:p>
        </p:txBody>
      </p:sp>
      <p:sp>
        <p:nvSpPr>
          <p:cNvPr id="3" name="Content Placeholder 2"/>
          <p:cNvSpPr>
            <a:spLocks noGrp="1"/>
          </p:cNvSpPr>
          <p:nvPr>
            <p:ph idx="1"/>
          </p:nvPr>
        </p:nvSpPr>
        <p:spPr/>
        <p:txBody>
          <a:bodyPr>
            <a:normAutofit/>
          </a:bodyPr>
          <a:lstStyle/>
          <a:p>
            <a:r>
              <a:rPr lang="en-US" sz="3200" dirty="0" smtClean="0"/>
              <a:t>In a large enough piece of machine code, you can find anything you want.</a:t>
            </a:r>
          </a:p>
          <a:p>
            <a:pPr lvl="1"/>
            <a:r>
              <a:rPr lang="en-US" sz="2800" dirty="0" smtClean="0"/>
              <a:t>The SW equivalent of a million monkeys typing for a million years.</a:t>
            </a:r>
          </a:p>
          <a:p>
            <a:r>
              <a:rPr lang="en-US" sz="3200" dirty="0" smtClean="0"/>
              <a:t>In particular for x86/x64 architectures: dense code.</a:t>
            </a:r>
          </a:p>
          <a:p>
            <a:endParaRPr lang="en-US" sz="3200" dirty="0"/>
          </a:p>
          <a:p>
            <a:pPr marL="0" indent="0">
              <a:buNone/>
            </a:pPr>
            <a:endParaRPr lang="en-US" sz="3200" dirty="0" smtClean="0"/>
          </a:p>
        </p:txBody>
      </p:sp>
    </p:spTree>
    <p:extLst>
      <p:ext uri="{BB962C8B-B14F-4D97-AF65-F5344CB8AC3E}">
        <p14:creationId xmlns:p14="http://schemas.microsoft.com/office/powerpoint/2010/main" val="304784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Gadgets</a:t>
            </a:r>
          </a:p>
        </p:txBody>
      </p:sp>
      <p:pic>
        <p:nvPicPr>
          <p:cNvPr id="4" name="Picture 3"/>
          <p:cNvPicPr>
            <a:picLocks noChangeAspect="1"/>
          </p:cNvPicPr>
          <p:nvPr/>
        </p:nvPicPr>
        <p:blipFill>
          <a:blip r:embed="rId3"/>
          <a:stretch>
            <a:fillRect/>
          </a:stretch>
        </p:blipFill>
        <p:spPr>
          <a:xfrm>
            <a:off x="788268" y="2078182"/>
            <a:ext cx="10543916" cy="1548754"/>
          </a:xfrm>
          <a:prstGeom prst="rect">
            <a:avLst/>
          </a:prstGeom>
          <a:ln>
            <a:solidFill>
              <a:schemeClr val="accent5">
                <a:shade val="50000"/>
              </a:schemeClr>
            </a:solidFill>
          </a:ln>
        </p:spPr>
      </p:pic>
      <p:pic>
        <p:nvPicPr>
          <p:cNvPr id="7" name="Picture 6"/>
          <p:cNvPicPr>
            <a:picLocks noChangeAspect="1"/>
          </p:cNvPicPr>
          <p:nvPr/>
        </p:nvPicPr>
        <p:blipFill>
          <a:blip r:embed="rId4"/>
          <a:stretch>
            <a:fillRect/>
          </a:stretch>
        </p:blipFill>
        <p:spPr>
          <a:xfrm>
            <a:off x="838200" y="4047682"/>
            <a:ext cx="8396141" cy="2129281"/>
          </a:xfrm>
          <a:prstGeom prst="rect">
            <a:avLst/>
          </a:prstGeom>
          <a:ln>
            <a:solidFill>
              <a:schemeClr val="accent5">
                <a:shade val="50000"/>
              </a:schemeClr>
            </a:solidFill>
          </a:ln>
        </p:spPr>
      </p:pic>
    </p:spTree>
    <p:extLst>
      <p:ext uri="{BB962C8B-B14F-4D97-AF65-F5344CB8AC3E}">
        <p14:creationId xmlns:p14="http://schemas.microsoft.com/office/powerpoint/2010/main" val="1362596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US" dirty="0"/>
          </a:p>
        </p:txBody>
      </p:sp>
      <p:sp>
        <p:nvSpPr>
          <p:cNvPr id="3" name="Content Placeholder 2"/>
          <p:cNvSpPr>
            <a:spLocks noGrp="1"/>
          </p:cNvSpPr>
          <p:nvPr>
            <p:ph idx="1"/>
          </p:nvPr>
        </p:nvSpPr>
        <p:spPr/>
        <p:txBody>
          <a:bodyPr>
            <a:normAutofit/>
          </a:bodyPr>
          <a:lstStyle/>
          <a:p>
            <a:r>
              <a:rPr lang="en-US" dirty="0" smtClean="0"/>
              <a:t>Process Isolation</a:t>
            </a:r>
          </a:p>
          <a:p>
            <a:r>
              <a:rPr lang="en-US" dirty="0"/>
              <a:t>Process </a:t>
            </a:r>
            <a:r>
              <a:rPr lang="en-US" dirty="0" smtClean="0"/>
              <a:t>Isolation loopholes:</a:t>
            </a:r>
            <a:endParaRPr lang="en-US" dirty="0"/>
          </a:p>
          <a:p>
            <a:pPr lvl="1"/>
            <a:r>
              <a:rPr lang="en-US" dirty="0" smtClean="0"/>
              <a:t>Flush &amp; Reload</a:t>
            </a:r>
          </a:p>
          <a:p>
            <a:pPr lvl="1"/>
            <a:r>
              <a:rPr lang="en-US" dirty="0" smtClean="0"/>
              <a:t>Branch Poisoning</a:t>
            </a:r>
          </a:p>
          <a:p>
            <a:pPr lvl="1"/>
            <a:r>
              <a:rPr lang="en-US" dirty="0" smtClean="0"/>
              <a:t>Gadgets</a:t>
            </a:r>
          </a:p>
          <a:p>
            <a:pPr lvl="1"/>
            <a:r>
              <a:rPr lang="en-US" dirty="0" smtClean="0"/>
              <a:t>Tying it together </a:t>
            </a:r>
            <a:r>
              <a:rPr lang="en-US" dirty="0"/>
              <a:t>(==</a:t>
            </a:r>
            <a:r>
              <a:rPr lang="en-US" dirty="0" err="1"/>
              <a:t>Spectre</a:t>
            </a:r>
            <a:r>
              <a:rPr lang="en-US" dirty="0"/>
              <a:t>)</a:t>
            </a:r>
            <a:endParaRPr lang="en-US" dirty="0" smtClean="0"/>
          </a:p>
          <a:p>
            <a:r>
              <a:rPr lang="en-US" dirty="0" smtClean="0"/>
              <a:t>Optional:</a:t>
            </a:r>
          </a:p>
          <a:p>
            <a:pPr lvl="1"/>
            <a:r>
              <a:rPr lang="en-US" dirty="0" smtClean="0"/>
              <a:t>Potential Mitigations</a:t>
            </a:r>
          </a:p>
          <a:p>
            <a:pPr lvl="1"/>
            <a:r>
              <a:rPr lang="en-US" dirty="0" smtClean="0"/>
              <a:t>Impact</a:t>
            </a:r>
          </a:p>
          <a:p>
            <a:endParaRPr lang="en-US" dirty="0" smtClean="0"/>
          </a:p>
          <a:p>
            <a:endParaRPr lang="en-US" dirty="0"/>
          </a:p>
          <a:p>
            <a:endParaRPr lang="en-US" dirty="0"/>
          </a:p>
        </p:txBody>
      </p:sp>
    </p:spTree>
    <p:extLst>
      <p:ext uri="{BB962C8B-B14F-4D97-AF65-F5344CB8AC3E}">
        <p14:creationId xmlns:p14="http://schemas.microsoft.com/office/powerpoint/2010/main" val="10639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946374" cy="1325563"/>
          </a:xfrm>
        </p:spPr>
        <p:txBody>
          <a:bodyPr>
            <a:normAutofit fontScale="90000"/>
          </a:bodyPr>
          <a:lstStyle/>
          <a:p>
            <a:r>
              <a:rPr lang="en-US" dirty="0" smtClean="0"/>
              <a:t>Context: Return Oriented Programming</a:t>
            </a:r>
            <a:endParaRPr lang="en-US" dirty="0"/>
          </a:p>
        </p:txBody>
      </p:sp>
      <p:sp>
        <p:nvSpPr>
          <p:cNvPr id="3" name="Content Placeholder 2"/>
          <p:cNvSpPr>
            <a:spLocks noGrp="1"/>
          </p:cNvSpPr>
          <p:nvPr>
            <p:ph idx="1"/>
          </p:nvPr>
        </p:nvSpPr>
        <p:spPr>
          <a:xfrm>
            <a:off x="838200" y="2155825"/>
            <a:ext cx="4292600" cy="4435475"/>
          </a:xfrm>
        </p:spPr>
        <p:txBody>
          <a:bodyPr>
            <a:normAutofit/>
          </a:bodyPr>
          <a:lstStyle/>
          <a:p>
            <a:r>
              <a:rPr lang="en-US" dirty="0" smtClean="0"/>
              <a:t>History:</a:t>
            </a:r>
          </a:p>
          <a:p>
            <a:pPr lvl="1"/>
            <a:r>
              <a:rPr lang="en-US" dirty="0" smtClean="0">
                <a:solidFill>
                  <a:srgbClr val="FF0000"/>
                </a:solidFill>
              </a:rPr>
              <a:t>Stack-smashing</a:t>
            </a:r>
          </a:p>
          <a:p>
            <a:pPr lvl="1"/>
            <a:r>
              <a:rPr lang="en-US" dirty="0" smtClean="0">
                <a:solidFill>
                  <a:srgbClr val="00B050"/>
                </a:solidFill>
              </a:rPr>
              <a:t>DEP</a:t>
            </a:r>
          </a:p>
          <a:p>
            <a:pPr lvl="1"/>
            <a:endParaRPr lang="en-US" dirty="0" smtClean="0"/>
          </a:p>
        </p:txBody>
      </p:sp>
      <p:sp>
        <p:nvSpPr>
          <p:cNvPr id="4" name="Curved Left Arrow 3"/>
          <p:cNvSpPr/>
          <p:nvPr/>
        </p:nvSpPr>
        <p:spPr>
          <a:xfrm>
            <a:off x="3629867" y="2750017"/>
            <a:ext cx="548640" cy="56526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6256863" y="4240144"/>
            <a:ext cx="2222500" cy="1573581"/>
            <a:chOff x="7442200" y="4240144"/>
            <a:chExt cx="2222500" cy="1573581"/>
          </a:xfrm>
        </p:grpSpPr>
        <p:sp>
          <p:nvSpPr>
            <p:cNvPr id="6" name="Rectangle 5"/>
            <p:cNvSpPr/>
            <p:nvPr/>
          </p:nvSpPr>
          <p:spPr>
            <a:xfrm>
              <a:off x="7442200" y="4240144"/>
              <a:ext cx="2222500" cy="472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address</a:t>
              </a:r>
              <a:endParaRPr lang="en-US" sz="2400" dirty="0"/>
            </a:p>
          </p:txBody>
        </p:sp>
        <p:sp>
          <p:nvSpPr>
            <p:cNvPr id="7" name="Rectangle 6"/>
            <p:cNvSpPr/>
            <p:nvPr/>
          </p:nvSpPr>
          <p:spPr>
            <a:xfrm>
              <a:off x="7442200" y="4713075"/>
              <a:ext cx="2222500" cy="1100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Local variables</a:t>
              </a:r>
              <a:endParaRPr lang="en-US" sz="2800" dirty="0"/>
            </a:p>
          </p:txBody>
        </p:sp>
      </p:grpSp>
      <p:sp>
        <p:nvSpPr>
          <p:cNvPr id="10" name="Rectangle 9"/>
          <p:cNvSpPr/>
          <p:nvPr/>
        </p:nvSpPr>
        <p:spPr>
          <a:xfrm>
            <a:off x="6256863" y="1435101"/>
            <a:ext cx="2222500" cy="3576894"/>
          </a:xfrm>
          <a:prstGeom prst="rect">
            <a:avLst/>
          </a:prstGeom>
          <a:solidFill>
            <a:srgbClr val="FF0000">
              <a:alpha val="67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2400" dirty="0" smtClean="0"/>
              <a:t>Buffer </a:t>
            </a:r>
            <a:br>
              <a:rPr lang="en-US" sz="2400" dirty="0" smtClean="0"/>
            </a:br>
            <a:r>
              <a:rPr lang="en-US" sz="2400" dirty="0" smtClean="0"/>
              <a:t>overflow</a:t>
            </a:r>
            <a:endParaRPr lang="en-US" sz="2400" dirty="0"/>
          </a:p>
        </p:txBody>
      </p:sp>
      <p:cxnSp>
        <p:nvCxnSpPr>
          <p:cNvPr id="14" name="Curved Connector 13"/>
          <p:cNvCxnSpPr/>
          <p:nvPr/>
        </p:nvCxnSpPr>
        <p:spPr>
          <a:xfrm flipV="1">
            <a:off x="8479363" y="2788921"/>
            <a:ext cx="12700" cy="1746080"/>
          </a:xfrm>
          <a:prstGeom prst="curvedConnector3">
            <a:avLst>
              <a:gd name="adj1" fmla="val 10500000"/>
            </a:avLst>
          </a:prstGeom>
          <a:ln w="34925">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256863" y="2760664"/>
            <a:ext cx="2222500" cy="1147498"/>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Malicious code</a:t>
            </a:r>
            <a:endParaRPr lang="en-US" sz="2800" dirty="0"/>
          </a:p>
        </p:txBody>
      </p:sp>
      <p:sp>
        <p:nvSpPr>
          <p:cNvPr id="9" name="Rounded Rectangle 8"/>
          <p:cNvSpPr/>
          <p:nvPr/>
        </p:nvSpPr>
        <p:spPr>
          <a:xfrm>
            <a:off x="5867400" y="673100"/>
            <a:ext cx="3568700" cy="5918200"/>
          </a:xfrm>
          <a:prstGeom prst="roundRect">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4000" dirty="0" smtClean="0">
                <a:solidFill>
                  <a:schemeClr val="accent6"/>
                </a:solidFill>
              </a:rPr>
              <a:t>NX</a:t>
            </a:r>
            <a:endParaRPr lang="en-US" sz="4000" dirty="0">
              <a:solidFill>
                <a:schemeClr val="accent6"/>
              </a:solidFill>
            </a:endParaRPr>
          </a:p>
        </p:txBody>
      </p:sp>
      <p:sp>
        <p:nvSpPr>
          <p:cNvPr id="12" name="Rectangle 11"/>
          <p:cNvSpPr/>
          <p:nvPr/>
        </p:nvSpPr>
        <p:spPr>
          <a:xfrm>
            <a:off x="6256863" y="4240143"/>
            <a:ext cx="2222500" cy="472931"/>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Malicious </a:t>
            </a:r>
            <a:r>
              <a:rPr lang="en-US" sz="2000" dirty="0" smtClean="0"/>
              <a:t>return</a:t>
            </a:r>
            <a:endParaRPr lang="en-US" sz="2000" dirty="0"/>
          </a:p>
        </p:txBody>
      </p:sp>
    </p:spTree>
    <p:extLst>
      <p:ext uri="{BB962C8B-B14F-4D97-AF65-F5344CB8AC3E}">
        <p14:creationId xmlns:p14="http://schemas.microsoft.com/office/powerpoint/2010/main" val="14577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8" grpId="0" animBg="1"/>
      <p:bldP spid="9"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479363" y="4277535"/>
            <a:ext cx="2916103" cy="995167"/>
            <a:chOff x="8479363" y="4277535"/>
            <a:chExt cx="2916103" cy="995167"/>
          </a:xfrm>
        </p:grpSpPr>
        <p:cxnSp>
          <p:nvCxnSpPr>
            <p:cNvPr id="12" name="Curved Connector 11"/>
            <p:cNvCxnSpPr>
              <a:stCxn id="14" idx="3"/>
              <a:endCxn id="13" idx="1"/>
            </p:cNvCxnSpPr>
            <p:nvPr/>
          </p:nvCxnSpPr>
          <p:spPr>
            <a:xfrm>
              <a:off x="8479363" y="4476609"/>
              <a:ext cx="1353796" cy="298510"/>
            </a:xfrm>
            <a:prstGeom prst="curvedConnector3">
              <a:avLst>
                <a:gd name="adj1" fmla="val 50000"/>
              </a:avLst>
            </a:prstGeom>
            <a:ln w="41275">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833159" y="4277535"/>
              <a:ext cx="1562307" cy="995167"/>
            </a:xfrm>
            <a:prstGeom prst="rect">
              <a:avLst/>
            </a:prstGeom>
            <a:gradFill flip="none" rotWithShape="1">
              <a:gsLst>
                <a:gs pos="57000">
                  <a:schemeClr val="accent6"/>
                </a:gs>
                <a:gs pos="0">
                  <a:srgbClr val="FF0000"/>
                </a:gs>
                <a:gs pos="100000">
                  <a:schemeClr val="accent6">
                    <a:lumMod val="75000"/>
                  </a:schemeClr>
                </a:gs>
              </a:gsLst>
              <a:lin ang="135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Gadget</a:t>
              </a:r>
              <a:endParaRPr lang="en-US" sz="2800" dirty="0"/>
            </a:p>
          </p:txBody>
        </p:sp>
      </p:grpSp>
      <p:sp>
        <p:nvSpPr>
          <p:cNvPr id="3" name="Content Placeholder 2"/>
          <p:cNvSpPr>
            <a:spLocks noGrp="1"/>
          </p:cNvSpPr>
          <p:nvPr>
            <p:ph idx="1"/>
          </p:nvPr>
        </p:nvSpPr>
        <p:spPr>
          <a:xfrm>
            <a:off x="838200" y="2155825"/>
            <a:ext cx="4876800" cy="4435475"/>
          </a:xfrm>
        </p:spPr>
        <p:txBody>
          <a:bodyPr>
            <a:normAutofit/>
          </a:bodyPr>
          <a:lstStyle/>
          <a:p>
            <a:r>
              <a:rPr lang="en-US" dirty="0" smtClean="0"/>
              <a:t>History:</a:t>
            </a:r>
          </a:p>
          <a:p>
            <a:pPr lvl="1"/>
            <a:r>
              <a:rPr lang="en-US" dirty="0" smtClean="0">
                <a:solidFill>
                  <a:srgbClr val="FF0000"/>
                </a:solidFill>
              </a:rPr>
              <a:t>Stack-smashing</a:t>
            </a:r>
          </a:p>
          <a:p>
            <a:pPr lvl="1"/>
            <a:r>
              <a:rPr lang="en-US" dirty="0" smtClean="0">
                <a:solidFill>
                  <a:srgbClr val="00B050"/>
                </a:solidFill>
              </a:rPr>
              <a:t>DEP</a:t>
            </a:r>
          </a:p>
          <a:p>
            <a:pPr lvl="1"/>
            <a:r>
              <a:rPr lang="en-US" dirty="0" err="1" smtClean="0">
                <a:solidFill>
                  <a:srgbClr val="FF0000"/>
                </a:solidFill>
              </a:rPr>
              <a:t>RoP</a:t>
            </a:r>
            <a:endParaRPr lang="en-US" dirty="0" smtClean="0">
              <a:solidFill>
                <a:srgbClr val="FF0000"/>
              </a:solidFill>
            </a:endParaRPr>
          </a:p>
          <a:p>
            <a:pPr lvl="1"/>
            <a:endParaRPr lang="en-US" dirty="0" smtClean="0"/>
          </a:p>
          <a:p>
            <a:r>
              <a:rPr lang="en-US" dirty="0" smtClean="0"/>
              <a:t>More or less </a:t>
            </a:r>
            <a:r>
              <a:rPr lang="en-US" dirty="0" err="1" smtClean="0"/>
              <a:t>turing</a:t>
            </a:r>
            <a:r>
              <a:rPr lang="en-US" dirty="0" smtClean="0"/>
              <a:t>-complete </a:t>
            </a:r>
            <a:br>
              <a:rPr lang="en-US" dirty="0" smtClean="0"/>
            </a:br>
            <a:r>
              <a:rPr lang="en-US" dirty="0" smtClean="0"/>
              <a:t>machine from </a:t>
            </a:r>
            <a:r>
              <a:rPr lang="en-US" dirty="0" smtClean="0"/>
              <a:t>gadget </a:t>
            </a:r>
            <a:r>
              <a:rPr lang="en-US" dirty="0" smtClean="0"/>
              <a:t>building </a:t>
            </a:r>
            <a:br>
              <a:rPr lang="en-US" dirty="0" smtClean="0"/>
            </a:br>
            <a:r>
              <a:rPr lang="en-US" dirty="0" smtClean="0"/>
              <a:t>blocks.</a:t>
            </a:r>
          </a:p>
          <a:p>
            <a:r>
              <a:rPr lang="en-US" dirty="0" smtClean="0"/>
              <a:t>Code Execution exploit, of </a:t>
            </a:r>
            <a:br>
              <a:rPr lang="en-US" dirty="0" smtClean="0"/>
            </a:br>
            <a:r>
              <a:rPr lang="en-US" dirty="0" smtClean="0"/>
              <a:t>buffer overrun vulnerability</a:t>
            </a:r>
          </a:p>
        </p:txBody>
      </p:sp>
      <p:sp>
        <p:nvSpPr>
          <p:cNvPr id="4" name="Curved Left Arrow 3"/>
          <p:cNvSpPr/>
          <p:nvPr/>
        </p:nvSpPr>
        <p:spPr>
          <a:xfrm>
            <a:off x="3629867" y="2750017"/>
            <a:ext cx="548640" cy="56526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Left Arrow 4"/>
          <p:cNvSpPr/>
          <p:nvPr/>
        </p:nvSpPr>
        <p:spPr>
          <a:xfrm>
            <a:off x="3688056" y="3223193"/>
            <a:ext cx="548640" cy="56526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6256863" y="4240144"/>
            <a:ext cx="2222500" cy="1573581"/>
            <a:chOff x="7442200" y="4240144"/>
            <a:chExt cx="2222500" cy="1573581"/>
          </a:xfrm>
        </p:grpSpPr>
        <p:sp>
          <p:nvSpPr>
            <p:cNvPr id="6" name="Rectangle 5"/>
            <p:cNvSpPr/>
            <p:nvPr/>
          </p:nvSpPr>
          <p:spPr>
            <a:xfrm>
              <a:off x="7442200" y="4240144"/>
              <a:ext cx="2222500" cy="472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address</a:t>
              </a:r>
              <a:endParaRPr lang="en-US" sz="2400" dirty="0"/>
            </a:p>
          </p:txBody>
        </p:sp>
        <p:sp>
          <p:nvSpPr>
            <p:cNvPr id="7" name="Rectangle 6"/>
            <p:cNvSpPr/>
            <p:nvPr/>
          </p:nvSpPr>
          <p:spPr>
            <a:xfrm>
              <a:off x="7442200" y="4713074"/>
              <a:ext cx="2222500" cy="110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Local variables</a:t>
              </a:r>
              <a:endParaRPr lang="en-US" sz="2800" dirty="0"/>
            </a:p>
          </p:txBody>
        </p:sp>
      </p:grpSp>
      <p:sp>
        <p:nvSpPr>
          <p:cNvPr id="10" name="Rectangle 9"/>
          <p:cNvSpPr/>
          <p:nvPr/>
        </p:nvSpPr>
        <p:spPr>
          <a:xfrm>
            <a:off x="6256863" y="1435101"/>
            <a:ext cx="2222500" cy="3576894"/>
          </a:xfrm>
          <a:prstGeom prst="rect">
            <a:avLst/>
          </a:prstGeom>
          <a:solidFill>
            <a:srgbClr val="FF0000">
              <a:alpha val="67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2400" dirty="0" smtClean="0"/>
              <a:t>Buffer </a:t>
            </a:r>
            <a:br>
              <a:rPr lang="en-US" sz="2400" dirty="0" smtClean="0"/>
            </a:br>
            <a:r>
              <a:rPr lang="en-US" sz="2400" dirty="0" smtClean="0"/>
              <a:t>overflow</a:t>
            </a:r>
            <a:endParaRPr lang="en-US" sz="2400" dirty="0"/>
          </a:p>
        </p:txBody>
      </p:sp>
      <p:sp>
        <p:nvSpPr>
          <p:cNvPr id="17" name="Rounded Rectangle 16"/>
          <p:cNvSpPr/>
          <p:nvPr/>
        </p:nvSpPr>
        <p:spPr>
          <a:xfrm>
            <a:off x="5867400" y="673100"/>
            <a:ext cx="3568700" cy="5918200"/>
          </a:xfrm>
          <a:prstGeom prst="roundRect">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4000" dirty="0" smtClean="0">
                <a:solidFill>
                  <a:schemeClr val="accent6"/>
                </a:solidFill>
              </a:rPr>
              <a:t>NX</a:t>
            </a:r>
            <a:endParaRPr lang="en-US" sz="4000" dirty="0">
              <a:solidFill>
                <a:schemeClr val="accent6"/>
              </a:solidFill>
            </a:endParaRPr>
          </a:p>
        </p:txBody>
      </p:sp>
      <p:sp>
        <p:nvSpPr>
          <p:cNvPr id="21" name="Title 1"/>
          <p:cNvSpPr txBox="1">
            <a:spLocks/>
          </p:cNvSpPr>
          <p:nvPr/>
        </p:nvSpPr>
        <p:spPr>
          <a:xfrm>
            <a:off x="838200" y="365125"/>
            <a:ext cx="4946374"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Context: Return Oriented Programming</a:t>
            </a:r>
            <a:endParaRPr lang="en-US" dirty="0"/>
          </a:p>
        </p:txBody>
      </p:sp>
      <p:sp>
        <p:nvSpPr>
          <p:cNvPr id="14" name="Rectangle 13"/>
          <p:cNvSpPr/>
          <p:nvPr/>
        </p:nvSpPr>
        <p:spPr>
          <a:xfrm>
            <a:off x="6256863" y="4240143"/>
            <a:ext cx="2222500" cy="472931"/>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Malicious </a:t>
            </a:r>
            <a:r>
              <a:rPr lang="en-US" sz="2000" dirty="0" smtClean="0"/>
              <a:t>return</a:t>
            </a:r>
            <a:endParaRPr lang="en-US" sz="2000" dirty="0"/>
          </a:p>
        </p:txBody>
      </p:sp>
      <p:sp>
        <p:nvSpPr>
          <p:cNvPr id="15" name="Rectangle 14"/>
          <p:cNvSpPr/>
          <p:nvPr/>
        </p:nvSpPr>
        <p:spPr>
          <a:xfrm>
            <a:off x="6256863" y="3767211"/>
            <a:ext cx="2222500" cy="472931"/>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Malicious </a:t>
            </a:r>
            <a:r>
              <a:rPr lang="en-US" sz="2000" dirty="0" smtClean="0"/>
              <a:t>return</a:t>
            </a:r>
            <a:endParaRPr lang="en-US" sz="2000" dirty="0"/>
          </a:p>
        </p:txBody>
      </p:sp>
      <p:sp>
        <p:nvSpPr>
          <p:cNvPr id="18" name="Rectangle 17"/>
          <p:cNvSpPr/>
          <p:nvPr/>
        </p:nvSpPr>
        <p:spPr>
          <a:xfrm>
            <a:off x="6256863" y="3314328"/>
            <a:ext cx="2222500" cy="472931"/>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Malicious </a:t>
            </a:r>
            <a:r>
              <a:rPr lang="en-US" sz="2000" dirty="0" smtClean="0"/>
              <a:t>return</a:t>
            </a:r>
            <a:endParaRPr lang="en-US" sz="2000" dirty="0"/>
          </a:p>
        </p:txBody>
      </p:sp>
      <p:grpSp>
        <p:nvGrpSpPr>
          <p:cNvPr id="26" name="Group 25"/>
          <p:cNvGrpSpPr/>
          <p:nvPr/>
        </p:nvGrpSpPr>
        <p:grpSpPr>
          <a:xfrm>
            <a:off x="8479363" y="3003963"/>
            <a:ext cx="2916103" cy="999714"/>
            <a:chOff x="8479363" y="3003963"/>
            <a:chExt cx="2916103" cy="999714"/>
          </a:xfrm>
        </p:grpSpPr>
        <p:sp>
          <p:nvSpPr>
            <p:cNvPr id="19" name="Rectangle 18"/>
            <p:cNvSpPr/>
            <p:nvPr/>
          </p:nvSpPr>
          <p:spPr>
            <a:xfrm>
              <a:off x="9833159" y="3003963"/>
              <a:ext cx="1562307" cy="995167"/>
            </a:xfrm>
            <a:prstGeom prst="rect">
              <a:avLst/>
            </a:prstGeom>
            <a:gradFill flip="none" rotWithShape="1">
              <a:gsLst>
                <a:gs pos="57000">
                  <a:schemeClr val="accent6"/>
                </a:gs>
                <a:gs pos="0">
                  <a:srgbClr val="FF0000"/>
                </a:gs>
                <a:gs pos="100000">
                  <a:schemeClr val="accent6">
                    <a:lumMod val="75000"/>
                  </a:schemeClr>
                </a:gs>
              </a:gsLst>
              <a:lin ang="135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Gadget</a:t>
              </a:r>
              <a:endParaRPr lang="en-US" sz="2800" dirty="0"/>
            </a:p>
          </p:txBody>
        </p:sp>
        <p:cxnSp>
          <p:nvCxnSpPr>
            <p:cNvPr id="22" name="Curved Connector 21"/>
            <p:cNvCxnSpPr>
              <a:stCxn id="15" idx="3"/>
              <a:endCxn id="19" idx="1"/>
            </p:cNvCxnSpPr>
            <p:nvPr/>
          </p:nvCxnSpPr>
          <p:spPr>
            <a:xfrm flipV="1">
              <a:off x="8479363" y="3501547"/>
              <a:ext cx="1353796" cy="502130"/>
            </a:xfrm>
            <a:prstGeom prst="curvedConnector3">
              <a:avLst>
                <a:gd name="adj1" fmla="val 50000"/>
              </a:avLst>
            </a:prstGeom>
            <a:ln w="41275">
              <a:prstDash val="sysDash"/>
              <a:tailEnd type="triangle" w="lg" len="lg"/>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8479363" y="1728942"/>
            <a:ext cx="2916103" cy="1821852"/>
            <a:chOff x="8479363" y="1728942"/>
            <a:chExt cx="2916103" cy="1821852"/>
          </a:xfrm>
        </p:grpSpPr>
        <p:sp>
          <p:nvSpPr>
            <p:cNvPr id="20" name="Rectangle 19"/>
            <p:cNvSpPr/>
            <p:nvPr/>
          </p:nvSpPr>
          <p:spPr>
            <a:xfrm>
              <a:off x="9833159" y="1728942"/>
              <a:ext cx="1562307" cy="995167"/>
            </a:xfrm>
            <a:prstGeom prst="rect">
              <a:avLst/>
            </a:prstGeom>
            <a:gradFill flip="none" rotWithShape="1">
              <a:gsLst>
                <a:gs pos="57000">
                  <a:schemeClr val="accent6"/>
                </a:gs>
                <a:gs pos="0">
                  <a:srgbClr val="FF0000"/>
                </a:gs>
                <a:gs pos="100000">
                  <a:schemeClr val="accent6">
                    <a:lumMod val="75000"/>
                  </a:schemeClr>
                </a:gs>
              </a:gsLst>
              <a:lin ang="135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Gadget</a:t>
              </a:r>
              <a:endParaRPr lang="en-US" sz="2800" dirty="0"/>
            </a:p>
          </p:txBody>
        </p:sp>
        <p:cxnSp>
          <p:nvCxnSpPr>
            <p:cNvPr id="23" name="Curved Connector 22"/>
            <p:cNvCxnSpPr>
              <a:stCxn id="18" idx="3"/>
            </p:cNvCxnSpPr>
            <p:nvPr/>
          </p:nvCxnSpPr>
          <p:spPr>
            <a:xfrm flipV="1">
              <a:off x="8479363" y="2315718"/>
              <a:ext cx="1353796" cy="1235076"/>
            </a:xfrm>
            <a:prstGeom prst="curvedConnector3">
              <a:avLst>
                <a:gd name="adj1" fmla="val 50000"/>
              </a:avLst>
            </a:prstGeom>
            <a:ln w="41275">
              <a:prstDash val="sysDash"/>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73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75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5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250"/>
                            </p:stCondLst>
                            <p:childTnLst>
                              <p:par>
                                <p:cTn id="24" presetID="1" presetClass="entr" presetSubtype="0" fill="hold" grpId="0" nodeType="afterEffect">
                                  <p:stCondLst>
                                    <p:cond delay="25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P spid="15"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Tying it all together – </a:t>
            </a:r>
            <a:r>
              <a:rPr lang="en-US" dirty="0" err="1" smtClean="0"/>
              <a:t>Spectre</a:t>
            </a:r>
            <a:r>
              <a:rPr lang="en-US" dirty="0" smtClean="0"/>
              <a:t> II</a:t>
            </a:r>
            <a:endParaRPr lang="en-US" dirty="0"/>
          </a:p>
        </p:txBody>
      </p:sp>
      <p:sp>
        <p:nvSpPr>
          <p:cNvPr id="3" name="Content Placeholder 2"/>
          <p:cNvSpPr>
            <a:spLocks noGrp="1"/>
          </p:cNvSpPr>
          <p:nvPr>
            <p:ph type="body" idx="1"/>
          </p:nvPr>
        </p:nvSpPr>
        <p:spPr/>
        <p:txBody>
          <a:bodyPr>
            <a:normAutofit/>
          </a:bodyPr>
          <a:lstStyle/>
          <a:p>
            <a:pPr marL="342900" indent="-34290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4679525" y="1027260"/>
            <a:ext cx="2298700" cy="3331879"/>
          </a:xfrm>
          <a:prstGeom prst="rect">
            <a:avLst/>
          </a:prstGeom>
        </p:spPr>
      </p:pic>
      <p:pic>
        <p:nvPicPr>
          <p:cNvPr id="5" name="Picture 4"/>
          <p:cNvPicPr>
            <a:picLocks noChangeAspect="1"/>
          </p:cNvPicPr>
          <p:nvPr/>
        </p:nvPicPr>
        <p:blipFill>
          <a:blip r:embed="rId3"/>
          <a:stretch>
            <a:fillRect/>
          </a:stretch>
        </p:blipFill>
        <p:spPr>
          <a:xfrm rot="1110660">
            <a:off x="8720636" y="1158444"/>
            <a:ext cx="1765299" cy="3069513"/>
          </a:xfrm>
          <a:prstGeom prst="rect">
            <a:avLst/>
          </a:prstGeom>
        </p:spPr>
      </p:pic>
      <p:pic>
        <p:nvPicPr>
          <p:cNvPr id="6" name="Picture 5"/>
          <p:cNvPicPr>
            <a:picLocks noChangeAspect="1"/>
          </p:cNvPicPr>
          <p:nvPr/>
        </p:nvPicPr>
        <p:blipFill>
          <a:blip r:embed="rId4"/>
          <a:stretch>
            <a:fillRect/>
          </a:stretch>
        </p:blipFill>
        <p:spPr>
          <a:xfrm rot="21007757">
            <a:off x="2826403" y="3314440"/>
            <a:ext cx="1117600" cy="3012661"/>
          </a:xfrm>
          <a:prstGeom prst="rect">
            <a:avLst/>
          </a:prstGeom>
        </p:spPr>
      </p:pic>
      <p:pic>
        <p:nvPicPr>
          <p:cNvPr id="7" name="Picture 6"/>
          <p:cNvPicPr>
            <a:picLocks noChangeAspect="1"/>
          </p:cNvPicPr>
          <p:nvPr/>
        </p:nvPicPr>
        <p:blipFill>
          <a:blip r:embed="rId5"/>
          <a:stretch>
            <a:fillRect/>
          </a:stretch>
        </p:blipFill>
        <p:spPr>
          <a:xfrm>
            <a:off x="7976112" y="3676663"/>
            <a:ext cx="1409702" cy="2288214"/>
          </a:xfrm>
          <a:prstGeom prst="rect">
            <a:avLst/>
          </a:prstGeom>
        </p:spPr>
      </p:pic>
    </p:spTree>
    <p:extLst>
      <p:ext uri="{BB962C8B-B14F-4D97-AF65-F5344CB8AC3E}">
        <p14:creationId xmlns:p14="http://schemas.microsoft.com/office/powerpoint/2010/main" val="143967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Abilities thus far</a:t>
            </a:r>
          </a:p>
        </p:txBody>
      </p:sp>
      <p:sp>
        <p:nvSpPr>
          <p:cNvPr id="4" name="Rectangle 3"/>
          <p:cNvSpPr/>
          <p:nvPr/>
        </p:nvSpPr>
        <p:spPr>
          <a:xfrm>
            <a:off x="4577101" y="3763272"/>
            <a:ext cx="3719801" cy="369332"/>
          </a:xfrm>
          <a:prstGeom prst="rect">
            <a:avLst/>
          </a:prstGeom>
          <a:solidFill>
            <a:srgbClr val="FFFF00"/>
          </a:solidFill>
        </p:spPr>
        <p:txBody>
          <a:bodyPr wrap="none">
            <a:spAutoFit/>
          </a:bodyPr>
          <a:lstStyle/>
          <a:p>
            <a:r>
              <a:rPr lang="en-US" dirty="0" smtClean="0"/>
              <a:t>1. Find </a:t>
            </a:r>
            <a:r>
              <a:rPr lang="en-US" b="1" dirty="0"/>
              <a:t>gadgets</a:t>
            </a:r>
            <a:r>
              <a:rPr lang="en-US" dirty="0"/>
              <a:t> to direct execution to.</a:t>
            </a:r>
          </a:p>
        </p:txBody>
      </p:sp>
      <p:sp>
        <p:nvSpPr>
          <p:cNvPr id="5" name="Rectangle 4"/>
          <p:cNvSpPr/>
          <p:nvPr/>
        </p:nvSpPr>
        <p:spPr>
          <a:xfrm>
            <a:off x="4589822" y="3388090"/>
            <a:ext cx="5965287" cy="369332"/>
          </a:xfrm>
          <a:prstGeom prst="rect">
            <a:avLst/>
          </a:prstGeom>
          <a:solidFill>
            <a:srgbClr val="FFFF00"/>
          </a:solidFill>
        </p:spPr>
        <p:txBody>
          <a:bodyPr wrap="none">
            <a:spAutoFit/>
          </a:bodyPr>
          <a:lstStyle/>
          <a:p>
            <a:r>
              <a:rPr lang="en-US" dirty="0" smtClean="0"/>
              <a:t>2. Direct </a:t>
            </a:r>
            <a:r>
              <a:rPr lang="en-US" b="1" dirty="0"/>
              <a:t>speculative execution </a:t>
            </a:r>
            <a:r>
              <a:rPr lang="en-US" dirty="0"/>
              <a:t>at victim </a:t>
            </a:r>
            <a:r>
              <a:rPr lang="en-US" dirty="0" smtClean="0"/>
              <a:t>process to the gadget</a:t>
            </a:r>
            <a:endParaRPr lang="en-US" dirty="0"/>
          </a:p>
        </p:txBody>
      </p:sp>
      <p:sp>
        <p:nvSpPr>
          <p:cNvPr id="6" name="Rectangle 5"/>
          <p:cNvSpPr/>
          <p:nvPr/>
        </p:nvSpPr>
        <p:spPr>
          <a:xfrm>
            <a:off x="4589822" y="3015833"/>
            <a:ext cx="5406095" cy="369332"/>
          </a:xfrm>
          <a:prstGeom prst="rect">
            <a:avLst/>
          </a:prstGeom>
          <a:solidFill>
            <a:srgbClr val="FFFF00"/>
          </a:solidFill>
        </p:spPr>
        <p:txBody>
          <a:bodyPr wrap="none">
            <a:spAutoFit/>
          </a:bodyPr>
          <a:lstStyle/>
          <a:p>
            <a:r>
              <a:rPr lang="en-US" dirty="0" smtClean="0"/>
              <a:t>3. Sniff </a:t>
            </a:r>
            <a:r>
              <a:rPr lang="en-US" dirty="0"/>
              <a:t>memory value at address accessed by the victim</a:t>
            </a:r>
          </a:p>
        </p:txBody>
      </p:sp>
      <p:sp>
        <p:nvSpPr>
          <p:cNvPr id="8" name="Content Placeholder 2"/>
          <p:cNvSpPr txBox="1">
            <a:spLocks/>
          </p:cNvSpPr>
          <p:nvPr/>
        </p:nvSpPr>
        <p:spPr>
          <a:xfrm>
            <a:off x="990600" y="1978025"/>
            <a:ext cx="50852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lumMod val="75000"/>
                  </a:schemeClr>
                </a:solidFill>
              </a:rPr>
              <a:t>Process Isolation</a:t>
            </a:r>
          </a:p>
          <a:p>
            <a:r>
              <a:rPr lang="en-US" dirty="0" smtClean="0"/>
              <a:t>Process Isolation loopholes:</a:t>
            </a:r>
          </a:p>
          <a:p>
            <a:pPr lvl="1"/>
            <a:r>
              <a:rPr lang="en-US" dirty="0" smtClean="0"/>
              <a:t>Flush &amp; Reload</a:t>
            </a:r>
          </a:p>
          <a:p>
            <a:pPr lvl="1"/>
            <a:r>
              <a:rPr lang="en-US" dirty="0" smtClean="0"/>
              <a:t>Branch Poisoning</a:t>
            </a:r>
          </a:p>
          <a:p>
            <a:pPr lvl="1"/>
            <a:r>
              <a:rPr lang="en-US" dirty="0" smtClean="0"/>
              <a:t>Gadgets</a:t>
            </a:r>
          </a:p>
          <a:p>
            <a:pPr lvl="1"/>
            <a:r>
              <a:rPr lang="en-US" dirty="0" smtClean="0">
                <a:solidFill>
                  <a:schemeClr val="bg1">
                    <a:lumMod val="75000"/>
                  </a:schemeClr>
                </a:solidFill>
              </a:rPr>
              <a:t>Tying it together (==</a:t>
            </a:r>
            <a:r>
              <a:rPr lang="en-US" dirty="0" err="1" smtClean="0">
                <a:solidFill>
                  <a:schemeClr val="bg1">
                    <a:lumMod val="75000"/>
                  </a:schemeClr>
                </a:solidFill>
              </a:rPr>
              <a:t>Spectre</a:t>
            </a:r>
            <a:r>
              <a:rPr lang="en-US" dirty="0" smtClean="0">
                <a:solidFill>
                  <a:schemeClr val="bg1">
                    <a:lumMod val="75000"/>
                  </a:schemeClr>
                </a:solidFill>
              </a:rPr>
              <a:t>)</a:t>
            </a:r>
          </a:p>
          <a:p>
            <a:r>
              <a:rPr lang="en-US" dirty="0" smtClean="0">
                <a:solidFill>
                  <a:schemeClr val="bg1">
                    <a:lumMod val="75000"/>
                  </a:schemeClr>
                </a:solidFill>
              </a:rPr>
              <a:t>Optional:</a:t>
            </a:r>
          </a:p>
          <a:p>
            <a:pPr lvl="1"/>
            <a:r>
              <a:rPr lang="en-US" dirty="0" smtClean="0">
                <a:solidFill>
                  <a:schemeClr val="bg1">
                    <a:lumMod val="75000"/>
                  </a:schemeClr>
                </a:solidFill>
              </a:rPr>
              <a:t>Potential Mitigations</a:t>
            </a:r>
          </a:p>
          <a:p>
            <a:pPr lvl="1"/>
            <a:r>
              <a:rPr lang="en-US" dirty="0" smtClean="0">
                <a:solidFill>
                  <a:schemeClr val="bg1">
                    <a:lumMod val="75000"/>
                  </a:schemeClr>
                </a:solidFill>
              </a:rPr>
              <a:t>Impact</a:t>
            </a:r>
          </a:p>
          <a:p>
            <a:endParaRPr lang="en-US" dirty="0" smtClean="0"/>
          </a:p>
          <a:p>
            <a:endParaRPr lang="en-US" dirty="0" smtClean="0"/>
          </a:p>
          <a:p>
            <a:endParaRPr lang="en-US" dirty="0"/>
          </a:p>
        </p:txBody>
      </p:sp>
    </p:spTree>
    <p:extLst>
      <p:ext uri="{BB962C8B-B14F-4D97-AF65-F5344CB8AC3E}">
        <p14:creationId xmlns:p14="http://schemas.microsoft.com/office/powerpoint/2010/main" val="356059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Spectre</a:t>
            </a:r>
            <a:r>
              <a:rPr lang="en-US" dirty="0" smtClean="0"/>
              <a:t> II - Toy Example Attack</a:t>
            </a:r>
            <a:endParaRPr lang="en-US" dirty="0"/>
          </a:p>
        </p:txBody>
      </p:sp>
      <p:sp>
        <p:nvSpPr>
          <p:cNvPr id="3" name="Content Placeholder 2"/>
          <p:cNvSpPr>
            <a:spLocks noGrp="1"/>
          </p:cNvSpPr>
          <p:nvPr>
            <p:ph idx="1"/>
          </p:nvPr>
        </p:nvSpPr>
        <p:spPr>
          <a:xfrm>
            <a:off x="838200" y="1825625"/>
            <a:ext cx="4739640" cy="4351338"/>
          </a:xfrm>
        </p:spPr>
        <p:txBody>
          <a:bodyPr>
            <a:normAutofit/>
          </a:bodyPr>
          <a:lstStyle/>
          <a:p>
            <a:pPr marL="514350" indent="-514350">
              <a:buFont typeface="+mj-lt"/>
              <a:buAutoNum type="arabicPeriod"/>
            </a:pPr>
            <a:r>
              <a:rPr lang="en-US" dirty="0" smtClean="0"/>
              <a:t>At the victim process, locate this gadget:</a:t>
            </a:r>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At joint attacker/victim process, locate this frequently-executed branch:</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smtClean="0"/>
          </a:p>
        </p:txBody>
      </p:sp>
      <p:sp>
        <p:nvSpPr>
          <p:cNvPr id="4" name="TextBox 3"/>
          <p:cNvSpPr txBox="1"/>
          <p:nvPr/>
        </p:nvSpPr>
        <p:spPr>
          <a:xfrm>
            <a:off x="1345570" y="5462975"/>
            <a:ext cx="3724893" cy="461665"/>
          </a:xfrm>
          <a:prstGeom prst="rect">
            <a:avLst/>
          </a:prstGeom>
          <a:noFill/>
          <a:ln>
            <a:solidFill>
              <a:schemeClr val="accent6"/>
            </a:solidFill>
          </a:ln>
        </p:spPr>
        <p:txBody>
          <a:bodyPr wrap="square" rtlCol="0">
            <a:spAutoFit/>
          </a:bodyPr>
          <a:lstStyle/>
          <a:p>
            <a:pPr lvl="1"/>
            <a:r>
              <a:rPr lang="en-US" sz="2400" dirty="0" err="1" smtClean="0">
                <a:latin typeface="Consolas" panose="020B0609020204030204" pitchFamily="49" charset="0"/>
              </a:rPr>
              <a:t>jmp</a:t>
            </a:r>
            <a:r>
              <a:rPr lang="en-US" sz="2400" dirty="0" smtClean="0">
                <a:latin typeface="Consolas" panose="020B0609020204030204" pitchFamily="49" charset="0"/>
              </a:rPr>
              <a:t> [</a:t>
            </a:r>
            <a:r>
              <a:rPr lang="en-US" sz="2400" dirty="0" smtClean="0">
                <a:latin typeface="Consolas" panose="020B0609020204030204" pitchFamily="49" charset="0"/>
              </a:rPr>
              <a:t>0x00123456] </a:t>
            </a:r>
            <a:endParaRPr lang="en-US" sz="2400" dirty="0">
              <a:latin typeface="Consolas" panose="020B0609020204030204" pitchFamily="49" charset="0"/>
            </a:endParaRPr>
          </a:p>
        </p:txBody>
      </p:sp>
      <p:sp>
        <p:nvSpPr>
          <p:cNvPr id="5" name="TextBox 4"/>
          <p:cNvSpPr txBox="1"/>
          <p:nvPr/>
        </p:nvSpPr>
        <p:spPr>
          <a:xfrm>
            <a:off x="1345571" y="2788023"/>
            <a:ext cx="3724893" cy="830997"/>
          </a:xfrm>
          <a:prstGeom prst="rect">
            <a:avLst/>
          </a:prstGeom>
          <a:noFill/>
          <a:ln>
            <a:solidFill>
              <a:schemeClr val="accent6"/>
            </a:solidFill>
          </a:ln>
        </p:spPr>
        <p:txBody>
          <a:bodyPr wrap="square" rtlCol="0">
            <a:spAutoFit/>
          </a:bodyPr>
          <a:lstStyle/>
          <a:p>
            <a:pPr lvl="1"/>
            <a:r>
              <a:rPr lang="en-US" sz="2400" dirty="0" err="1" smtClean="0">
                <a:latin typeface="Consolas" panose="020B0609020204030204" pitchFamily="49" charset="0"/>
              </a:rPr>
              <a:t>mov</a:t>
            </a:r>
            <a:r>
              <a:rPr lang="en-US" sz="2400" dirty="0" smtClean="0">
                <a:latin typeface="Consolas" panose="020B0609020204030204" pitchFamily="49" charset="0"/>
              </a:rPr>
              <a:t> </a:t>
            </a:r>
            <a:r>
              <a:rPr lang="en-US" sz="2400" dirty="0" err="1" smtClean="0">
                <a:latin typeface="Consolas" panose="020B0609020204030204" pitchFamily="49" charset="0"/>
              </a:rPr>
              <a:t>eax</a:t>
            </a:r>
            <a:r>
              <a:rPr lang="en-US" sz="2400" dirty="0" smtClean="0">
                <a:latin typeface="Consolas" panose="020B0609020204030204" pitchFamily="49" charset="0"/>
              </a:rPr>
              <a:t> [</a:t>
            </a:r>
            <a:r>
              <a:rPr lang="en-US" sz="2400" dirty="0" err="1" smtClean="0">
                <a:latin typeface="Consolas" panose="020B0609020204030204" pitchFamily="49" charset="0"/>
              </a:rPr>
              <a:t>ebx</a:t>
            </a:r>
            <a:r>
              <a:rPr lang="en-US" sz="2400" dirty="0" smtClean="0">
                <a:latin typeface="Consolas" panose="020B0609020204030204" pitchFamily="49" charset="0"/>
              </a:rPr>
              <a:t>]</a:t>
            </a:r>
          </a:p>
          <a:p>
            <a:pPr lvl="1"/>
            <a:r>
              <a:rPr lang="en-US" sz="2400" dirty="0" smtClean="0">
                <a:latin typeface="Consolas" panose="020B0609020204030204" pitchFamily="49" charset="0"/>
              </a:rPr>
              <a:t>add 1 [</a:t>
            </a:r>
            <a:r>
              <a:rPr lang="en-US" sz="2400" dirty="0" err="1" smtClean="0">
                <a:latin typeface="Consolas" panose="020B0609020204030204" pitchFamily="49" charset="0"/>
              </a:rPr>
              <a:t>eax</a:t>
            </a:r>
            <a:r>
              <a:rPr lang="en-US" sz="2400" dirty="0" smtClean="0">
                <a:latin typeface="Consolas" panose="020B0609020204030204" pitchFamily="49" charset="0"/>
              </a:rPr>
              <a:t>]</a:t>
            </a:r>
            <a:endParaRPr lang="en-US" sz="2400" dirty="0">
              <a:latin typeface="Consolas" panose="020B0609020204030204" pitchFamily="49" charset="0"/>
            </a:endParaRPr>
          </a:p>
        </p:txBody>
      </p:sp>
      <p:sp>
        <p:nvSpPr>
          <p:cNvPr id="6" name="Content Placeholder 2"/>
          <p:cNvSpPr txBox="1">
            <a:spLocks/>
          </p:cNvSpPr>
          <p:nvPr/>
        </p:nvSpPr>
        <p:spPr>
          <a:xfrm>
            <a:off x="5932998" y="1825625"/>
            <a:ext cx="542080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en-US" dirty="0" smtClean="0"/>
              <a:t>Suppose at the branch location </a:t>
            </a:r>
            <a:r>
              <a:rPr lang="en-US" dirty="0" err="1" smtClean="0"/>
              <a:t>ebx</a:t>
            </a:r>
            <a:r>
              <a:rPr lang="en-US" dirty="0" smtClean="0"/>
              <a:t> is some unused external function argument.</a:t>
            </a:r>
          </a:p>
          <a:p>
            <a:pPr marL="514350" indent="-514350">
              <a:buFont typeface="+mj-lt"/>
              <a:buAutoNum type="arabicPeriod" startAt="3"/>
            </a:pPr>
            <a:r>
              <a:rPr lang="en-US" dirty="0" smtClean="0"/>
              <a:t>Control </a:t>
            </a:r>
            <a:r>
              <a:rPr lang="en-US" dirty="0" err="1" smtClean="0"/>
              <a:t>ebx</a:t>
            </a:r>
            <a:r>
              <a:rPr lang="en-US" dirty="0" smtClean="0"/>
              <a:t> to point to a memory location of interest.</a:t>
            </a:r>
          </a:p>
          <a:p>
            <a:pPr marL="514350" indent="-514350">
              <a:buFont typeface="+mj-lt"/>
              <a:buAutoNum type="arabicPeriod" startAt="3"/>
            </a:pPr>
            <a:r>
              <a:rPr lang="en-US" dirty="0" smtClean="0"/>
              <a:t>At the attacker process, train the jump to reach the gadget.  It is now executed speculatively.</a:t>
            </a:r>
          </a:p>
          <a:p>
            <a:pPr marL="514350" indent="-514350">
              <a:buFont typeface="+mj-lt"/>
              <a:buAutoNum type="arabicPeriod" startAt="3"/>
            </a:pPr>
            <a:r>
              <a:rPr lang="en-US" dirty="0" smtClean="0"/>
              <a:t>At the attacker process, use Flush and Reload to sniff which address was read.</a:t>
            </a:r>
            <a:endParaRPr lang="en-US" dirty="0"/>
          </a:p>
        </p:txBody>
      </p:sp>
    </p:spTree>
    <p:extLst>
      <p:ext uri="{BB962C8B-B14F-4D97-AF65-F5344CB8AC3E}">
        <p14:creationId xmlns:p14="http://schemas.microsoft.com/office/powerpoint/2010/main" val="37532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Spectre</a:t>
            </a:r>
            <a:r>
              <a:rPr lang="en-US" dirty="0"/>
              <a:t> </a:t>
            </a:r>
            <a:r>
              <a:rPr lang="en-US" dirty="0" smtClean="0"/>
              <a:t>II – </a:t>
            </a:r>
            <a:r>
              <a:rPr lang="en-US" dirty="0" err="1" smtClean="0"/>
              <a:t>PoC</a:t>
            </a:r>
            <a:r>
              <a:rPr lang="en-US" dirty="0" smtClean="0"/>
              <a:t>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The victim gadget:   the sequence of bytes </a:t>
            </a:r>
            <a:br>
              <a:rPr lang="en-US" dirty="0" smtClean="0"/>
            </a:br>
            <a:r>
              <a:rPr lang="en-US" dirty="0" smtClean="0">
                <a:latin typeface="Consolas" panose="020B0609020204030204" pitchFamily="49" charset="0"/>
              </a:rPr>
              <a:t>13 BC 13 BD 13 BE 13 12 17  </a:t>
            </a:r>
            <a:r>
              <a:rPr lang="en-US" dirty="0" smtClean="0"/>
              <a:t>found in ntdll.dll:</a:t>
            </a:r>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The </a:t>
            </a:r>
            <a:r>
              <a:rPr lang="en-US" dirty="0" smtClean="0"/>
              <a:t>victim branch:</a:t>
            </a:r>
            <a:endParaRPr lang="en-US" dirty="0"/>
          </a:p>
          <a:p>
            <a:pPr marL="514350" indent="-514350">
              <a:buFont typeface="+mj-lt"/>
              <a:buAutoNum type="arabicPeriod"/>
            </a:pPr>
            <a:endParaRPr lang="en-US" dirty="0" smtClean="0"/>
          </a:p>
          <a:p>
            <a:pPr marL="457200" lvl="1" indent="0">
              <a:buNone/>
            </a:pPr>
            <a:r>
              <a:rPr lang="en-US" sz="2800" dirty="0" smtClean="0"/>
              <a:t/>
            </a:r>
            <a:br>
              <a:rPr lang="en-US" sz="2800" dirty="0" smtClean="0"/>
            </a:br>
            <a:r>
              <a:rPr lang="en-US" sz="2800" dirty="0" smtClean="0"/>
              <a:t>At </a:t>
            </a:r>
            <a:r>
              <a:rPr lang="en-US" sz="2800" dirty="0" smtClean="0"/>
              <a:t>a point where </a:t>
            </a:r>
            <a:r>
              <a:rPr lang="en-US" sz="2800" dirty="0" err="1"/>
              <a:t>ebx</a:t>
            </a:r>
            <a:r>
              <a:rPr lang="en-US" sz="2800" dirty="0"/>
              <a:t> and </a:t>
            </a:r>
            <a:r>
              <a:rPr lang="en-US" sz="2800" dirty="0" err="1"/>
              <a:t>edi</a:t>
            </a:r>
            <a:r>
              <a:rPr lang="en-US" sz="2800" dirty="0"/>
              <a:t> </a:t>
            </a:r>
            <a:r>
              <a:rPr lang="en-US" sz="2800" dirty="0" smtClean="0"/>
              <a:t>contain file data and are ignored by Sleep()</a:t>
            </a:r>
          </a:p>
          <a:p>
            <a:pPr marL="514350" indent="-51435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514350" indent="-514350">
              <a:buFont typeface="+mj-lt"/>
              <a:buAutoNum type="arabicPeriod"/>
            </a:pPr>
            <a:endParaRPr lang="en-US" dirty="0"/>
          </a:p>
        </p:txBody>
      </p:sp>
      <p:sp>
        <p:nvSpPr>
          <p:cNvPr id="10" name="TextBox 9"/>
          <p:cNvSpPr txBox="1"/>
          <p:nvPr/>
        </p:nvSpPr>
        <p:spPr>
          <a:xfrm>
            <a:off x="1992304" y="2791718"/>
            <a:ext cx="7328782" cy="830997"/>
          </a:xfrm>
          <a:prstGeom prst="rect">
            <a:avLst/>
          </a:prstGeom>
          <a:noFill/>
          <a:ln>
            <a:solidFill>
              <a:schemeClr val="accent6"/>
            </a:solidFill>
          </a:ln>
        </p:spPr>
        <p:txBody>
          <a:bodyPr wrap="square" rtlCol="0">
            <a:spAutoFit/>
          </a:bodyPr>
          <a:lstStyle/>
          <a:p>
            <a:r>
              <a:rPr lang="en-US" sz="2400" dirty="0" err="1">
                <a:latin typeface="Consolas" panose="020B0609020204030204" pitchFamily="49" charset="0"/>
              </a:rPr>
              <a:t>adc</a:t>
            </a:r>
            <a:r>
              <a:rPr lang="en-US" sz="2400" dirty="0">
                <a:latin typeface="Consolas" panose="020B0609020204030204" pitchFamily="49" charset="0"/>
              </a:rPr>
              <a:t> </a:t>
            </a:r>
            <a:r>
              <a:rPr lang="en-US" sz="2400" dirty="0" smtClean="0">
                <a:latin typeface="Consolas" panose="020B0609020204030204" pitchFamily="49" charset="0"/>
              </a:rPr>
              <a:t>  </a:t>
            </a:r>
            <a:r>
              <a:rPr lang="en-US" sz="2400" dirty="0" err="1" smtClean="0">
                <a:latin typeface="Consolas" panose="020B0609020204030204" pitchFamily="49" charset="0"/>
              </a:rPr>
              <a:t>edi,dword</a:t>
            </a:r>
            <a:r>
              <a:rPr lang="en-US" sz="2400" dirty="0" smtClean="0">
                <a:latin typeface="Consolas" panose="020B0609020204030204" pitchFamily="49" charset="0"/>
              </a:rPr>
              <a:t> </a:t>
            </a:r>
            <a:r>
              <a:rPr lang="en-US" sz="2400" dirty="0" err="1">
                <a:latin typeface="Consolas" panose="020B0609020204030204" pitchFamily="49" charset="0"/>
              </a:rPr>
              <a:t>ptr</a:t>
            </a:r>
            <a:r>
              <a:rPr lang="en-US" sz="2400" dirty="0">
                <a:latin typeface="Consolas" panose="020B0609020204030204" pitchFamily="49" charset="0"/>
              </a:rPr>
              <a:t> [ebx+edx+13BE13BDh]</a:t>
            </a:r>
          </a:p>
          <a:p>
            <a:r>
              <a:rPr lang="en-US" sz="2400" dirty="0" err="1">
                <a:latin typeface="Consolas" panose="020B0609020204030204" pitchFamily="49" charset="0"/>
              </a:rPr>
              <a:t>adc</a:t>
            </a:r>
            <a:r>
              <a:rPr lang="en-US" sz="2400" dirty="0">
                <a:latin typeface="Consolas" panose="020B0609020204030204" pitchFamily="49" charset="0"/>
              </a:rPr>
              <a:t> </a:t>
            </a:r>
            <a:r>
              <a:rPr lang="en-US" sz="2400" dirty="0" smtClean="0">
                <a:latin typeface="Consolas" panose="020B0609020204030204" pitchFamily="49" charset="0"/>
              </a:rPr>
              <a:t>  </a:t>
            </a:r>
            <a:r>
              <a:rPr lang="en-US" sz="2400" dirty="0" err="1" smtClean="0">
                <a:latin typeface="Consolas" panose="020B0609020204030204" pitchFamily="49" charset="0"/>
              </a:rPr>
              <a:t>dl,byte</a:t>
            </a:r>
            <a:r>
              <a:rPr lang="en-US" sz="2400" dirty="0" smtClean="0">
                <a:latin typeface="Consolas" panose="020B0609020204030204" pitchFamily="49" charset="0"/>
              </a:rPr>
              <a:t> </a:t>
            </a:r>
            <a:r>
              <a:rPr lang="en-US" sz="2400" dirty="0" err="1">
                <a:latin typeface="Consolas" panose="020B0609020204030204" pitchFamily="49" charset="0"/>
              </a:rPr>
              <a:t>ptr</a:t>
            </a:r>
            <a:r>
              <a:rPr lang="en-US" sz="2400" dirty="0">
                <a:latin typeface="Consolas" panose="020B0609020204030204" pitchFamily="49" charset="0"/>
              </a:rPr>
              <a:t> [</a:t>
            </a:r>
            <a:r>
              <a:rPr lang="en-US" sz="2400" dirty="0" err="1">
                <a:latin typeface="Consolas" panose="020B0609020204030204" pitchFamily="49" charset="0"/>
              </a:rPr>
              <a:t>edi</a:t>
            </a:r>
            <a:r>
              <a:rPr lang="en-US" sz="2400" dirty="0">
                <a:latin typeface="Consolas" panose="020B0609020204030204" pitchFamily="49" charset="0"/>
              </a:rPr>
              <a:t>]</a:t>
            </a:r>
          </a:p>
        </p:txBody>
      </p:sp>
      <p:sp>
        <p:nvSpPr>
          <p:cNvPr id="11" name="TextBox 10"/>
          <p:cNvSpPr txBox="1"/>
          <p:nvPr/>
        </p:nvSpPr>
        <p:spPr>
          <a:xfrm>
            <a:off x="2439746" y="4234945"/>
            <a:ext cx="5700233" cy="830997"/>
          </a:xfrm>
          <a:prstGeom prst="rect">
            <a:avLst/>
          </a:prstGeom>
          <a:noFill/>
          <a:ln>
            <a:solidFill>
              <a:schemeClr val="accent6"/>
            </a:solidFill>
          </a:ln>
        </p:spPr>
        <p:txBody>
          <a:bodyPr wrap="square" rtlCol="0">
            <a:spAutoFit/>
          </a:bodyPr>
          <a:lstStyle/>
          <a:p>
            <a:r>
              <a:rPr lang="en-US" sz="2400" dirty="0">
                <a:latin typeface="Consolas" panose="020B0609020204030204" pitchFamily="49" charset="0"/>
              </a:rPr>
              <a:t>Sleep(0) :</a:t>
            </a:r>
          </a:p>
          <a:p>
            <a:pPr lvl="1"/>
            <a:r>
              <a:rPr lang="en-US" sz="2400" dirty="0" err="1">
                <a:latin typeface="Consolas" panose="020B0609020204030204" pitchFamily="49" charset="0"/>
              </a:rPr>
              <a:t>jmp</a:t>
            </a:r>
            <a:r>
              <a:rPr lang="en-US" sz="2400" dirty="0">
                <a:latin typeface="Consolas" panose="020B0609020204030204" pitchFamily="49" charset="0"/>
              </a:rPr>
              <a:t> </a:t>
            </a:r>
            <a:r>
              <a:rPr lang="en-US" sz="2400" dirty="0" err="1">
                <a:latin typeface="Consolas" panose="020B0609020204030204" pitchFamily="49" charset="0"/>
              </a:rPr>
              <a:t>dword</a:t>
            </a:r>
            <a:r>
              <a:rPr lang="en-US" sz="2400" dirty="0">
                <a:latin typeface="Consolas" panose="020B0609020204030204" pitchFamily="49" charset="0"/>
              </a:rPr>
              <a:t> </a:t>
            </a:r>
            <a:r>
              <a:rPr lang="en-US" sz="2400" dirty="0" err="1">
                <a:latin typeface="Consolas" panose="020B0609020204030204" pitchFamily="49" charset="0"/>
              </a:rPr>
              <a:t>ptr</a:t>
            </a:r>
            <a:r>
              <a:rPr lang="en-US" sz="2400" dirty="0">
                <a:latin typeface="Consolas" panose="020B0609020204030204" pitchFamily="49" charset="0"/>
              </a:rPr>
              <a:t> ds:[76AE0078h] </a:t>
            </a:r>
          </a:p>
        </p:txBody>
      </p:sp>
    </p:spTree>
    <p:extLst>
      <p:ext uri="{BB962C8B-B14F-4D97-AF65-F5344CB8AC3E}">
        <p14:creationId xmlns:p14="http://schemas.microsoft.com/office/powerpoint/2010/main" val="151476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Spectre</a:t>
            </a:r>
            <a:r>
              <a:rPr lang="en-US" dirty="0"/>
              <a:t> </a:t>
            </a:r>
            <a:r>
              <a:rPr lang="en-US" dirty="0" smtClean="0"/>
              <a:t>II - General</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At the victim process, find a gadget that accesses memory via the attacker controlled registers.</a:t>
            </a:r>
          </a:p>
          <a:p>
            <a:pPr marL="514350" indent="-514350">
              <a:buFont typeface="+mj-lt"/>
              <a:buAutoNum type="arabicPeriod"/>
            </a:pPr>
            <a:r>
              <a:rPr lang="en-US" dirty="0" smtClean="0"/>
              <a:t>At </a:t>
            </a:r>
            <a:r>
              <a:rPr lang="en-US" dirty="0" smtClean="0"/>
              <a:t>the victim process, find a frequently </a:t>
            </a:r>
            <a:r>
              <a:rPr lang="en-US" dirty="0"/>
              <a:t>executed </a:t>
            </a:r>
            <a:r>
              <a:rPr lang="en-US" dirty="0" smtClean="0"/>
              <a:t>indirect jump:</a:t>
            </a:r>
            <a:br>
              <a:rPr lang="en-US" dirty="0" smtClean="0"/>
            </a:br>
            <a:endParaRPr lang="en-US" dirty="0" smtClean="0"/>
          </a:p>
          <a:p>
            <a:pPr marL="0" indent="0">
              <a:buNone/>
            </a:pPr>
            <a:r>
              <a:rPr lang="en-US" dirty="0" smtClean="0"/>
              <a:t>	at </a:t>
            </a:r>
            <a:r>
              <a:rPr lang="en-US" dirty="0"/>
              <a:t>a site where the attacker can control some </a:t>
            </a:r>
            <a:r>
              <a:rPr lang="en-US" dirty="0" smtClean="0"/>
              <a:t>registers</a:t>
            </a:r>
            <a:r>
              <a:rPr lang="en-US" dirty="0"/>
              <a:t>.</a:t>
            </a:r>
            <a:endParaRPr lang="en-US" sz="2800" dirty="0" smtClean="0"/>
          </a:p>
          <a:p>
            <a:pPr marL="514350" indent="-514350">
              <a:buFont typeface="+mj-lt"/>
              <a:buAutoNum type="arabicPeriod" startAt="3"/>
            </a:pPr>
            <a:r>
              <a:rPr lang="en-US" dirty="0" smtClean="0"/>
              <a:t>  </a:t>
            </a:r>
            <a:r>
              <a:rPr lang="en-US" dirty="0" smtClean="0"/>
              <a:t>At the attacker process, train the jump to reach the gadget.</a:t>
            </a:r>
          </a:p>
          <a:p>
            <a:pPr marL="514350" indent="-514350">
              <a:buFont typeface="+mj-lt"/>
              <a:buAutoNum type="arabicPeriod" startAt="3"/>
            </a:pPr>
            <a:r>
              <a:rPr lang="en-US" dirty="0" smtClean="0"/>
              <a:t>  At </a:t>
            </a:r>
            <a:r>
              <a:rPr lang="en-US" dirty="0"/>
              <a:t>the attacker </a:t>
            </a:r>
            <a:r>
              <a:rPr lang="en-US" dirty="0" smtClean="0"/>
              <a:t>process, use Flush and Reload to sniff the speculative execution results.</a:t>
            </a:r>
            <a:endParaRPr lang="en-US" dirty="0"/>
          </a:p>
          <a:p>
            <a:pPr marL="514350" indent="-514350">
              <a:buFont typeface="+mj-lt"/>
              <a:buAutoNum type="arabicPeriod" startAt="3"/>
            </a:pPr>
            <a:endParaRPr lang="en-US" dirty="0"/>
          </a:p>
        </p:txBody>
      </p:sp>
      <p:sp>
        <p:nvSpPr>
          <p:cNvPr id="5" name="TextBox 4"/>
          <p:cNvSpPr txBox="1"/>
          <p:nvPr/>
        </p:nvSpPr>
        <p:spPr>
          <a:xfrm>
            <a:off x="1511300" y="3163835"/>
            <a:ext cx="2794000" cy="461665"/>
          </a:xfrm>
          <a:prstGeom prst="rect">
            <a:avLst/>
          </a:prstGeom>
          <a:noFill/>
        </p:spPr>
        <p:txBody>
          <a:bodyPr wrap="square" rtlCol="0">
            <a:spAutoFit/>
          </a:bodyPr>
          <a:lstStyle/>
          <a:p>
            <a:pPr algn="ctr"/>
            <a:r>
              <a:rPr lang="en-US" sz="2400" dirty="0" err="1">
                <a:latin typeface="Consolas" panose="020B0609020204030204" pitchFamily="49" charset="0"/>
              </a:rPr>
              <a:t>Jmp</a:t>
            </a:r>
            <a:r>
              <a:rPr lang="en-US" sz="2400" dirty="0">
                <a:latin typeface="Consolas" panose="020B0609020204030204" pitchFamily="49" charset="0"/>
              </a:rPr>
              <a:t> / </a:t>
            </a:r>
            <a:r>
              <a:rPr lang="en-US" sz="2400" dirty="0" smtClean="0">
                <a:latin typeface="Consolas" panose="020B0609020204030204" pitchFamily="49" charset="0"/>
              </a:rPr>
              <a:t>call</a:t>
            </a:r>
            <a:endParaRPr lang="en-US" sz="2400" dirty="0">
              <a:latin typeface="Consolas" panose="020B0609020204030204" pitchFamily="49" charset="0"/>
            </a:endParaRPr>
          </a:p>
        </p:txBody>
      </p:sp>
      <p:sp>
        <p:nvSpPr>
          <p:cNvPr id="7" name="TextBox 6"/>
          <p:cNvSpPr txBox="1"/>
          <p:nvPr/>
        </p:nvSpPr>
        <p:spPr>
          <a:xfrm>
            <a:off x="4813300" y="3163834"/>
            <a:ext cx="5829300" cy="461665"/>
          </a:xfrm>
          <a:prstGeom prst="rect">
            <a:avLst/>
          </a:prstGeom>
          <a:noFill/>
        </p:spPr>
        <p:txBody>
          <a:bodyPr wrap="square" rtlCol="0">
            <a:spAutoFit/>
          </a:bodyPr>
          <a:lstStyle/>
          <a:p>
            <a:pPr algn="ctr"/>
            <a:r>
              <a:rPr lang="en-US" sz="2400" dirty="0" err="1" smtClean="0">
                <a:latin typeface="Consolas" panose="020B0609020204030204" pitchFamily="49" charset="0"/>
              </a:rPr>
              <a:t>eax</a:t>
            </a:r>
            <a:r>
              <a:rPr lang="en-US" sz="2400" dirty="0" smtClean="0">
                <a:latin typeface="Consolas" panose="020B0609020204030204" pitchFamily="49" charset="0"/>
              </a:rPr>
              <a:t> </a:t>
            </a:r>
            <a:r>
              <a:rPr lang="en-US" sz="2400" dirty="0">
                <a:latin typeface="Consolas" panose="020B0609020204030204" pitchFamily="49" charset="0"/>
              </a:rPr>
              <a:t>/ [</a:t>
            </a:r>
            <a:r>
              <a:rPr lang="en-US" sz="2400" dirty="0" err="1">
                <a:latin typeface="Consolas" panose="020B0609020204030204" pitchFamily="49" charset="0"/>
              </a:rPr>
              <a:t>eax</a:t>
            </a:r>
            <a:r>
              <a:rPr lang="en-US" sz="2400" dirty="0">
                <a:latin typeface="Consolas" panose="020B0609020204030204" pitchFamily="49" charset="0"/>
              </a:rPr>
              <a:t>] / [0x12345678]</a:t>
            </a:r>
          </a:p>
        </p:txBody>
      </p:sp>
    </p:spTree>
    <p:extLst>
      <p:ext uri="{BB962C8B-B14F-4D97-AF65-F5344CB8AC3E}">
        <p14:creationId xmlns:p14="http://schemas.microsoft.com/office/powerpoint/2010/main" val="20252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3" name="Content Placeholder 2"/>
          <p:cNvSpPr>
            <a:spLocks noGrp="1"/>
          </p:cNvSpPr>
          <p:nvPr>
            <p:ph idx="1"/>
          </p:nvPr>
        </p:nvSpPr>
        <p:spPr/>
        <p:txBody>
          <a:bodyPr/>
          <a:lstStyle/>
          <a:p>
            <a:r>
              <a:rPr lang="en-US" dirty="0">
                <a:hlinkClick r:id="rId2"/>
              </a:rPr>
              <a:t>https://spectreattack.com/</a:t>
            </a:r>
            <a:endParaRPr lang="en-US" dirty="0"/>
          </a:p>
          <a:p>
            <a:endParaRPr lang="en-US" dirty="0"/>
          </a:p>
        </p:txBody>
      </p:sp>
      <p:pic>
        <p:nvPicPr>
          <p:cNvPr id="4" name="Picture 3"/>
          <p:cNvPicPr>
            <a:picLocks noChangeAspect="1"/>
          </p:cNvPicPr>
          <p:nvPr/>
        </p:nvPicPr>
        <p:blipFill rotWithShape="1">
          <a:blip r:embed="rId3"/>
          <a:srcRect t="1" b="39702"/>
          <a:stretch/>
        </p:blipFill>
        <p:spPr>
          <a:xfrm>
            <a:off x="934774" y="2405269"/>
            <a:ext cx="9103251" cy="3192049"/>
          </a:xfrm>
          <a:prstGeom prst="rect">
            <a:avLst/>
          </a:prstGeom>
        </p:spPr>
      </p:pic>
    </p:spTree>
    <p:extLst>
      <p:ext uri="{BB962C8B-B14F-4D97-AF65-F5344CB8AC3E}">
        <p14:creationId xmlns:p14="http://schemas.microsoft.com/office/powerpoint/2010/main" val="30475137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Mitigations</a:t>
            </a:r>
            <a:endParaRPr lang="en-US" dirty="0"/>
          </a:p>
        </p:txBody>
      </p:sp>
      <p:sp>
        <p:nvSpPr>
          <p:cNvPr id="3" name="Content Placeholder 2"/>
          <p:cNvSpPr>
            <a:spLocks noGrp="1"/>
          </p:cNvSpPr>
          <p:nvPr>
            <p:ph idx="1"/>
          </p:nvPr>
        </p:nvSpPr>
        <p:spPr/>
        <p:txBody>
          <a:bodyPr/>
          <a:lstStyle/>
          <a:p>
            <a:r>
              <a:rPr lang="en-US" dirty="0" smtClean="0"/>
              <a:t>Timer resolution</a:t>
            </a:r>
          </a:p>
          <a:p>
            <a:r>
              <a:rPr lang="en-US" dirty="0" smtClean="0"/>
              <a:t>Speculation Barrier (</a:t>
            </a:r>
            <a:r>
              <a:rPr lang="en-US" sz="1800" dirty="0" smtClean="0">
                <a:hlinkClick r:id="rId2"/>
              </a:rPr>
              <a:t>https://github.com/ARM-software/speculation-barrier</a:t>
            </a:r>
            <a:r>
              <a:rPr lang="en-US" dirty="0" smtClean="0"/>
              <a:t>)</a:t>
            </a:r>
          </a:p>
          <a:p>
            <a:pPr lvl="1"/>
            <a:r>
              <a:rPr lang="en-US" dirty="0" smtClean="0"/>
              <a:t>Hard on performance (image)</a:t>
            </a:r>
          </a:p>
          <a:p>
            <a:r>
              <a:rPr lang="en-US" dirty="0" err="1" smtClean="0"/>
              <a:t>Retpoline</a:t>
            </a:r>
            <a:r>
              <a:rPr lang="en-US" dirty="0" smtClean="0"/>
              <a:t> (</a:t>
            </a:r>
            <a:r>
              <a:rPr lang="en-US" sz="1800" dirty="0" smtClean="0">
                <a:hlinkClick r:id="rId3"/>
              </a:rPr>
              <a:t>http://lists.llvm.org/pipermail/llvm-commits/Week-of-Mon-20180101/513630.html</a:t>
            </a:r>
            <a:r>
              <a:rPr lang="en-US" dirty="0" smtClean="0"/>
              <a:t>)</a:t>
            </a:r>
          </a:p>
          <a:p>
            <a:r>
              <a:rPr lang="en-US" dirty="0" smtClean="0"/>
              <a:t>Not really.</a:t>
            </a:r>
          </a:p>
          <a:p>
            <a:endParaRPr lang="en-US" dirty="0" smtClean="0"/>
          </a:p>
          <a:p>
            <a:endParaRPr lang="en-US" dirty="0"/>
          </a:p>
        </p:txBody>
      </p:sp>
      <p:pic>
        <p:nvPicPr>
          <p:cNvPr id="5" name="Picture 4"/>
          <p:cNvPicPr>
            <a:picLocks noChangeAspect="1"/>
          </p:cNvPicPr>
          <p:nvPr/>
        </p:nvPicPr>
        <p:blipFill>
          <a:blip r:embed="rId4"/>
          <a:stretch>
            <a:fillRect/>
          </a:stretch>
        </p:blipFill>
        <p:spPr>
          <a:xfrm>
            <a:off x="3826293" y="4278200"/>
            <a:ext cx="6686550" cy="1609725"/>
          </a:xfrm>
          <a:prstGeom prst="rect">
            <a:avLst/>
          </a:prstGeom>
          <a:ln>
            <a:solidFill>
              <a:schemeClr val="accent6"/>
            </a:solidFill>
          </a:ln>
        </p:spPr>
      </p:pic>
    </p:spTree>
    <p:extLst>
      <p:ext uri="{BB962C8B-B14F-4D97-AF65-F5344CB8AC3E}">
        <p14:creationId xmlns:p14="http://schemas.microsoft.com/office/powerpoint/2010/main" val="103931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t>
            </a:r>
            <a:endParaRPr lang="en-US" dirty="0"/>
          </a:p>
        </p:txBody>
      </p:sp>
      <p:pic>
        <p:nvPicPr>
          <p:cNvPr id="5" name="Picture 4"/>
          <p:cNvPicPr>
            <a:picLocks noChangeAspect="1"/>
          </p:cNvPicPr>
          <p:nvPr/>
        </p:nvPicPr>
        <p:blipFill>
          <a:blip r:embed="rId2"/>
          <a:stretch>
            <a:fillRect/>
          </a:stretch>
        </p:blipFill>
        <p:spPr>
          <a:xfrm>
            <a:off x="2595803" y="702416"/>
            <a:ext cx="7468169" cy="5474547"/>
          </a:xfrm>
          <a:prstGeom prst="rect">
            <a:avLst/>
          </a:prstGeom>
        </p:spPr>
      </p:pic>
    </p:spTree>
    <p:extLst>
      <p:ext uri="{BB962C8B-B14F-4D97-AF65-F5344CB8AC3E}">
        <p14:creationId xmlns:p14="http://schemas.microsoft.com/office/powerpoint/2010/main" val="3076545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Isolation</a:t>
            </a:r>
            <a:endParaRPr lang="en-US" dirty="0"/>
          </a:p>
        </p:txBody>
      </p:sp>
      <p:sp>
        <p:nvSpPr>
          <p:cNvPr id="3" name="Content Placeholder 2"/>
          <p:cNvSpPr>
            <a:spLocks noGrp="1"/>
          </p:cNvSpPr>
          <p:nvPr>
            <p:ph idx="1"/>
          </p:nvPr>
        </p:nvSpPr>
        <p:spPr/>
        <p:txBody>
          <a:bodyPr/>
          <a:lstStyle/>
          <a:p>
            <a:r>
              <a:rPr lang="en-US" dirty="0" smtClean="0"/>
              <a:t>The CPU &amp; OS present to each process a worldview wherein it is the only one in the world. </a:t>
            </a:r>
            <a:endParaRPr lang="en-US" dirty="0"/>
          </a:p>
        </p:txBody>
      </p:sp>
      <p:grpSp>
        <p:nvGrpSpPr>
          <p:cNvPr id="20" name="Group 19"/>
          <p:cNvGrpSpPr/>
          <p:nvPr/>
        </p:nvGrpSpPr>
        <p:grpSpPr>
          <a:xfrm>
            <a:off x="1057275" y="3363119"/>
            <a:ext cx="1800225" cy="1632744"/>
            <a:chOff x="1057275" y="3363119"/>
            <a:chExt cx="1800225" cy="1632744"/>
          </a:xfrm>
        </p:grpSpPr>
        <p:sp>
          <p:nvSpPr>
            <p:cNvPr id="4" name="Rectangle 3"/>
            <p:cNvSpPr/>
            <p:nvPr/>
          </p:nvSpPr>
          <p:spPr>
            <a:xfrm>
              <a:off x="1057275" y="3363119"/>
              <a:ext cx="1800225" cy="63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notepad.exe</a:t>
              </a:r>
              <a:endParaRPr lang="en-US" sz="2400" dirty="0"/>
            </a:p>
          </p:txBody>
        </p:sp>
        <p:sp>
          <p:nvSpPr>
            <p:cNvPr id="5" name="Rectangle 4"/>
            <p:cNvSpPr/>
            <p:nvPr/>
          </p:nvSpPr>
          <p:spPr>
            <a:xfrm>
              <a:off x="1057275" y="4357688"/>
              <a:ext cx="1800225" cy="63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r>
                <a:rPr lang="en-US" sz="2400" dirty="0" smtClean="0"/>
                <a:t>alc.exe</a:t>
              </a:r>
              <a:endParaRPr lang="en-US" sz="2400" dirty="0"/>
            </a:p>
          </p:txBody>
        </p:sp>
      </p:grpSp>
      <p:grpSp>
        <p:nvGrpSpPr>
          <p:cNvPr id="21" name="Group 20"/>
          <p:cNvGrpSpPr/>
          <p:nvPr/>
        </p:nvGrpSpPr>
        <p:grpSpPr>
          <a:xfrm>
            <a:off x="2857500" y="3289443"/>
            <a:ext cx="6755606" cy="1433512"/>
            <a:chOff x="2857500" y="3289443"/>
            <a:chExt cx="6755606" cy="1433512"/>
          </a:xfrm>
        </p:grpSpPr>
        <p:cxnSp>
          <p:nvCxnSpPr>
            <p:cNvPr id="7" name="Straight Arrow Connector 6"/>
            <p:cNvCxnSpPr>
              <a:stCxn id="5" idx="3"/>
              <a:endCxn id="16" idx="1"/>
            </p:cNvCxnSpPr>
            <p:nvPr/>
          </p:nvCxnSpPr>
          <p:spPr>
            <a:xfrm>
              <a:off x="2857500" y="4676776"/>
              <a:ext cx="6755606" cy="15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89439" y="4353623"/>
              <a:ext cx="2619375" cy="369332"/>
            </a:xfrm>
            <a:prstGeom prst="rect">
              <a:avLst/>
            </a:prstGeom>
            <a:noFill/>
          </p:spPr>
          <p:txBody>
            <a:bodyPr wrap="square" rtlCol="0">
              <a:spAutoFit/>
            </a:bodyPr>
            <a:lstStyle/>
            <a:p>
              <a:r>
                <a:rPr lang="en-US" dirty="0" smtClean="0"/>
                <a:t>“Memory at” 0x12345678</a:t>
              </a:r>
              <a:endParaRPr lang="en-US" dirty="0"/>
            </a:p>
          </p:txBody>
        </p:sp>
        <p:sp>
          <p:nvSpPr>
            <p:cNvPr id="9" name="TextBox 8"/>
            <p:cNvSpPr txBox="1"/>
            <p:nvPr/>
          </p:nvSpPr>
          <p:spPr>
            <a:xfrm>
              <a:off x="4389439" y="3289443"/>
              <a:ext cx="2619375" cy="369332"/>
            </a:xfrm>
            <a:prstGeom prst="rect">
              <a:avLst/>
            </a:prstGeom>
            <a:noFill/>
          </p:spPr>
          <p:txBody>
            <a:bodyPr wrap="square" rtlCol="0">
              <a:spAutoFit/>
            </a:bodyPr>
            <a:lstStyle/>
            <a:p>
              <a:r>
                <a:rPr lang="en-US" dirty="0" smtClean="0"/>
                <a:t>“Memory at” 0x12345678</a:t>
              </a:r>
              <a:endParaRPr lang="en-US" dirty="0"/>
            </a:p>
          </p:txBody>
        </p:sp>
        <p:cxnSp>
          <p:nvCxnSpPr>
            <p:cNvPr id="10" name="Straight Arrow Connector 9"/>
            <p:cNvCxnSpPr>
              <a:stCxn id="4" idx="3"/>
              <a:endCxn id="12" idx="1"/>
            </p:cNvCxnSpPr>
            <p:nvPr/>
          </p:nvCxnSpPr>
          <p:spPr>
            <a:xfrm>
              <a:off x="2857500" y="3682207"/>
              <a:ext cx="6755606" cy="1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613106" y="3496191"/>
            <a:ext cx="1502569" cy="1396028"/>
            <a:chOff x="9613106" y="3496191"/>
            <a:chExt cx="1502569" cy="1396028"/>
          </a:xfrm>
        </p:grpSpPr>
        <p:sp>
          <p:nvSpPr>
            <p:cNvPr id="12" name="TextBox 11"/>
            <p:cNvSpPr txBox="1"/>
            <p:nvPr/>
          </p:nvSpPr>
          <p:spPr>
            <a:xfrm>
              <a:off x="9613106" y="3496191"/>
              <a:ext cx="1502569" cy="400110"/>
            </a:xfrm>
            <a:prstGeom prst="rect">
              <a:avLst/>
            </a:prstGeom>
            <a:noFill/>
          </p:spPr>
          <p:txBody>
            <a:bodyPr wrap="square" rtlCol="0">
              <a:spAutoFit/>
            </a:bodyPr>
            <a:lstStyle/>
            <a:p>
              <a:r>
                <a:rPr lang="en-US" sz="2000" dirty="0" smtClean="0"/>
                <a:t>0xbaadf00d</a:t>
              </a:r>
              <a:endParaRPr lang="en-US" sz="2000" dirty="0"/>
            </a:p>
          </p:txBody>
        </p:sp>
        <p:sp>
          <p:nvSpPr>
            <p:cNvPr id="16" name="TextBox 15"/>
            <p:cNvSpPr txBox="1"/>
            <p:nvPr/>
          </p:nvSpPr>
          <p:spPr>
            <a:xfrm>
              <a:off x="9613106" y="4492109"/>
              <a:ext cx="1502569" cy="400110"/>
            </a:xfrm>
            <a:prstGeom prst="rect">
              <a:avLst/>
            </a:prstGeom>
            <a:noFill/>
          </p:spPr>
          <p:txBody>
            <a:bodyPr wrap="square" rtlCol="0">
              <a:spAutoFit/>
            </a:bodyPr>
            <a:lstStyle/>
            <a:p>
              <a:r>
                <a:rPr lang="en-US" sz="2000" dirty="0" smtClean="0"/>
                <a:t>0x1ee71ee7</a:t>
              </a:r>
              <a:endParaRPr lang="en-US" sz="2000" dirty="0"/>
            </a:p>
          </p:txBody>
        </p:sp>
      </p:grpSp>
    </p:spTree>
    <p:extLst>
      <p:ext uri="{BB962C8B-B14F-4D97-AF65-F5344CB8AC3E}">
        <p14:creationId xmlns:p14="http://schemas.microsoft.com/office/powerpoint/2010/main" val="332625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Isolation</a:t>
            </a:r>
            <a:endParaRPr lang="en-US" dirty="0"/>
          </a:p>
        </p:txBody>
      </p:sp>
      <p:sp>
        <p:nvSpPr>
          <p:cNvPr id="3" name="Content Placeholder 2"/>
          <p:cNvSpPr>
            <a:spLocks noGrp="1"/>
          </p:cNvSpPr>
          <p:nvPr>
            <p:ph idx="1"/>
          </p:nvPr>
        </p:nvSpPr>
        <p:spPr/>
        <p:txBody>
          <a:bodyPr/>
          <a:lstStyle/>
          <a:p>
            <a:r>
              <a:rPr lang="en-US" dirty="0"/>
              <a:t>The CPU &amp; OS present to each process a worldview wherein it is the only one in the world. </a:t>
            </a:r>
          </a:p>
        </p:txBody>
      </p:sp>
      <p:sp>
        <p:nvSpPr>
          <p:cNvPr id="4" name="Rectangle 3"/>
          <p:cNvSpPr/>
          <p:nvPr/>
        </p:nvSpPr>
        <p:spPr>
          <a:xfrm>
            <a:off x="1057275" y="3363119"/>
            <a:ext cx="1800225" cy="63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notepad.exe</a:t>
            </a:r>
            <a:endParaRPr lang="en-US" sz="2400" dirty="0"/>
          </a:p>
        </p:txBody>
      </p:sp>
      <p:sp>
        <p:nvSpPr>
          <p:cNvPr id="5" name="Rectangle 4"/>
          <p:cNvSpPr/>
          <p:nvPr/>
        </p:nvSpPr>
        <p:spPr>
          <a:xfrm>
            <a:off x="1057275" y="4357688"/>
            <a:ext cx="1800225" cy="63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r>
              <a:rPr lang="en-US" sz="2400" dirty="0" smtClean="0"/>
              <a:t>alc.exe</a:t>
            </a:r>
            <a:endParaRPr lang="en-US" sz="2400" dirty="0"/>
          </a:p>
        </p:txBody>
      </p:sp>
      <p:grpSp>
        <p:nvGrpSpPr>
          <p:cNvPr id="23" name="Group 22"/>
          <p:cNvGrpSpPr/>
          <p:nvPr/>
        </p:nvGrpSpPr>
        <p:grpSpPr>
          <a:xfrm>
            <a:off x="2857500" y="3365395"/>
            <a:ext cx="2581275" cy="1630468"/>
            <a:chOff x="2857500" y="3365395"/>
            <a:chExt cx="2581275" cy="1630468"/>
          </a:xfrm>
        </p:grpSpPr>
        <p:cxnSp>
          <p:nvCxnSpPr>
            <p:cNvPr id="7" name="Straight Arrow Connector 6"/>
            <p:cNvCxnSpPr>
              <a:stCxn id="5" idx="3"/>
            </p:cNvCxnSpPr>
            <p:nvPr/>
          </p:nvCxnSpPr>
          <p:spPr>
            <a:xfrm>
              <a:off x="2857500" y="4676776"/>
              <a:ext cx="2581275" cy="15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92092" y="4349532"/>
              <a:ext cx="1712118" cy="646331"/>
            </a:xfrm>
            <a:prstGeom prst="rect">
              <a:avLst/>
            </a:prstGeom>
            <a:noFill/>
          </p:spPr>
          <p:txBody>
            <a:bodyPr wrap="square" rtlCol="0">
              <a:spAutoFit/>
            </a:bodyPr>
            <a:lstStyle/>
            <a:p>
              <a:r>
                <a:rPr lang="en-US" i="1" dirty="0"/>
                <a:t>Virtual </a:t>
              </a:r>
              <a:r>
                <a:rPr lang="en-US" i="1" dirty="0" smtClean="0"/>
                <a:t>address</a:t>
              </a:r>
              <a:r>
                <a:rPr lang="en-US" dirty="0" smtClean="0"/>
                <a:t> 0x12345678</a:t>
              </a:r>
              <a:endParaRPr lang="en-US" dirty="0"/>
            </a:p>
          </p:txBody>
        </p:sp>
        <p:sp>
          <p:nvSpPr>
            <p:cNvPr id="9" name="TextBox 8"/>
            <p:cNvSpPr txBox="1"/>
            <p:nvPr/>
          </p:nvSpPr>
          <p:spPr>
            <a:xfrm>
              <a:off x="3436144" y="3365395"/>
              <a:ext cx="1624013" cy="646331"/>
            </a:xfrm>
            <a:prstGeom prst="rect">
              <a:avLst/>
            </a:prstGeom>
            <a:noFill/>
          </p:spPr>
          <p:txBody>
            <a:bodyPr wrap="square" rtlCol="0">
              <a:spAutoFit/>
            </a:bodyPr>
            <a:lstStyle/>
            <a:p>
              <a:r>
                <a:rPr lang="en-US" i="1" dirty="0" smtClean="0"/>
                <a:t>Virtual address</a:t>
              </a:r>
              <a:r>
                <a:rPr lang="en-US" dirty="0" smtClean="0"/>
                <a:t> 0x12345678</a:t>
              </a:r>
              <a:endParaRPr lang="en-US" dirty="0"/>
            </a:p>
          </p:txBody>
        </p:sp>
        <p:cxnSp>
          <p:nvCxnSpPr>
            <p:cNvPr id="10" name="Straight Arrow Connector 9"/>
            <p:cNvCxnSpPr>
              <a:stCxn id="4" idx="3"/>
            </p:cNvCxnSpPr>
            <p:nvPr/>
          </p:nvCxnSpPr>
          <p:spPr>
            <a:xfrm>
              <a:off x="2857500" y="3682207"/>
              <a:ext cx="2581275" cy="1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9613106" y="3496191"/>
            <a:ext cx="1502569" cy="1396028"/>
            <a:chOff x="9613106" y="3496191"/>
            <a:chExt cx="1502569" cy="1396028"/>
          </a:xfrm>
        </p:grpSpPr>
        <p:sp>
          <p:nvSpPr>
            <p:cNvPr id="12" name="TextBox 11"/>
            <p:cNvSpPr txBox="1"/>
            <p:nvPr/>
          </p:nvSpPr>
          <p:spPr>
            <a:xfrm>
              <a:off x="9613106" y="3496191"/>
              <a:ext cx="1502569" cy="400110"/>
            </a:xfrm>
            <a:prstGeom prst="rect">
              <a:avLst/>
            </a:prstGeom>
            <a:noFill/>
          </p:spPr>
          <p:txBody>
            <a:bodyPr wrap="square" rtlCol="0">
              <a:spAutoFit/>
            </a:bodyPr>
            <a:lstStyle/>
            <a:p>
              <a:r>
                <a:rPr lang="en-US" sz="2000" dirty="0" smtClean="0"/>
                <a:t>0xbaadf00d</a:t>
              </a:r>
              <a:endParaRPr lang="en-US" sz="2000" dirty="0"/>
            </a:p>
          </p:txBody>
        </p:sp>
        <p:sp>
          <p:nvSpPr>
            <p:cNvPr id="16" name="TextBox 15"/>
            <p:cNvSpPr txBox="1"/>
            <p:nvPr/>
          </p:nvSpPr>
          <p:spPr>
            <a:xfrm>
              <a:off x="9613106" y="4492109"/>
              <a:ext cx="1502569" cy="400110"/>
            </a:xfrm>
            <a:prstGeom prst="rect">
              <a:avLst/>
            </a:prstGeom>
            <a:noFill/>
          </p:spPr>
          <p:txBody>
            <a:bodyPr wrap="square" rtlCol="0">
              <a:spAutoFit/>
            </a:bodyPr>
            <a:lstStyle/>
            <a:p>
              <a:r>
                <a:rPr lang="en-US" sz="2000" dirty="0" smtClean="0"/>
                <a:t>0x1ee71ee7</a:t>
              </a:r>
              <a:endParaRPr lang="en-US" sz="2000" dirty="0"/>
            </a:p>
          </p:txBody>
        </p:sp>
      </p:grpSp>
      <p:sp>
        <p:nvSpPr>
          <p:cNvPr id="15" name="Rectangle 14"/>
          <p:cNvSpPr/>
          <p:nvPr/>
        </p:nvSpPr>
        <p:spPr>
          <a:xfrm>
            <a:off x="5487590" y="3407032"/>
            <a:ext cx="1652588" cy="1485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 manager</a:t>
            </a:r>
            <a:endParaRPr lang="en-US" sz="2400" dirty="0"/>
          </a:p>
        </p:txBody>
      </p:sp>
      <p:grpSp>
        <p:nvGrpSpPr>
          <p:cNvPr id="24" name="Group 23"/>
          <p:cNvGrpSpPr/>
          <p:nvPr/>
        </p:nvGrpSpPr>
        <p:grpSpPr>
          <a:xfrm>
            <a:off x="7184231" y="3386317"/>
            <a:ext cx="2460426" cy="1629012"/>
            <a:chOff x="7184231" y="3386317"/>
            <a:chExt cx="2460426" cy="1629012"/>
          </a:xfrm>
        </p:grpSpPr>
        <p:sp>
          <p:nvSpPr>
            <p:cNvPr id="13" name="TextBox 12"/>
            <p:cNvSpPr txBox="1"/>
            <p:nvPr/>
          </p:nvSpPr>
          <p:spPr>
            <a:xfrm>
              <a:off x="7487245" y="4368998"/>
              <a:ext cx="1778794" cy="646331"/>
            </a:xfrm>
            <a:prstGeom prst="rect">
              <a:avLst/>
            </a:prstGeom>
            <a:noFill/>
          </p:spPr>
          <p:txBody>
            <a:bodyPr wrap="square" rtlCol="0">
              <a:spAutoFit/>
            </a:bodyPr>
            <a:lstStyle/>
            <a:p>
              <a:r>
                <a:rPr lang="en-US" i="1" dirty="0" smtClean="0"/>
                <a:t>Physical address </a:t>
              </a:r>
              <a:r>
                <a:rPr lang="en-US" dirty="0" smtClean="0"/>
                <a:t>0xabcabcab12</a:t>
              </a:r>
              <a:endParaRPr lang="en-US" dirty="0"/>
            </a:p>
          </p:txBody>
        </p:sp>
        <p:cxnSp>
          <p:nvCxnSpPr>
            <p:cNvPr id="18" name="Straight Arrow Connector 17"/>
            <p:cNvCxnSpPr/>
            <p:nvPr/>
          </p:nvCxnSpPr>
          <p:spPr>
            <a:xfrm>
              <a:off x="7184231" y="4692164"/>
              <a:ext cx="2460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87245" y="3386317"/>
              <a:ext cx="1778794" cy="646331"/>
            </a:xfrm>
            <a:prstGeom prst="rect">
              <a:avLst/>
            </a:prstGeom>
            <a:noFill/>
          </p:spPr>
          <p:txBody>
            <a:bodyPr wrap="square" rtlCol="0">
              <a:spAutoFit/>
            </a:bodyPr>
            <a:lstStyle/>
            <a:p>
              <a:r>
                <a:rPr lang="en-US" i="1" dirty="0" smtClean="0"/>
                <a:t>Physical address </a:t>
              </a:r>
              <a:r>
                <a:rPr lang="en-US" dirty="0" smtClean="0"/>
                <a:t>0x12312312ab</a:t>
              </a:r>
              <a:endParaRPr lang="en-US" dirty="0"/>
            </a:p>
          </p:txBody>
        </p:sp>
        <p:cxnSp>
          <p:nvCxnSpPr>
            <p:cNvPr id="22" name="Straight Arrow Connector 21"/>
            <p:cNvCxnSpPr/>
            <p:nvPr/>
          </p:nvCxnSpPr>
          <p:spPr>
            <a:xfrm>
              <a:off x="7184231" y="3709483"/>
              <a:ext cx="2460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210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Flush + Reload Attack</a:t>
            </a:r>
            <a:endParaRPr lang="en-US" dirty="0"/>
          </a:p>
        </p:txBody>
      </p:sp>
      <p:sp>
        <p:nvSpPr>
          <p:cNvPr id="3" name="Text Placeholder 2"/>
          <p:cNvSpPr>
            <a:spLocks noGrp="1"/>
          </p:cNvSpPr>
          <p:nvPr>
            <p:ph type="body" idx="1"/>
          </p:nvPr>
        </p:nvSpPr>
        <p:spPr/>
        <p:txBody>
          <a:bodyPr/>
          <a:lstStyle/>
          <a:p>
            <a:r>
              <a:rPr lang="en-US" dirty="0">
                <a:solidFill>
                  <a:schemeClr val="tx1"/>
                </a:solidFill>
              </a:rPr>
              <a:t>Yuval </a:t>
            </a:r>
            <a:r>
              <a:rPr lang="en-US" dirty="0" err="1">
                <a:solidFill>
                  <a:schemeClr val="tx1"/>
                </a:solidFill>
              </a:rPr>
              <a:t>Yarom</a:t>
            </a:r>
            <a:r>
              <a:rPr lang="en-US" dirty="0">
                <a:solidFill>
                  <a:schemeClr val="tx1"/>
                </a:solidFill>
              </a:rPr>
              <a:t>, Katrina Falkner, 2014</a:t>
            </a:r>
            <a:br>
              <a:rPr lang="en-US" dirty="0">
                <a:solidFill>
                  <a:schemeClr val="tx1"/>
                </a:solidFill>
              </a:rPr>
            </a:br>
            <a:r>
              <a:rPr lang="en-US" sz="1600" dirty="0">
                <a:solidFill>
                  <a:schemeClr val="tx1"/>
                </a:solidFill>
                <a:hlinkClick r:id="rId2"/>
              </a:rPr>
              <a:t>https://www.usenix.org/system/files/conference/usenixsecurity14/sec14-paper-yarom.pdf</a:t>
            </a:r>
            <a:endParaRPr lang="en-US" sz="1600" dirty="0">
              <a:solidFill>
                <a:schemeClr val="tx1"/>
              </a:solidFill>
            </a:endParaRPr>
          </a:p>
          <a:p>
            <a:r>
              <a:rPr lang="en-US" dirty="0">
                <a:solidFill>
                  <a:schemeClr val="tx1"/>
                </a:solidFill>
              </a:rPr>
              <a:t>Extends on ‘Prime &amp; Probe’ 2010 paper, and ‘Cache Games’ from 2011.</a:t>
            </a:r>
          </a:p>
          <a:p>
            <a:endParaRPr lang="en-US" dirty="0">
              <a:solidFill>
                <a:schemeClr val="tx1"/>
              </a:solidFill>
            </a:endParaRPr>
          </a:p>
        </p:txBody>
      </p:sp>
      <p:pic>
        <p:nvPicPr>
          <p:cNvPr id="2050" name="Picture 2" descr="תוצאת תמונה עבור ‪yuval yarom adelaide‬‏"/>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6808090" y="461614"/>
            <a:ext cx="2496248" cy="24962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fessor Katrina Falk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3943" y="1261714"/>
            <a:ext cx="2029794" cy="305822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1825625"/>
            <a:ext cx="60644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a:p>
            <a:endParaRPr lang="en-US" dirty="0"/>
          </a:p>
        </p:txBody>
      </p:sp>
    </p:spTree>
    <p:extLst>
      <p:ext uri="{BB962C8B-B14F-4D97-AF65-F5344CB8AC3E}">
        <p14:creationId xmlns:p14="http://schemas.microsoft.com/office/powerpoint/2010/main" val="196277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2050"/>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50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Isolation Loophole 1: Caches</a:t>
            </a:r>
            <a:endParaRPr lang="en-US" dirty="0"/>
          </a:p>
        </p:txBody>
      </p:sp>
      <p:sp>
        <p:nvSpPr>
          <p:cNvPr id="3" name="Content Placeholder 2"/>
          <p:cNvSpPr>
            <a:spLocks noGrp="1"/>
          </p:cNvSpPr>
          <p:nvPr>
            <p:ph idx="1"/>
          </p:nvPr>
        </p:nvSpPr>
        <p:spPr/>
        <p:txBody>
          <a:bodyPr/>
          <a:lstStyle/>
          <a:p>
            <a:r>
              <a:rPr lang="en-US" dirty="0" smtClean="0"/>
              <a:t>Memory hierarchy</a:t>
            </a:r>
          </a:p>
          <a:p>
            <a:pPr lvl="1"/>
            <a:r>
              <a:rPr lang="en-US" dirty="0" smtClean="0"/>
              <a:t>L1 </a:t>
            </a:r>
            <a:r>
              <a:rPr lang="en-US" dirty="0" err="1" smtClean="0"/>
              <a:t>i</a:t>
            </a:r>
            <a:r>
              <a:rPr lang="en-US" dirty="0" smtClean="0"/>
              <a:t>/d   		~0.5 ns</a:t>
            </a:r>
          </a:p>
          <a:p>
            <a:pPr lvl="1"/>
            <a:r>
              <a:rPr lang="en-US" dirty="0" smtClean="0"/>
              <a:t>L2 per core	~7 ns</a:t>
            </a:r>
          </a:p>
          <a:p>
            <a:pPr lvl="1"/>
            <a:r>
              <a:rPr lang="en-US" dirty="0" smtClean="0"/>
              <a:t>L3 common 	~25 ns</a:t>
            </a:r>
          </a:p>
          <a:p>
            <a:pPr lvl="1"/>
            <a:r>
              <a:rPr lang="en-US" dirty="0" smtClean="0"/>
              <a:t>RAM		~100ns</a:t>
            </a:r>
          </a:p>
          <a:p>
            <a:pPr marL="457200" lvl="1" indent="0">
              <a:buNone/>
            </a:pPr>
            <a:endParaRPr lang="en-US" dirty="0" smtClean="0"/>
          </a:p>
          <a:p>
            <a:r>
              <a:rPr lang="en-US" dirty="0" smtClean="0"/>
              <a:t>Shared Pages</a:t>
            </a:r>
          </a:p>
          <a:p>
            <a:pPr lvl="1"/>
            <a:r>
              <a:rPr lang="en-US" dirty="0" smtClean="0"/>
              <a:t>Common DLLs are loaded at memory </a:t>
            </a:r>
            <a:r>
              <a:rPr lang="en-US" i="1" dirty="0" smtClean="0"/>
              <a:t>once</a:t>
            </a:r>
            <a:r>
              <a:rPr lang="en-US" dirty="0" smtClean="0"/>
              <a:t>, used by multiple processes.</a:t>
            </a:r>
          </a:p>
          <a:p>
            <a:pPr lvl="1"/>
            <a:r>
              <a:rPr lang="en-US" dirty="0" smtClean="0"/>
              <a:t>Tagged at the cache level too.</a:t>
            </a:r>
            <a:endParaRPr lang="en-US" dirty="0"/>
          </a:p>
        </p:txBody>
      </p:sp>
      <p:pic>
        <p:nvPicPr>
          <p:cNvPr id="1030" name="Picture 6" descr="תוצאת תמונה עבור ‪cp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4467054" cy="229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4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50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Flush &amp; Reload</a:t>
            </a:r>
            <a:endParaRPr lang="en-US" dirty="0"/>
          </a:p>
        </p:txBody>
      </p:sp>
      <p:sp>
        <p:nvSpPr>
          <p:cNvPr id="7" name="Content Placeholder 6"/>
          <p:cNvSpPr>
            <a:spLocks noGrp="1"/>
          </p:cNvSpPr>
          <p:nvPr>
            <p:ph sz="half" idx="2"/>
          </p:nvPr>
        </p:nvSpPr>
        <p:spPr/>
        <p:txBody>
          <a:bodyPr/>
          <a:lstStyle/>
          <a:p>
            <a:pPr marL="0" indent="0">
              <a:buNone/>
            </a:pPr>
            <a:r>
              <a:rPr lang="en-US" dirty="0" smtClean="0"/>
              <a:t>Basic attacker course of action:</a:t>
            </a:r>
          </a:p>
          <a:p>
            <a:r>
              <a:rPr lang="en-US" dirty="0" smtClean="0"/>
              <a:t>Load the victim DLL of interest</a:t>
            </a:r>
          </a:p>
          <a:p>
            <a:r>
              <a:rPr lang="en-US" dirty="0" smtClean="0"/>
              <a:t>For any particular address within the DLL:</a:t>
            </a:r>
          </a:p>
          <a:p>
            <a:pPr lvl="1"/>
            <a:r>
              <a:rPr lang="en-US" dirty="0" smtClean="0"/>
              <a:t>Make sure it is out of the cache</a:t>
            </a:r>
          </a:p>
          <a:p>
            <a:pPr lvl="1"/>
            <a:r>
              <a:rPr lang="en-US" dirty="0" smtClean="0"/>
              <a:t>Access it, measure the time.</a:t>
            </a:r>
          </a:p>
          <a:p>
            <a:pPr lvl="1"/>
            <a:r>
              <a:rPr lang="en-US" dirty="0" smtClean="0"/>
              <a:t>Less than 80 ns? </a:t>
            </a:r>
            <a:r>
              <a:rPr lang="en-US" b="1" i="1" dirty="0" smtClean="0"/>
              <a:t>Just used by the victim.</a:t>
            </a:r>
          </a:p>
          <a:p>
            <a:pPr lvl="1"/>
            <a:endParaRPr lang="en-US" b="1" i="1" dirty="0" smtClean="0"/>
          </a:p>
          <a:p>
            <a:pPr lvl="1"/>
            <a:endParaRPr lang="en-US" dirty="0" smtClean="0"/>
          </a:p>
        </p:txBody>
      </p:sp>
      <p:sp>
        <p:nvSpPr>
          <p:cNvPr id="4" name="Rounded Rectangle 3"/>
          <p:cNvSpPr/>
          <p:nvPr/>
        </p:nvSpPr>
        <p:spPr>
          <a:xfrm>
            <a:off x="2829002" y="2465388"/>
            <a:ext cx="2682798" cy="22479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3600" dirty="0" smtClean="0"/>
              <a:t>Victim Process</a:t>
            </a:r>
            <a:endParaRPr lang="en-US" sz="3600" dirty="0"/>
          </a:p>
        </p:txBody>
      </p:sp>
      <p:sp>
        <p:nvSpPr>
          <p:cNvPr id="5" name="Rounded Rectangle 4"/>
          <p:cNvSpPr/>
          <p:nvPr/>
        </p:nvSpPr>
        <p:spPr>
          <a:xfrm>
            <a:off x="838200" y="1690688"/>
            <a:ext cx="2951666" cy="2247900"/>
          </a:xfrm>
          <a:prstGeom prst="roundRect">
            <a:avLst/>
          </a:prstGeom>
          <a:solidFill>
            <a:schemeClr val="accent2">
              <a:alpha val="6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4000" dirty="0" smtClean="0"/>
              <a:t>Attacker Process</a:t>
            </a:r>
            <a:endParaRPr lang="en-US" sz="4000" dirty="0"/>
          </a:p>
        </p:txBody>
      </p:sp>
      <p:sp>
        <p:nvSpPr>
          <p:cNvPr id="6" name="Rounded Rectangle 5"/>
          <p:cNvSpPr/>
          <p:nvPr/>
        </p:nvSpPr>
        <p:spPr>
          <a:xfrm>
            <a:off x="2921000" y="2757488"/>
            <a:ext cx="774700" cy="10033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DLL</a:t>
            </a:r>
            <a:endParaRPr lang="en-US" dirty="0"/>
          </a:p>
        </p:txBody>
      </p:sp>
    </p:spTree>
    <p:extLst>
      <p:ext uri="{BB962C8B-B14F-4D97-AF65-F5344CB8AC3E}">
        <p14:creationId xmlns:p14="http://schemas.microsoft.com/office/powerpoint/2010/main" val="187321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Flush &amp; Reload</a:t>
            </a:r>
          </a:p>
        </p:txBody>
      </p:sp>
      <p:sp>
        <p:nvSpPr>
          <p:cNvPr id="3" name="Content Placeholder 2"/>
          <p:cNvSpPr>
            <a:spLocks noGrp="1"/>
          </p:cNvSpPr>
          <p:nvPr>
            <p:ph idx="1"/>
          </p:nvPr>
        </p:nvSpPr>
        <p:spPr/>
        <p:txBody>
          <a:bodyPr/>
          <a:lstStyle/>
          <a:p>
            <a:r>
              <a:rPr lang="en-US" dirty="0"/>
              <a:t>Original attack traced </a:t>
            </a:r>
            <a:r>
              <a:rPr lang="en-US" dirty="0" smtClean="0"/>
              <a:t>code execution </a:t>
            </a:r>
            <a:r>
              <a:rPr lang="en-US" dirty="0"/>
              <a:t>in </a:t>
            </a:r>
            <a:r>
              <a:rPr lang="en-US" dirty="0" smtClean="0"/>
              <a:t>GPG (Gnu </a:t>
            </a:r>
            <a:r>
              <a:rPr lang="en-US" dirty="0" err="1" smtClean="0"/>
              <a:t>PrivacyGuard</a:t>
            </a:r>
            <a:r>
              <a:rPr lang="en-US" dirty="0" smtClean="0"/>
              <a:t>), </a:t>
            </a:r>
            <a:r>
              <a:rPr lang="en-US" dirty="0"/>
              <a:t>an open source RSA implementation</a:t>
            </a:r>
            <a:r>
              <a:rPr lang="en-US" dirty="0" smtClean="0"/>
              <a:t>.</a:t>
            </a:r>
          </a:p>
          <a:p>
            <a:endParaRPr lang="en-US" b="1" i="1" dirty="0"/>
          </a:p>
          <a:p>
            <a:pPr marL="0" indent="0">
              <a:buNone/>
            </a:pPr>
            <a:r>
              <a:rPr lang="en-US" i="1" dirty="0" smtClean="0"/>
              <a:t>“…Each </a:t>
            </a:r>
            <a:r>
              <a:rPr lang="en-US" i="1" dirty="0"/>
              <a:t>occurrence of </a:t>
            </a:r>
            <a:r>
              <a:rPr lang="en-US" b="1" i="1" dirty="0"/>
              <a:t>Square-Reduce-Multiply-Reduce</a:t>
            </a:r>
            <a:r>
              <a:rPr lang="en-US" i="1" dirty="0"/>
              <a:t> within the sequence corresponds to a bit whose value is 1. </a:t>
            </a:r>
            <a:endParaRPr lang="en-US" i="1" dirty="0" smtClean="0"/>
          </a:p>
          <a:p>
            <a:pPr marL="0" indent="0">
              <a:buNone/>
            </a:pPr>
            <a:r>
              <a:rPr lang="en-US" i="1" dirty="0" smtClean="0"/>
              <a:t>Occurrences </a:t>
            </a:r>
            <a:r>
              <a:rPr lang="en-US" i="1" dirty="0"/>
              <a:t>of </a:t>
            </a:r>
            <a:r>
              <a:rPr lang="en-US" b="1" i="1" dirty="0"/>
              <a:t>Square-Reduce</a:t>
            </a:r>
            <a:r>
              <a:rPr lang="en-US" i="1" dirty="0"/>
              <a:t> that are not followed by a Multiply correspond to bits whose values are 0</a:t>
            </a:r>
            <a:r>
              <a:rPr lang="en-US" i="1" dirty="0" smtClean="0"/>
              <a:t>. …”</a:t>
            </a:r>
            <a:endParaRPr lang="en-US" i="1" dirty="0"/>
          </a:p>
        </p:txBody>
      </p:sp>
    </p:spTree>
    <p:extLst>
      <p:ext uri="{BB962C8B-B14F-4D97-AF65-F5344CB8AC3E}">
        <p14:creationId xmlns:p14="http://schemas.microsoft.com/office/powerpoint/2010/main" val="27536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Flush &amp; Reload</a:t>
            </a:r>
          </a:p>
        </p:txBody>
      </p:sp>
      <p:sp>
        <p:nvSpPr>
          <p:cNvPr id="3" name="Content Placeholder 2"/>
          <p:cNvSpPr>
            <a:spLocks noGrp="1"/>
          </p:cNvSpPr>
          <p:nvPr>
            <p:ph idx="1"/>
          </p:nvPr>
        </p:nvSpPr>
        <p:spPr>
          <a:xfrm>
            <a:off x="1212575" y="5803107"/>
            <a:ext cx="10141225" cy="772043"/>
          </a:xfrm>
        </p:spPr>
        <p:txBody>
          <a:bodyPr>
            <a:normAutofit/>
          </a:bodyPr>
          <a:lstStyle/>
          <a:p>
            <a:pPr marL="0" indent="0">
              <a:buNone/>
            </a:pPr>
            <a:r>
              <a:rPr lang="en-US" dirty="0" smtClean="0"/>
              <a:t>On some systems, this attack had 99% success in obtaining RSA keys</a:t>
            </a:r>
          </a:p>
          <a:p>
            <a:pPr marL="0" indent="0">
              <a:buNone/>
            </a:pPr>
            <a:endParaRPr lang="en-US" dirty="0"/>
          </a:p>
        </p:txBody>
      </p:sp>
      <p:pic>
        <p:nvPicPr>
          <p:cNvPr id="4" name="Picture 3"/>
          <p:cNvPicPr>
            <a:picLocks noChangeAspect="1"/>
          </p:cNvPicPr>
          <p:nvPr/>
        </p:nvPicPr>
        <p:blipFill>
          <a:blip r:embed="rId2"/>
          <a:stretch>
            <a:fillRect/>
          </a:stretch>
        </p:blipFill>
        <p:spPr>
          <a:xfrm>
            <a:off x="1085445" y="1343790"/>
            <a:ext cx="9506702" cy="4085460"/>
          </a:xfrm>
          <a:prstGeom prst="rect">
            <a:avLst/>
          </a:prstGeom>
        </p:spPr>
      </p:pic>
      <p:pic>
        <p:nvPicPr>
          <p:cNvPr id="5" name="Picture 4"/>
          <p:cNvPicPr>
            <a:picLocks noChangeAspect="1"/>
          </p:cNvPicPr>
          <p:nvPr/>
        </p:nvPicPr>
        <p:blipFill>
          <a:blip r:embed="rId3"/>
          <a:stretch>
            <a:fillRect/>
          </a:stretch>
        </p:blipFill>
        <p:spPr>
          <a:xfrm>
            <a:off x="905222" y="3440907"/>
            <a:ext cx="5600700" cy="2362200"/>
          </a:xfrm>
          <a:prstGeom prst="rect">
            <a:avLst/>
          </a:prstGeom>
        </p:spPr>
      </p:pic>
    </p:spTree>
    <p:extLst>
      <p:ext uri="{BB962C8B-B14F-4D97-AF65-F5344CB8AC3E}">
        <p14:creationId xmlns:p14="http://schemas.microsoft.com/office/powerpoint/2010/main" val="38534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5673</TotalTime>
  <Words>1035</Words>
  <Application>Microsoft Office PowerPoint</Application>
  <PresentationFormat>Widescreen</PresentationFormat>
  <Paragraphs>224</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Office Theme</vt:lpstr>
      <vt:lpstr>Spectre,  the juicy parts</vt:lpstr>
      <vt:lpstr>Organization</vt:lpstr>
      <vt:lpstr>Process Isolation</vt:lpstr>
      <vt:lpstr>Process Isolation</vt:lpstr>
      <vt:lpstr>A. Flush + Reload Attack</vt:lpstr>
      <vt:lpstr>Process Isolation Loophole 1: Caches</vt:lpstr>
      <vt:lpstr>Flush &amp; Reload</vt:lpstr>
      <vt:lpstr>Flush &amp; Reload</vt:lpstr>
      <vt:lpstr>Flush &amp; Reload</vt:lpstr>
      <vt:lpstr>Flush + Reload</vt:lpstr>
      <vt:lpstr>B. Branch Poisoning (Spectre!)   yamba ppl</vt:lpstr>
      <vt:lpstr>Process Isolation Loophole 2:  Speculative Execution</vt:lpstr>
      <vt:lpstr>Process Isolation Loophole 2:  Speculative Execution</vt:lpstr>
      <vt:lpstr>Process Isolation Loophole 2:  Speculative Execution</vt:lpstr>
      <vt:lpstr>Spectre I</vt:lpstr>
      <vt:lpstr>Spectre I</vt:lpstr>
      <vt:lpstr>C.  Gadgets</vt:lpstr>
      <vt:lpstr>Process Isolation Loophole 3: Existing code is rich enough to do anything</vt:lpstr>
      <vt:lpstr>Gadgets</vt:lpstr>
      <vt:lpstr>Context: Return Oriented Programming</vt:lpstr>
      <vt:lpstr>PowerPoint Presentation</vt:lpstr>
      <vt:lpstr>D. Tying it all together – Spectre II</vt:lpstr>
      <vt:lpstr>Abilities thus far</vt:lpstr>
      <vt:lpstr>Spectre II - Toy Example Attack</vt:lpstr>
      <vt:lpstr>Spectre II – PoC </vt:lpstr>
      <vt:lpstr>Spectre II - General</vt:lpstr>
      <vt:lpstr>Impact</vt:lpstr>
      <vt:lpstr>Mitigations</vt:lpstr>
      <vt:lpstr>Q?</vt:lpstr>
    </vt:vector>
  </TitlesOfParts>
  <Company>Riverbed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Spectre</dc:title>
  <dc:creator>Ofek Shilon</dc:creator>
  <cp:lastModifiedBy>Ofek Shilon</cp:lastModifiedBy>
  <cp:revision>108</cp:revision>
  <dcterms:created xsi:type="dcterms:W3CDTF">2018-01-06T14:04:23Z</dcterms:created>
  <dcterms:modified xsi:type="dcterms:W3CDTF">2018-01-29T09:02:16Z</dcterms:modified>
</cp:coreProperties>
</file>