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60" r:id="rId3"/>
    <p:sldId id="258" r:id="rId4"/>
    <p:sldId id="262" r:id="rId5"/>
    <p:sldId id="259" r:id="rId6"/>
    <p:sldId id="263" r:id="rId7"/>
    <p:sldId id="266" r:id="rId8"/>
    <p:sldId id="270" r:id="rId9"/>
    <p:sldId id="271" r:id="rId10"/>
    <p:sldId id="264" r:id="rId11"/>
    <p:sldId id="272" r:id="rId12"/>
    <p:sldId id="273" r:id="rId13"/>
    <p:sldId id="274" r:id="rId14"/>
    <p:sldId id="265" r:id="rId15"/>
    <p:sldId id="261" r:id="rId16"/>
    <p:sldId id="275" r:id="rId17"/>
    <p:sldId id="276" r:id="rId18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28E98-ED6A-4983-819F-91BFE629A34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0662E-AA09-4F3B-8BE9-71C494003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0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39DF3-52E3-50F1-C82A-72834B1F9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3A7A00-A434-AB02-34D6-B6F13E56B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0D283F-46C8-D6A6-65AC-2BA65A78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8C46B2-17BE-31E7-E7AD-B7F9021C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C12C5E-1DB9-EEB7-2BCC-59DA5B7E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7293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5FC17-1783-7022-6C4D-F391A5A8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5A4AD4-AC77-7039-EE75-3F77902A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035373-FC56-135F-C890-A02C77B0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08E965-1609-EB3B-68FD-8C77BE82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9F585E-3371-74DE-8A06-EF82A239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197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09DB679-DB61-64C2-D35E-8CCE7DE88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79BDD5-9C3A-EA01-9DBC-42654B0ED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D0FC3-B3AE-C9C8-ECD3-349306CF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84E561-D9B9-ABAD-ECAE-8BFF5E35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053421-A3BF-77B8-9DD3-0852DC9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0154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7C2CF-A0A2-38F9-2D7E-02757B6E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FEA05D-005F-945A-F409-25443D61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F41C1C-8E75-84DB-C92A-50FC2D1F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BA0474-861A-D007-0280-9C72BF46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502A6D-7223-9B9B-5629-B7CDBB1D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6887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011DA-17DA-9F34-B98E-401DDEE0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77E8BF-211F-6B39-109B-F3BE50CE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53F244-AD96-DC5E-FECE-C37FBB30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CDEED0-DDC6-C3FF-5519-9D75DCCD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1EF865-EC9D-460A-7F95-D1109025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24256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FE637-B42F-D20D-8932-F322B680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BD0FB-1AF7-46DD-870F-99B7E4BEA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0559D8-DD65-194A-E1ED-31122F475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87D5A6-6D94-4764-638D-AF1906F7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CCDB85-3DA9-5554-9BA9-10DDBD7A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3FF8FD2-A056-F163-F9D9-DC4247C1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761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8899E-66B3-929C-0935-CD7D64E8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E3EA0C-2F58-878D-6E57-651F43DF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1826BE-A782-ADD7-B603-075CDF25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7AF64A-BEDD-9955-0378-C415032B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70CCB8-F388-924E-C771-8F906C4C5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8188A98-8160-7CCE-A1C5-CFC2F2E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93A75BD-3F40-772C-6446-3DA5E892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47B9EC-A282-A5F8-90D9-FD56142C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99133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3CBBA-BEA2-BFA3-E17A-B0F9EDC3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E82480A-836A-F525-60F7-F744F7AD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7C96F8F-DE82-5953-8810-79413E8B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0EE518-BFEC-370C-E278-DF845DF4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4676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8E5BE0-A849-E166-787F-0CEFDB79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F50661-7452-559F-6423-D980B3C8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57C7CB-5C99-E4B8-2127-371EDE8A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2704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A8AB6-8209-39DE-67E1-8DF17AE3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143ACD-0AEF-D199-6929-B5F1DFC42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0CA20B-6D6B-2667-FAC4-EA7EF8BC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CB691B-53F6-8A1D-24B1-AB251F3E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D5F21A-EF92-6877-13D3-334DC22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F8BB6-BDEC-39A6-FDDC-0B96F50A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856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C5421E-9BFB-A773-500F-BF13AC3C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9E98B1-108E-B933-19B1-D467FEC3E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041214-F663-DDD4-422B-2F3D4A07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D306F2-1D1E-D9BD-48B7-9D0798FE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66BF89-3D49-3E72-545C-0E051190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E9C4AC-BAF9-BE12-0711-5C00F207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55896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A6CB6C-BBE5-7C88-E5E6-D9793DDA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8730BB-913F-08B8-CE70-3C05B78E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3471DB-AA65-DE0B-80AB-1B50BA1B5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16AF1-654A-495F-AA08-031C63F368CE}" type="datetimeFigureOut">
              <a:rPr lang="aa-ET" smtClean="0"/>
              <a:t>23/11/2024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63FE98-0C46-3811-CBBE-F41619DEA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CE72D-2E98-0CCB-FCC8-FE79CC336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808C9-FA4F-4EA8-AE29-FAE1A7B9ED18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24696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u.org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3374" cy="6851615"/>
          </a:xfrm>
          <a:prstGeom prst="rect">
            <a:avLst/>
          </a:prstGeom>
        </p:spPr>
      </p:pic>
      <p:sp>
        <p:nvSpPr>
          <p:cNvPr id="4" name="Google Shape;61;p13"/>
          <p:cNvSpPr txBox="1">
            <a:spLocks/>
          </p:cNvSpPr>
          <p:nvPr/>
        </p:nvSpPr>
        <p:spPr>
          <a:xfrm>
            <a:off x="1578292" y="4221054"/>
            <a:ext cx="9046789" cy="64799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b="1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Yechiel</a:t>
            </a:r>
            <a:r>
              <a:rPr lang="en-US" sz="3600" b="1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M. Kimchi</a:t>
            </a:r>
            <a:endParaRPr lang="en-US" sz="36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60;p13"/>
          <p:cNvSpPr txBox="1">
            <a:spLocks/>
          </p:cNvSpPr>
          <p:nvPr/>
        </p:nvSpPr>
        <p:spPr>
          <a:xfrm>
            <a:off x="353447" y="1698258"/>
            <a:ext cx="11496478" cy="108045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6000" b="1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Better C++ 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8886" y="2755715"/>
            <a:ext cx="924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personal view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041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001485" y="108052"/>
            <a:ext cx="10043886" cy="68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Reducing Complexity: O(n*m) =&gt; O(</a:t>
            </a:r>
            <a:r>
              <a:rPr lang="en-US" b="1" dirty="0" err="1" smtClean="0">
                <a:solidFill>
                  <a:srgbClr val="0070C0"/>
                </a:solidFill>
              </a:rPr>
              <a:t>n+m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a-ET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277257" y="1207912"/>
            <a:ext cx="94923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not a wizard.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computational complexity   O(n*m) =&gt; O(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is either magic,          or just correcting a terrible error.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about reducing space complexity, and again – related to templates. 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a template class with, say, 9 parameters: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T1,… T9&gt; // Not all types are different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Simple { // Also relevant for value parameters.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class A { Using T1 – T4  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Using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T9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Doing the work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417561" y="914400"/>
            <a:ext cx="9492343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1-1 correspondence between A’s parameters and B’s, as they appear in Simple,                                     then for each instance of A, 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created only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once, and vice versa.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correspondence is not 1-1, there will be an instance of A that pairs with different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different Simples, and vice versa.  For such cases, instances of A and/or B will be duplicated inside different instances of class Simple.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[9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 char]&gt;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Simple {               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Simple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Using 4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     class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 Using 4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Using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};     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{ Using 5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};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Doing the work             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Doing the work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                          };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may also happen with a single inner class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68622" y="3544709"/>
            <a:ext cx="0" cy="239324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148240" y="232230"/>
            <a:ext cx="10043886" cy="68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Reducing Complexity: O(n*m) =&gt; O(</a:t>
            </a:r>
            <a:r>
              <a:rPr lang="en-US" b="1" dirty="0" err="1" smtClean="0">
                <a:solidFill>
                  <a:srgbClr val="0070C0"/>
                </a:solidFill>
              </a:rPr>
              <a:t>n+m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a-ET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1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417561" y="1083734"/>
            <a:ext cx="9492343" cy="5317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multiple inheritance!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T1,.. T4&gt;     template&lt;class T5,.. T9&gt;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};             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{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T1,..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T9&gt;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Simple: public A&lt;T1,.. T4&gt;, public B&lt;T5,.. T9&gt;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   // </a:t>
            </a:r>
            <a:r>
              <a:rPr lang="en-US" sz="26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side benefit: The Single Responsibility Principle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937956" y="2314221"/>
            <a:ext cx="11290" cy="142804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148240" y="232230"/>
            <a:ext cx="10043886" cy="68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Reducing Complexity: O(n*m) =&gt; O(</a:t>
            </a:r>
            <a:r>
              <a:rPr lang="en-US" b="1" dirty="0" err="1" smtClean="0">
                <a:solidFill>
                  <a:srgbClr val="0070C0"/>
                </a:solidFill>
              </a:rPr>
              <a:t>n+m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aa-ET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7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2631922" y="1535289"/>
            <a:ext cx="727972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file a-la C:   2K LOC, arrays,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switches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it OO using advanced C++: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Some STL, classes, little multiple inheritance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  - </a:t>
            </a:r>
            <a:r>
              <a:rPr lang="en-US" sz="26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resulted </a:t>
            </a:r>
            <a:r>
              <a:rPr lang="en-US" sz="2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30% CPU improvement </a:t>
            </a:r>
            <a:endParaRPr lang="en-US" sz="26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/>
              <a:t>-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despite heavy usage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virtual functions.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249840" y="401564"/>
            <a:ext cx="10043886" cy="68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 A C-style module in C++ tool</a:t>
            </a:r>
            <a:endParaRPr lang="aa-ET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833766" y="1090186"/>
            <a:ext cx="10043886" cy="147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 smtClean="0">
                <a:solidFill>
                  <a:srgbClr val="0070C0"/>
                </a:solidFill>
              </a:rPr>
              <a:t>Q &amp; A</a:t>
            </a:r>
            <a:endParaRPr lang="aa-ET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277257" y="3522132"/>
            <a:ext cx="9492343" cy="2878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My </a:t>
            </a:r>
            <a:r>
              <a:rPr lang="en-US" sz="2400" b="1" dirty="0">
                <a:solidFill>
                  <a:srgbClr val="0070C0"/>
                </a:solidFill>
              </a:rPr>
              <a:t>Worst Error in Programming</a:t>
            </a:r>
            <a:endParaRPr lang="aa-ET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Thank You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Coding with reason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97 Things Every Programmer should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Know</a:t>
            </a:r>
          </a:p>
          <a:p>
            <a:pPr marL="457200" lvl="1" indent="0">
              <a:buNone/>
            </a:pPr>
            <a:r>
              <a:rPr lang="he-I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(K. Henny, 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.), 2010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Search of Bug Free SW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August Penguin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2017 –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Hamakor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dirty="0" smtClean="0"/>
              <a:t>Teaching </a:t>
            </a:r>
            <a:r>
              <a:rPr lang="en-US" dirty="0"/>
              <a:t>C++ as the First </a:t>
            </a:r>
            <a:r>
              <a:rPr lang="en-US" dirty="0" smtClean="0"/>
              <a:t>PL</a:t>
            </a:r>
            <a:endParaRPr lang="en-US" dirty="0"/>
          </a:p>
          <a:p>
            <a:pPr lvl="1"/>
            <a:r>
              <a:rPr lang="en-US" dirty="0"/>
              <a:t>Core C++ 2019, Teaching C++ Workshop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22" y="34157"/>
            <a:ext cx="9031162" cy="68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64" y="0"/>
            <a:ext cx="9196303" cy="68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4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467"/>
            <a:ext cx="10515600" cy="699911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66" y="1004712"/>
            <a:ext cx="8466667" cy="53847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C++ code appears at various levels. Marshall Cline, the original owner        of C++ FAQs, wrote in the first ed. of the book: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Q: How long does it take to become a good OOP in C++?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A: Between six months and three years,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your definition of good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experience was a bit different: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got some big compliments on my code after three years of partially using C++,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my big "Ah Ha!" came in the fifth year, and then in the tenth year.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are experienced in programming, we follow most of the formal rules and practices for quality software. However, I believe that our inner state may differ, depending on our personality; namely, the better code is not made by only following formal rules.          Indeed, I think that SW development is an art. 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I'll try to express some of my ideas on programming, as openly as possible, allowing different interpretations by different people.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[Full disclosure: All code examples are illustrations of my ideas from many years ago.]</a:t>
            </a:r>
          </a:p>
          <a:p>
            <a:pPr marL="0" indent="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40561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411112" y="333830"/>
            <a:ext cx="9236158" cy="85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Code – </a:t>
            </a:r>
            <a:r>
              <a:rPr lang="en-US" b="1" dirty="0">
                <a:solidFill>
                  <a:srgbClr val="0070C0"/>
                </a:solidFill>
              </a:rPr>
              <a:t>Inspired by </a:t>
            </a:r>
            <a:r>
              <a:rPr lang="en-US" b="1" dirty="0" smtClean="0">
                <a:solidFill>
                  <a:srgbClr val="0070C0"/>
                </a:solidFill>
              </a:rPr>
              <a:t>C++</a:t>
            </a:r>
            <a:endParaRPr lang="aa-ET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970844" y="1422400"/>
            <a:ext cx="10126133" cy="497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have 7 weeks to implement a given algorithm for FV 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too long function –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bit over 40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(t0 arg0, t1 arg1,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arg2, t3 arg3)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some variables;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some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ManyTimes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Step)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Intensive work!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some concluding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3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411111" y="333830"/>
            <a:ext cx="9257689" cy="85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70C0"/>
                </a:solidFill>
              </a:rPr>
              <a:t>C Code </a:t>
            </a:r>
            <a:r>
              <a:rPr lang="en-US" b="1" dirty="0" smtClean="0">
                <a:solidFill>
                  <a:srgbClr val="0070C0"/>
                </a:solidFill>
              </a:rPr>
              <a:t>-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naive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aa-ET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411112" y="1422400"/>
            <a:ext cx="9257688" cy="497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SUB_FUNCTION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(marg0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marg1, marg2, marg3, marg4)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(marg0 = marg1;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(marg2); Step(marg3) 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Intensive work with marg4!                        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	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(t0 arg0, t1 arg1, t2, arg2,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arg3)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some variables;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some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SUB_FUNCTION(a, b, c, d, 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some concluding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SUB_FUNCTION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802339" y="333830"/>
            <a:ext cx="10632132" cy="85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70C0"/>
                </a:solidFill>
              </a:rPr>
              <a:t>C </a:t>
            </a:r>
            <a:r>
              <a:rPr lang="en-US" b="1" dirty="0" smtClean="0">
                <a:solidFill>
                  <a:srgbClr val="0070C0"/>
                </a:solidFill>
              </a:rPr>
              <a:t>template </a:t>
            </a:r>
            <a:r>
              <a:rPr lang="en-US" b="1" dirty="0">
                <a:solidFill>
                  <a:srgbClr val="0070C0"/>
                </a:solidFill>
              </a:rPr>
              <a:t>– </a:t>
            </a:r>
            <a:r>
              <a:rPr lang="en-US" b="1" dirty="0" smtClean="0">
                <a:solidFill>
                  <a:srgbClr val="0070C0"/>
                </a:solidFill>
              </a:rPr>
              <a:t>Using MACROs</a:t>
            </a:r>
            <a:endParaRPr lang="aa-ET" b="1" dirty="0">
              <a:solidFill>
                <a:srgbClr val="0070C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440267" y="1388533"/>
            <a:ext cx="5497689" cy="497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Inspired by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C-template linked-list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written by a member of VIS project: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Synthesis &amp; FV tool-set, UC Berkeley</a:t>
            </a:r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M_ENTRY_T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complex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T_ADD(a, b) ((a) + (b)))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c_add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((a), (b))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MATRIX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M_ENTRY_T**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M_LEN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my_mat_len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// with a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M_NEW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Matrix(M_LEN)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6716889" y="1388533"/>
            <a:ext cx="5043471" cy="49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  M_ADD(m1, m2)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 m = M_NEW;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M_LEN; ++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(j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M_LEN;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++j)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][j] = T_ADD(m1[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m2[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][j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m;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287910" y="1332089"/>
            <a:ext cx="0" cy="49784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7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411111" y="333830"/>
            <a:ext cx="9257689" cy="85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 Template </a:t>
            </a:r>
            <a:r>
              <a:rPr lang="en-US" b="1" dirty="0">
                <a:solidFill>
                  <a:srgbClr val="0070C0"/>
                </a:solidFill>
              </a:rPr>
              <a:t>Connects two </a:t>
            </a:r>
            <a:r>
              <a:rPr lang="en-US" b="1" dirty="0" smtClean="0">
                <a:solidFill>
                  <a:srgbClr val="0070C0"/>
                </a:solidFill>
              </a:rPr>
              <a:t>Tools</a:t>
            </a:r>
            <a:endParaRPr lang="aa-ET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411112" y="1422400"/>
            <a:ext cx="9257688" cy="49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two (FV) tools that needed to be connected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written in C and one written in C++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good reasons to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templatize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connection.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had to have a complicated structure, so I have consulted the members of ACCU (Association of C &amp; C++ Users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https://accu.org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a member since 1999) and the suggestions that I’ve got in a short while, solved my problem.  </a:t>
            </a:r>
            <a:r>
              <a:rPr lang="en-US" sz="24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use this opportunity to recommend ACCU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have any record about that code that I have developed, except that the files were total of 10K lines – probably net of 8K LOC.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code was termed as  “</a:t>
            </a:r>
            <a:r>
              <a:rPr lang="en-US" sz="2400" i="1" dirty="0" smtClean="0"/>
              <a:t>a </a:t>
            </a:r>
            <a:r>
              <a:rPr lang="en-US" sz="2400" i="1" dirty="0"/>
              <a:t>marvelous piece of C++ </a:t>
            </a:r>
            <a:r>
              <a:rPr lang="en-US" sz="2400" i="1" dirty="0" smtClean="0"/>
              <a:t>code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411111" y="333830"/>
            <a:ext cx="9257689" cy="85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Improving Efficiency</a:t>
            </a:r>
            <a:endParaRPr lang="aa-ET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411112" y="1422400"/>
            <a:ext cx="9257688" cy="49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offered a company to improve a tool’s performance: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 only modify the C++ style (no change to algorithms)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 don’t touch functions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100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was 70K LOC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partially worked there, for three months, while teaching at the Technion.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dealt with about half of the code – didn’t look at the other half.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improvement was almost 20% - functions were improved 3x – 6x.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end, I gave a presentation with examples of what I did.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one example.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6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365956" y="282222"/>
            <a:ext cx="9257689" cy="85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Improving Efficiency</a:t>
            </a:r>
            <a:endParaRPr lang="aa-ET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286934" y="1219200"/>
            <a:ext cx="9257688" cy="5441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~60 LOC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functuion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function(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if (exp1) return exp11;  // They were a bit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exp2) return exp21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similar,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exp3) return exp31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not too similar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A few simple cases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//  A single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complicated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4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21790D-97E7-7FED-7A19-83DDE635AF98}"/>
              </a:ext>
            </a:extLst>
          </p:cNvPr>
          <p:cNvSpPr txBox="1">
            <a:spLocks/>
          </p:cNvSpPr>
          <p:nvPr/>
        </p:nvSpPr>
        <p:spPr>
          <a:xfrm>
            <a:off x="1286933" y="0"/>
            <a:ext cx="9257689" cy="85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Improving Efficiency</a:t>
            </a:r>
            <a:endParaRPr lang="aa-ET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B42203-E1ED-6F49-F6FC-B637D41CED7E}"/>
              </a:ext>
            </a:extLst>
          </p:cNvPr>
          <p:cNvSpPr txBox="1">
            <a:spLocks/>
          </p:cNvSpPr>
          <p:nvPr/>
        </p:nvSpPr>
        <p:spPr>
          <a:xfrm>
            <a:off x="1286934" y="959556"/>
            <a:ext cx="9257688" cy="5441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 did: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Template&lt;class T&gt; A 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t_function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};//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easy unifying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This template is for that function() */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function(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if (exp1) 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t_fundtion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(exp12);  // Similarity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exp2)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t_fundtion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(exp22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// was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exp3)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t_fundtion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(exp22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// obvious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 A few simple cases – the same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A single case – simpler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a function 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function() became 24 LOC.  Performance improved  by 4x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(CPU cache?)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10583</TotalTime>
  <Words>1195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Courier New</vt:lpstr>
      <vt:lpstr>Open Sans</vt:lpstr>
      <vt:lpstr>Times New Roman</vt:lpstr>
      <vt:lpstr>Office Theme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C++ 2024</dc:title>
  <dc:creator>יחיאל קמחי</dc:creator>
  <cp:lastModifiedBy>Hillik</cp:lastModifiedBy>
  <cp:revision>134</cp:revision>
  <dcterms:created xsi:type="dcterms:W3CDTF">2024-11-01T13:40:26Z</dcterms:created>
  <dcterms:modified xsi:type="dcterms:W3CDTF">2024-11-30T19:34:35Z</dcterms:modified>
</cp:coreProperties>
</file>