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학생) 정보현 (자연과학부)" initials="(정(" lastIdx="0" clrIdx="0">
    <p:extLst>
      <p:ext uri="{19B8F6BF-5375-455C-9EA6-DF929625EA0E}">
        <p15:presenceInfo xmlns:p15="http://schemas.microsoft.com/office/powerpoint/2012/main" userId="S::jbh4173@unist.ac.kr::28ce7551-680d-49ce-b782-a789a18b83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73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2019%20U\MMA\Gmail\&#45936;&#51060;&#53552;%20&#53685;&#4422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2019%20U\MMA\Gmail\&#45936;&#51060;&#53552;%20&#53685;&#44228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2019%20U\MMA\Gmail\&#45936;&#51060;&#53552;%20&#53685;&#442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2019%20U\MMA\Gmail\&#45936;&#51060;&#53552;%20&#53685;&#4422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Ulsan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Sheet1!$C$30:$C$39</c:f>
              <c:numCache>
                <c:formatCode>General</c:formatCode>
                <c:ptCount val="10"/>
                <c:pt idx="0">
                  <c:v>118</c:v>
                </c:pt>
                <c:pt idx="1">
                  <c:v>115</c:v>
                </c:pt>
                <c:pt idx="2">
                  <c:v>98</c:v>
                </c:pt>
                <c:pt idx="3">
                  <c:v>75</c:v>
                </c:pt>
                <c:pt idx="4">
                  <c:v>57</c:v>
                </c:pt>
                <c:pt idx="5">
                  <c:v>45</c:v>
                </c:pt>
                <c:pt idx="6">
                  <c:v>35</c:v>
                </c:pt>
                <c:pt idx="7">
                  <c:v>33</c:v>
                </c:pt>
                <c:pt idx="8">
                  <c:v>30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43-46CF-A337-660175F78187}"/>
            </c:ext>
          </c:extLst>
        </c:ser>
        <c:ser>
          <c:idx val="0"/>
          <c:order val="1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Sheet1!$C$30:$C$39</c:f>
              <c:numCache>
                <c:formatCode>General</c:formatCode>
                <c:ptCount val="10"/>
                <c:pt idx="0">
                  <c:v>118</c:v>
                </c:pt>
                <c:pt idx="1">
                  <c:v>115</c:v>
                </c:pt>
                <c:pt idx="2">
                  <c:v>98</c:v>
                </c:pt>
                <c:pt idx="3">
                  <c:v>75</c:v>
                </c:pt>
                <c:pt idx="4">
                  <c:v>57</c:v>
                </c:pt>
                <c:pt idx="5">
                  <c:v>45</c:v>
                </c:pt>
                <c:pt idx="6">
                  <c:v>35</c:v>
                </c:pt>
                <c:pt idx="7">
                  <c:v>33</c:v>
                </c:pt>
                <c:pt idx="8">
                  <c:v>30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43-46CF-A337-660175F78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927432"/>
        <c:axId val="309670776"/>
      </c:lineChart>
      <c:catAx>
        <c:axId val="323927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Distance(m)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670776"/>
        <c:crosses val="autoZero"/>
        <c:auto val="1"/>
        <c:lblAlgn val="ctr"/>
        <c:lblOffset val="100"/>
        <c:noMultiLvlLbl val="0"/>
      </c:catAx>
      <c:valAx>
        <c:axId val="30967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 components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927432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Seoul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Sheet1!$F$30:$F$39</c:f>
              <c:numCache>
                <c:formatCode>General</c:formatCode>
                <c:ptCount val="10"/>
                <c:pt idx="0">
                  <c:v>591</c:v>
                </c:pt>
                <c:pt idx="1">
                  <c:v>530</c:v>
                </c:pt>
                <c:pt idx="2">
                  <c:v>349</c:v>
                </c:pt>
                <c:pt idx="3">
                  <c:v>144</c:v>
                </c:pt>
                <c:pt idx="4">
                  <c:v>47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32-43AF-B469-1DF7691E5F44}"/>
            </c:ext>
          </c:extLst>
        </c:ser>
        <c:ser>
          <c:idx val="0"/>
          <c:order val="1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Sheet1!$F$30:$F$39</c:f>
              <c:numCache>
                <c:formatCode>General</c:formatCode>
                <c:ptCount val="10"/>
                <c:pt idx="0">
                  <c:v>591</c:v>
                </c:pt>
                <c:pt idx="1">
                  <c:v>530</c:v>
                </c:pt>
                <c:pt idx="2">
                  <c:v>349</c:v>
                </c:pt>
                <c:pt idx="3">
                  <c:v>144</c:v>
                </c:pt>
                <c:pt idx="4">
                  <c:v>47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32-43AF-B469-1DF7691E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927432"/>
        <c:axId val="309670776"/>
      </c:lineChart>
      <c:catAx>
        <c:axId val="323927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Distance(m)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670776"/>
        <c:crosses val="autoZero"/>
        <c:auto val="1"/>
        <c:lblAlgn val="ctr"/>
        <c:lblOffset val="100"/>
        <c:noMultiLvlLbl val="0"/>
      </c:catAx>
      <c:valAx>
        <c:axId val="30967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 components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927432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Kangwon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Sheet1!$I$30:$I$39</c:f>
              <c:numCache>
                <c:formatCode>General</c:formatCode>
                <c:ptCount val="10"/>
                <c:pt idx="0">
                  <c:v>380</c:v>
                </c:pt>
                <c:pt idx="1">
                  <c:v>380</c:v>
                </c:pt>
                <c:pt idx="2">
                  <c:v>369</c:v>
                </c:pt>
                <c:pt idx="3">
                  <c:v>348</c:v>
                </c:pt>
                <c:pt idx="4">
                  <c:v>334</c:v>
                </c:pt>
                <c:pt idx="5">
                  <c:v>311</c:v>
                </c:pt>
                <c:pt idx="6">
                  <c:v>291</c:v>
                </c:pt>
                <c:pt idx="7">
                  <c:v>281</c:v>
                </c:pt>
                <c:pt idx="8">
                  <c:v>271</c:v>
                </c:pt>
                <c:pt idx="9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1-4A71-BE2D-1A8572505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927432"/>
        <c:axId val="309670776"/>
      </c:lineChart>
      <c:catAx>
        <c:axId val="323927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Distance(m)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670776"/>
        <c:crosses val="autoZero"/>
        <c:auto val="1"/>
        <c:lblAlgn val="ctr"/>
        <c:lblOffset val="100"/>
        <c:noMultiLvlLbl val="0"/>
      </c:catAx>
      <c:valAx>
        <c:axId val="30967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 components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927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Busan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Number of components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Sheet1!$B$30:$B$39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Sheet1!$L$30:$L$39</c:f>
              <c:numCache>
                <c:formatCode>General</c:formatCode>
                <c:ptCount val="10"/>
                <c:pt idx="0">
                  <c:v>302</c:v>
                </c:pt>
                <c:pt idx="1">
                  <c:v>275</c:v>
                </c:pt>
                <c:pt idx="2">
                  <c:v>217</c:v>
                </c:pt>
                <c:pt idx="3">
                  <c:v>132</c:v>
                </c:pt>
                <c:pt idx="4">
                  <c:v>68</c:v>
                </c:pt>
                <c:pt idx="5">
                  <c:v>44</c:v>
                </c:pt>
                <c:pt idx="6">
                  <c:v>32</c:v>
                </c:pt>
                <c:pt idx="7">
                  <c:v>30</c:v>
                </c:pt>
                <c:pt idx="8">
                  <c:v>28</c:v>
                </c:pt>
                <c:pt idx="9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8-47F9-9384-403E5566E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927432"/>
        <c:axId val="309670776"/>
      </c:lineChart>
      <c:catAx>
        <c:axId val="323927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Distance(m)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9670776"/>
        <c:crosses val="autoZero"/>
        <c:auto val="1"/>
        <c:lblAlgn val="ctr"/>
        <c:lblOffset val="100"/>
        <c:noMultiLvlLbl val="0"/>
      </c:catAx>
      <c:valAx>
        <c:axId val="30967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</a:t>
                </a:r>
                <a:r>
                  <a:rPr lang="en-US" altLang="ko-KR" baseline="0"/>
                  <a:t> of  components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927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A9D90-BFE0-4E8F-ADB4-AAA799D7E45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B08AB-B265-464B-B833-2D18CC4A8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0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B08AB-B265-464B-B833-2D18CC4A81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7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거리가 증가함에 따라 연결되는 </a:t>
            </a:r>
            <a:r>
              <a:rPr lang="en-US" altLang="ko-KR" dirty="0"/>
              <a:t>NODE</a:t>
            </a:r>
            <a:r>
              <a:rPr lang="ko-KR" altLang="en-US" dirty="0"/>
              <a:t>가 많아진다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컴포넌트 숫자가 줄어든다는 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컴포넌트 감소율이 클 수록 학교가 밀집되어 있다는 뜻으로 이해가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 the distance increases, more NODEs are connected. In other words, the number of components is reduced.</a:t>
            </a:r>
          </a:p>
          <a:p>
            <a:r>
              <a:rPr lang="en-US" altLang="ko-KR" dirty="0"/>
              <a:t>The greater the reduction rate of this component, the more intense the school is.</a:t>
            </a:r>
          </a:p>
          <a:p>
            <a:endParaRPr lang="en-US" altLang="ko-KR" dirty="0"/>
          </a:p>
          <a:p>
            <a:r>
              <a:rPr lang="ko-KR" altLang="en-US" dirty="0"/>
              <a:t>표 출처 </a:t>
            </a:r>
            <a:r>
              <a:rPr lang="en-US" altLang="ko-KR" dirty="0"/>
              <a:t>: https://www.moe.go.kr/newsearch/searchTst.jsp#none (</a:t>
            </a:r>
            <a:r>
              <a:rPr lang="ko-KR" altLang="en-US" dirty="0"/>
              <a:t>교육부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B08AB-B265-464B-B833-2D18CC4A81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higher the density of the school, the higher the difference in academic achievement in mathematics and English except the Korean language.</a:t>
            </a:r>
          </a:p>
          <a:p>
            <a:r>
              <a:rPr lang="en-US" altLang="ko-KR" dirty="0"/>
              <a:t>It can be expected that there is a difference in quality of education in mathematics and English.</a:t>
            </a:r>
          </a:p>
          <a:p>
            <a:endParaRPr lang="en-US" altLang="ko-KR" dirty="0"/>
          </a:p>
          <a:p>
            <a:r>
              <a:rPr lang="en-US" altLang="ko-KR" dirty="0"/>
              <a:t>What the slope in the graph means can be interpreted as the concentration of middle school among elementary schools.</a:t>
            </a:r>
          </a:p>
          <a:p>
            <a:r>
              <a:rPr lang="en-US" altLang="ko-KR" dirty="0"/>
              <a:t>In other words, the greater the slope, the higher the likelihood that the positions of the two elementary and middle schools are close.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 밀집도가 높을 수록 국어를 제외한 수학과 영어에서 학업 정도의 차이가 발생하였다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영어에서 교육의 질 차이가 생긴다는 것을 예상 해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그래프에서 기울기가 의미하는 것은 초등학교 사이에 중학교 밀집 정도로 해석이 가능 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기울기가 </a:t>
            </a:r>
            <a:r>
              <a:rPr lang="ko-KR" altLang="en-US" dirty="0" err="1"/>
              <a:t>기울기가</a:t>
            </a:r>
            <a:r>
              <a:rPr lang="ko-KR" altLang="en-US" dirty="0"/>
              <a:t> 클 수록 두 초등학교와 중학교 위치가 가까울 확률이 높다는 것이다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B08AB-B265-464B-B833-2D18CC4A81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Gmail/busan.html" TargetMode="External"/><Relationship Id="rId3" Type="http://schemas.openxmlformats.org/officeDocument/2006/relationships/image" Target="../media/image6.JPG"/><Relationship Id="rId7" Type="http://schemas.openxmlformats.org/officeDocument/2006/relationships/hyperlink" Target="../Gmail/seou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hyperlink" Target="../Gmail/ulsan.html" TargetMode="External"/><Relationship Id="rId4" Type="http://schemas.openxmlformats.org/officeDocument/2006/relationships/image" Target="../media/image7.JPG"/><Relationship Id="rId9" Type="http://schemas.openxmlformats.org/officeDocument/2006/relationships/hyperlink" Target="../Gmail/kangw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979A-19DE-4557-AA31-F127B4FB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280" y="2166150"/>
            <a:ext cx="8791575" cy="1864311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/>
              <a:t>Correlation between School Density and Uniformity of Education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9AF50-832C-40D1-911C-A402A1030814}"/>
              </a:ext>
            </a:extLst>
          </p:cNvPr>
          <p:cNvSpPr txBox="1"/>
          <p:nvPr/>
        </p:nvSpPr>
        <p:spPr>
          <a:xfrm>
            <a:off x="8564880" y="514096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20131531 </a:t>
            </a:r>
            <a:r>
              <a:rPr lang="ko-KR" altLang="en-US" dirty="0"/>
              <a:t>정보현</a:t>
            </a:r>
          </a:p>
        </p:txBody>
      </p:sp>
    </p:spTree>
    <p:extLst>
      <p:ext uri="{BB962C8B-B14F-4D97-AF65-F5344CB8AC3E}">
        <p14:creationId xmlns:p14="http://schemas.microsoft.com/office/powerpoint/2010/main" val="79417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D8D6-37DE-48E8-B126-0A3388DF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68282-6CDC-4A4F-8986-1DC9D8AC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</a:p>
          <a:p>
            <a:r>
              <a:rPr lang="en-US" altLang="ko-KR" dirty="0"/>
              <a:t>RESULTS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560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BD8B-8AD7-40A9-839C-BA5DB619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81B0F-581E-44A5-9D80-123ACE94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edges were made according to the regional elementary school and middle school location.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0C66D-D98D-49AF-A29A-92EE049C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43" y="3344646"/>
            <a:ext cx="3894157" cy="2507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739ED-8DA6-4094-84AA-75019686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4646"/>
            <a:ext cx="4290432" cy="2507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1C12A7-9053-49E6-888D-FDF0CD780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00" y="3344646"/>
            <a:ext cx="3955123" cy="25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25D0-0A10-4BF7-86B4-48586A28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AECF9FD-9921-4524-8F06-8F7CBF43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4129" y="4166834"/>
            <a:ext cx="3600000" cy="2500295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5752B9C-BDA2-43D2-94B9-9057FB1101B7}"/>
              </a:ext>
            </a:extLst>
          </p:cNvPr>
          <p:cNvSpPr/>
          <p:nvPr/>
        </p:nvSpPr>
        <p:spPr>
          <a:xfrm>
            <a:off x="4181383" y="153958"/>
            <a:ext cx="426129" cy="42612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346BB9-2174-460C-B1A5-C29F268BD7DB}"/>
              </a:ext>
            </a:extLst>
          </p:cNvPr>
          <p:cNvSpPr/>
          <p:nvPr/>
        </p:nvSpPr>
        <p:spPr>
          <a:xfrm>
            <a:off x="4181383" y="701455"/>
            <a:ext cx="426129" cy="426129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64F291-307D-4B5C-A9C9-9341708F57A9}"/>
              </a:ext>
            </a:extLst>
          </p:cNvPr>
          <p:cNvSpPr/>
          <p:nvPr/>
        </p:nvSpPr>
        <p:spPr>
          <a:xfrm>
            <a:off x="4181382" y="1239997"/>
            <a:ext cx="426129" cy="426129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B692A9-80DF-42D8-8C50-52CD59A2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129" y="1600745"/>
            <a:ext cx="3600000" cy="24137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F34E02-7E90-4676-B310-9B4702CCB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89425"/>
            <a:ext cx="3600000" cy="29685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1DE674-DB2A-4FE7-9A27-A1B527719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00745"/>
            <a:ext cx="3600000" cy="2598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25BB3A-DD1A-4713-B3BF-9AE70F956F92}"/>
              </a:ext>
            </a:extLst>
          </p:cNvPr>
          <p:cNvSpPr txBox="1"/>
          <p:nvPr/>
        </p:nvSpPr>
        <p:spPr>
          <a:xfrm>
            <a:off x="4820574" y="182356"/>
            <a:ext cx="182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Elementary school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F1E59-FB12-4C3E-9EAA-2D7BD76EF8FE}"/>
              </a:ext>
            </a:extLst>
          </p:cNvPr>
          <p:cNvSpPr txBox="1"/>
          <p:nvPr/>
        </p:nvSpPr>
        <p:spPr>
          <a:xfrm>
            <a:off x="4838024" y="658200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Middle school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64F3A-10D8-46BD-A381-FA8718C5B951}"/>
              </a:ext>
            </a:extLst>
          </p:cNvPr>
          <p:cNvSpPr txBox="1"/>
          <p:nvPr/>
        </p:nvSpPr>
        <p:spPr>
          <a:xfrm>
            <a:off x="4838024" y="1231413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school</a:t>
            </a:r>
            <a:endParaRPr lang="ko-KR" altLang="en-US" dirty="0"/>
          </a:p>
        </p:txBody>
      </p:sp>
      <p:sp>
        <p:nvSpPr>
          <p:cNvPr id="25" name="TextBox 24">
            <a:hlinkClick r:id="rId7" action="ppaction://hlinkfile"/>
            <a:extLst>
              <a:ext uri="{FF2B5EF4-FFF2-40B4-BE49-F238E27FC236}">
                <a16:creationId xmlns:a16="http://schemas.microsoft.com/office/drawing/2014/main" id="{38EC4593-65DD-45B4-BF34-5F9066147FD5}"/>
              </a:ext>
            </a:extLst>
          </p:cNvPr>
          <p:cNvSpPr txBox="1"/>
          <p:nvPr/>
        </p:nvSpPr>
        <p:spPr>
          <a:xfrm>
            <a:off x="3773010" y="2715181"/>
            <a:ext cx="13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of Seoul</a:t>
            </a:r>
            <a:endParaRPr lang="ko-KR" altLang="en-US" dirty="0"/>
          </a:p>
        </p:txBody>
      </p:sp>
      <p:sp>
        <p:nvSpPr>
          <p:cNvPr id="26" name="TextBox 25">
            <a:hlinkClick r:id="rId8" action="ppaction://hlinkfile"/>
            <a:extLst>
              <a:ext uri="{FF2B5EF4-FFF2-40B4-BE49-F238E27FC236}">
                <a16:creationId xmlns:a16="http://schemas.microsoft.com/office/drawing/2014/main" id="{9AC2D550-C0FC-4199-9D05-31F074E4B670}"/>
              </a:ext>
            </a:extLst>
          </p:cNvPr>
          <p:cNvSpPr txBox="1"/>
          <p:nvPr/>
        </p:nvSpPr>
        <p:spPr>
          <a:xfrm>
            <a:off x="7023224" y="5363939"/>
            <a:ext cx="14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of Busan</a:t>
            </a:r>
            <a:endParaRPr lang="ko-KR" altLang="en-US" dirty="0"/>
          </a:p>
        </p:txBody>
      </p:sp>
      <p:sp>
        <p:nvSpPr>
          <p:cNvPr id="27" name="TextBox 26">
            <a:hlinkClick r:id="rId9" action="ppaction://hlinkfile"/>
            <a:extLst>
              <a:ext uri="{FF2B5EF4-FFF2-40B4-BE49-F238E27FC236}">
                <a16:creationId xmlns:a16="http://schemas.microsoft.com/office/drawing/2014/main" id="{137026AD-6F7A-4783-856F-14DF644C7642}"/>
              </a:ext>
            </a:extLst>
          </p:cNvPr>
          <p:cNvSpPr txBox="1"/>
          <p:nvPr/>
        </p:nvSpPr>
        <p:spPr>
          <a:xfrm>
            <a:off x="3773009" y="5364867"/>
            <a:ext cx="17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of </a:t>
            </a:r>
            <a:r>
              <a:rPr lang="en-US" altLang="ko-KR" dirty="0" err="1"/>
              <a:t>Kangwon</a:t>
            </a:r>
            <a:endParaRPr lang="ko-KR" altLang="en-US" dirty="0"/>
          </a:p>
        </p:txBody>
      </p:sp>
      <p:sp>
        <p:nvSpPr>
          <p:cNvPr id="28" name="TextBox 27">
            <a:hlinkClick r:id="rId10" action="ppaction://hlinkfile"/>
            <a:extLst>
              <a:ext uri="{FF2B5EF4-FFF2-40B4-BE49-F238E27FC236}">
                <a16:creationId xmlns:a16="http://schemas.microsoft.com/office/drawing/2014/main" id="{C6DBC447-13D2-46DB-88F6-8E382D41F93D}"/>
              </a:ext>
            </a:extLst>
          </p:cNvPr>
          <p:cNvSpPr txBox="1"/>
          <p:nvPr/>
        </p:nvSpPr>
        <p:spPr>
          <a:xfrm>
            <a:off x="7036049" y="2715181"/>
            <a:ext cx="13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 of Ulsan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1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207ED-4ED2-454C-B8DA-BAC7B7F0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1335"/>
            <a:ext cx="9905998" cy="1478570"/>
          </a:xfrm>
        </p:spPr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07A0104-3DEA-4587-9992-F7C8218FA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837913"/>
              </p:ext>
            </p:extLst>
          </p:nvPr>
        </p:nvGraphicFramePr>
        <p:xfrm>
          <a:off x="523875" y="12834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12B1B2B-D417-421E-9D17-59310E651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019365"/>
              </p:ext>
            </p:extLst>
          </p:nvPr>
        </p:nvGraphicFramePr>
        <p:xfrm>
          <a:off x="5640070" y="1283495"/>
          <a:ext cx="55854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4AB0D78-7E96-45E0-B018-5668C1176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061410"/>
              </p:ext>
            </p:extLst>
          </p:nvPr>
        </p:nvGraphicFramePr>
        <p:xfrm>
          <a:off x="52387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DBBA06B-AC5D-421E-B2A4-F815CEEAF8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62647"/>
              </p:ext>
            </p:extLst>
          </p:nvPr>
        </p:nvGraphicFramePr>
        <p:xfrm>
          <a:off x="5640070" y="4114800"/>
          <a:ext cx="55854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537870-D2B4-4AA9-86FC-4113C07D1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0210"/>
              </p:ext>
            </p:extLst>
          </p:nvPr>
        </p:nvGraphicFramePr>
        <p:xfrm>
          <a:off x="1142999" y="2512855"/>
          <a:ext cx="9906000" cy="2552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61017739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97687634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2198588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149584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17863457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3549346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42122254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87227236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94079556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414107157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4073522848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10668321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5799839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9830083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1604522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112819145"/>
                    </a:ext>
                  </a:extLst>
                </a:gridCol>
              </a:tblGrid>
              <a:tr h="354224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</a:rPr>
                        <a:t>중학교 </a:t>
                      </a:r>
                      <a:r>
                        <a:rPr lang="en-US" altLang="ko-KR" sz="1600" u="none" strike="noStrike" dirty="0">
                          <a:effectLst/>
                        </a:rPr>
                        <a:t>- </a:t>
                      </a:r>
                      <a:r>
                        <a:rPr lang="ko-KR" altLang="en-US" sz="1600" u="none" strike="noStrike" dirty="0">
                          <a:effectLst/>
                        </a:rPr>
                        <a:t>보통학력 이상</a:t>
                      </a:r>
                      <a:r>
                        <a:rPr lang="en-US" altLang="ko-KR" sz="1600" u="none" strike="noStrike" dirty="0">
                          <a:effectLst/>
                        </a:rPr>
                        <a:t>(%)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58461"/>
                  </a:ext>
                </a:extLst>
              </a:tr>
              <a:tr h="3664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시도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수학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영어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58725"/>
                  </a:ext>
                </a:extLst>
              </a:tr>
              <a:tr h="378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’12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’16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7009" marR="7009" marT="7009" marB="0" anchor="ctr"/>
                </a:tc>
                <a:extLst>
                  <a:ext uri="{0D108BD9-81ED-4DB2-BD59-A6C34878D82A}">
                    <a16:rowId xmlns:a16="http://schemas.microsoft.com/office/drawing/2014/main" val="3849026515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서울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86.2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89.1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extLst>
                  <a:ext uri="{0D108BD9-81ED-4DB2-BD59-A6C34878D82A}">
                    <a16:rowId xmlns:a16="http://schemas.microsoft.com/office/drawing/2014/main" val="3561518934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부산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92.7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extLst>
                  <a:ext uri="{0D108BD9-81ED-4DB2-BD59-A6C34878D82A}">
                    <a16:rowId xmlns:a16="http://schemas.microsoft.com/office/drawing/2014/main" val="2477022448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울산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72.5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75.9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79.2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79.2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extLst>
                  <a:ext uri="{0D108BD9-81ED-4DB2-BD59-A6C34878D82A}">
                    <a16:rowId xmlns:a16="http://schemas.microsoft.com/office/drawing/2014/main" val="114872202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강원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67.7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68.2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67.8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66.4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7009" marR="7009" marT="7009" marB="0" anchor="ctr"/>
                </a:tc>
                <a:extLst>
                  <a:ext uri="{0D108BD9-81ED-4DB2-BD59-A6C34878D82A}">
                    <a16:rowId xmlns:a16="http://schemas.microsoft.com/office/drawing/2014/main" val="180183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8C12E-EC15-4382-84D1-1740BE09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D0C64-E44D-4C2C-AF86-755BE914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higher the density of the school, the higher the difference in academic achievement in mathematics and English except the Korean language.</a:t>
            </a:r>
          </a:p>
          <a:p>
            <a:endParaRPr lang="en-US" altLang="ko-KR" dirty="0"/>
          </a:p>
          <a:p>
            <a:r>
              <a:rPr lang="en-US" altLang="ko-KR" dirty="0"/>
              <a:t>What the slope in the graph means can be interpreted as the concentration of middle school among elementary schools.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27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295</TotalTime>
  <Words>449</Words>
  <Application>Microsoft Office PowerPoint</Application>
  <PresentationFormat>와이드스크린</PresentationFormat>
  <Paragraphs>139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바탕</vt:lpstr>
      <vt:lpstr>Arial</vt:lpstr>
      <vt:lpstr>Times New Roman</vt:lpstr>
      <vt:lpstr>Tw Cen MT</vt:lpstr>
      <vt:lpstr>회로</vt:lpstr>
      <vt:lpstr>Correlation between School Density and Uniformity of Education</vt:lpstr>
      <vt:lpstr>Index</vt:lpstr>
      <vt:lpstr>METHOD</vt:lpstr>
      <vt:lpstr>Results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정보현 (자연과학부)</dc:creator>
  <cp:lastModifiedBy>(학생) 정보현 (자연과학부)</cp:lastModifiedBy>
  <cp:revision>12</cp:revision>
  <dcterms:created xsi:type="dcterms:W3CDTF">2019-04-13T07:57:37Z</dcterms:created>
  <dcterms:modified xsi:type="dcterms:W3CDTF">2019-04-15T01:39:26Z</dcterms:modified>
</cp:coreProperties>
</file>