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72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/>
    <p:restoredTop sz="93717"/>
  </p:normalViewPr>
  <p:slideViewPr>
    <p:cSldViewPr snapToGrid="0" snapToObjects="1">
      <p:cViewPr>
        <p:scale>
          <a:sx n="120" d="100"/>
          <a:sy n="120" d="100"/>
        </p:scale>
        <p:origin x="2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4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212-1D84-1140-85B9-B9CA8444BDC5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0212-1D84-1140-85B9-B9CA8444BDC5}" type="datetimeFigureOut">
              <a:rPr lang="en-US" smtClean="0"/>
              <a:t>2/21/17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A031-CA6A-CB4A-B07A-2C94257617E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/>
          <p:cNvSpPr/>
          <p:nvPr/>
        </p:nvSpPr>
        <p:spPr>
          <a:xfrm>
            <a:off x="9638959" y="2350061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 DB (Postgres)</a:t>
            </a:r>
            <a:endParaRPr lang="en-US" dirty="0"/>
          </a:p>
        </p:txBody>
      </p:sp>
      <p:sp>
        <p:nvSpPr>
          <p:cNvPr id="6" name="Zylinder 5"/>
          <p:cNvSpPr/>
          <p:nvPr/>
        </p:nvSpPr>
        <p:spPr>
          <a:xfrm>
            <a:off x="2909855" y="4889614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Config</a:t>
            </a:r>
          </a:p>
          <a:p>
            <a:pPr algn="ctr"/>
            <a:r>
              <a:rPr lang="en-US" dirty="0" smtClean="0"/>
              <a:t>(JSON)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031003" y="3466763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Portal API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043241" y="2592822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 UI</a:t>
            </a:r>
          </a:p>
        </p:txBody>
      </p:sp>
      <p:sp>
        <p:nvSpPr>
          <p:cNvPr id="10" name="Zylinder 9"/>
          <p:cNvSpPr/>
          <p:nvPr/>
        </p:nvSpPr>
        <p:spPr>
          <a:xfrm>
            <a:off x="1374583" y="4889614"/>
            <a:ext cx="1262357" cy="10681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Config (JSON)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357873" y="2592822"/>
            <a:ext cx="1448475" cy="5826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4700555" y="2592822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Kong Adapter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4700552" y="3466763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Mailer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>
            <a:off x="4700552" y="4340704"/>
            <a:ext cx="1448475" cy="5826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Chatbot</a:t>
            </a:r>
            <a:endParaRPr lang="en-US" dirty="0"/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479478" y="2884136"/>
            <a:ext cx="1221077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>
            <a:off x="6149030" y="2884136"/>
            <a:ext cx="120884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479478" y="3758077"/>
            <a:ext cx="122107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479478" y="3758077"/>
            <a:ext cx="1221074" cy="873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2"/>
            <a:endCxn id="10" idx="1"/>
          </p:cNvCxnSpPr>
          <p:nvPr/>
        </p:nvCxnSpPr>
        <p:spPr>
          <a:xfrm flipH="1">
            <a:off x="2005762" y="4049390"/>
            <a:ext cx="749479" cy="840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6" idx="1"/>
          </p:cNvCxnSpPr>
          <p:nvPr/>
        </p:nvCxnSpPr>
        <p:spPr>
          <a:xfrm>
            <a:off x="2755241" y="4049390"/>
            <a:ext cx="785793" cy="8402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 flipH="1">
            <a:off x="2755241" y="3175449"/>
            <a:ext cx="12238" cy="29131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4" idx="2"/>
            <a:endCxn id="5" idx="3"/>
          </p:cNvCxnSpPr>
          <p:nvPr/>
        </p:nvCxnSpPr>
        <p:spPr>
          <a:xfrm flipH="1">
            <a:off x="8806348" y="2884135"/>
            <a:ext cx="832611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836711" y="5029979"/>
            <a:ext cx="117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Webhooks</a:t>
            </a:r>
            <a:endParaRPr lang="en-US" dirty="0"/>
          </a:p>
        </p:txBody>
      </p:sp>
      <p:sp>
        <p:nvSpPr>
          <p:cNvPr id="39" name="Textfeld 38"/>
          <p:cNvSpPr txBox="1"/>
          <p:nvPr/>
        </p:nvSpPr>
        <p:spPr>
          <a:xfrm>
            <a:off x="6695293" y="288413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8001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3856571" y="569839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demo.</a:t>
            </a:r>
            <a:br>
              <a:rPr lang="en-US" dirty="0" smtClean="0"/>
            </a:br>
            <a:r>
              <a:rPr lang="en-US" dirty="0" smtClean="0"/>
              <a:t>haufe.io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5573189" y="548068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api.demo.</a:t>
            </a:r>
            <a:br>
              <a:rPr lang="en-US" dirty="0" smtClean="0"/>
            </a:br>
            <a:r>
              <a:rPr lang="en-US" dirty="0" smtClean="0"/>
              <a:t>haufe.io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4700551" y="1093964"/>
            <a:ext cx="1448475" cy="5826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Bal. (HAproxy)</a:t>
            </a:r>
            <a:endParaRPr lang="en-US" dirty="0"/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767479" y="1676591"/>
            <a:ext cx="2657310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24789" y="1676591"/>
            <a:ext cx="2657322" cy="9162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7357873" y="51323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1</a:t>
            </a:r>
            <a:endParaRPr lang="en-US" dirty="0"/>
          </a:p>
        </p:txBody>
      </p:sp>
      <p:sp>
        <p:nvSpPr>
          <p:cNvPr id="51" name="Rechteck 50"/>
          <p:cNvSpPr/>
          <p:nvPr/>
        </p:nvSpPr>
        <p:spPr>
          <a:xfrm>
            <a:off x="7510273" y="52847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1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>
          <a:xfrm>
            <a:off x="7662673" y="5437174"/>
            <a:ext cx="1448475" cy="5826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53" name="Gerade Verbindung mit Pfeil 52"/>
          <p:cNvCxnSpPr>
            <a:stCxn id="5" idx="2"/>
            <a:endCxn id="50" idx="0"/>
          </p:cNvCxnSpPr>
          <p:nvPr/>
        </p:nvCxnSpPr>
        <p:spPr>
          <a:xfrm>
            <a:off x="8082111" y="3175449"/>
            <a:ext cx="0" cy="19569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" idx="2"/>
            <a:endCxn id="51" idx="0"/>
          </p:cNvCxnSpPr>
          <p:nvPr/>
        </p:nvCxnSpPr>
        <p:spPr>
          <a:xfrm>
            <a:off x="8082111" y="3175449"/>
            <a:ext cx="152400" cy="21093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" idx="2"/>
            <a:endCxn id="52" idx="0"/>
          </p:cNvCxnSpPr>
          <p:nvPr/>
        </p:nvCxnSpPr>
        <p:spPr>
          <a:xfrm>
            <a:off x="8082111" y="3175449"/>
            <a:ext cx="304800" cy="22617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257112" y="22291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US" dirty="0"/>
          </a:p>
        </p:txBody>
      </p:sp>
      <p:sp>
        <p:nvSpPr>
          <p:cNvPr id="63" name="Textfeld 62"/>
          <p:cNvSpPr txBox="1"/>
          <p:nvPr/>
        </p:nvSpPr>
        <p:spPr>
          <a:xfrm>
            <a:off x="4312946" y="1867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443</a:t>
            </a:r>
            <a:endParaRPr lang="en-US" dirty="0"/>
          </a:p>
        </p:txBody>
      </p:sp>
      <p:sp>
        <p:nvSpPr>
          <p:cNvPr id="64" name="Textfeld 63"/>
          <p:cNvSpPr txBox="1"/>
          <p:nvPr/>
        </p:nvSpPr>
        <p:spPr>
          <a:xfrm>
            <a:off x="8091948" y="22291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8443</a:t>
            </a:r>
            <a:endParaRPr lang="en-US" dirty="0"/>
          </a:p>
        </p:txBody>
      </p:sp>
      <p:sp>
        <p:nvSpPr>
          <p:cNvPr id="65" name="Textfeld 64"/>
          <p:cNvSpPr txBox="1"/>
          <p:nvPr/>
        </p:nvSpPr>
        <p:spPr>
          <a:xfrm>
            <a:off x="6012867" y="2163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443</a:t>
            </a:r>
            <a:endParaRPr lang="en-US" dirty="0"/>
          </a:p>
        </p:txBody>
      </p:sp>
      <p:sp>
        <p:nvSpPr>
          <p:cNvPr id="66" name="Textfeld 65"/>
          <p:cNvSpPr txBox="1"/>
          <p:nvPr/>
        </p:nvSpPr>
        <p:spPr>
          <a:xfrm>
            <a:off x="1365639" y="33211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3001</a:t>
            </a:r>
            <a:endParaRPr lang="en-US" dirty="0"/>
          </a:p>
        </p:txBody>
      </p:sp>
      <p:sp>
        <p:nvSpPr>
          <p:cNvPr id="67" name="Textfeld 66"/>
          <p:cNvSpPr txBox="1"/>
          <p:nvPr/>
        </p:nvSpPr>
        <p:spPr>
          <a:xfrm>
            <a:off x="4106941" y="25311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3002</a:t>
            </a:r>
            <a:endParaRPr lang="en-US" dirty="0"/>
          </a:p>
        </p:txBody>
      </p:sp>
      <p:sp>
        <p:nvSpPr>
          <p:cNvPr id="68" name="Textfeld 67"/>
          <p:cNvSpPr txBox="1"/>
          <p:nvPr/>
        </p:nvSpPr>
        <p:spPr>
          <a:xfrm>
            <a:off x="4087626" y="33857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3003</a:t>
            </a:r>
            <a:endParaRPr lang="en-US" dirty="0"/>
          </a:p>
        </p:txBody>
      </p:sp>
      <p:sp>
        <p:nvSpPr>
          <p:cNvPr id="69" name="Textfeld 68"/>
          <p:cNvSpPr txBox="1"/>
          <p:nvPr/>
        </p:nvSpPr>
        <p:spPr>
          <a:xfrm>
            <a:off x="4087626" y="45861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681666" y="185996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4681666" y="302740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681666" y="4194840"/>
            <a:ext cx="1485219" cy="872607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Zylinder 4"/>
          <p:cNvSpPr/>
          <p:nvPr/>
        </p:nvSpPr>
        <p:spPr>
          <a:xfrm>
            <a:off x="2021389" y="3027400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074012" y="2317898"/>
            <a:ext cx="1529886" cy="70950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3179135" y="3444949"/>
            <a:ext cx="1424763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136605" y="3870251"/>
            <a:ext cx="1467293" cy="68048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337004" y="2111597"/>
            <a:ext cx="1516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NODE_ENV=“dev”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337004" y="3309814"/>
            <a:ext cx="15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NODE_ENV=“test”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337004" y="4477254"/>
            <a:ext cx="159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NODE_ENV=“prod”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145074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450746" y="1196407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04086" y="2564463"/>
            <a:ext cx="845888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8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STATIC CONFIG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081696" y="4491478"/>
            <a:ext cx="1138887" cy="619422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DATA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2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9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8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/>
          <p:nvPr/>
        </p:nvCxnSpPr>
        <p:spPr>
          <a:xfrm flipV="1">
            <a:off x="1690577" y="1892596"/>
            <a:ext cx="1848490" cy="829339"/>
          </a:xfrm>
          <a:prstGeom prst="curvedConnector3">
            <a:avLst>
              <a:gd name="adj1" fmla="val 4539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 flipV="1">
            <a:off x="1690577" y="2142660"/>
            <a:ext cx="1848490" cy="829339"/>
          </a:xfrm>
          <a:prstGeom prst="curvedConnector3">
            <a:avLst>
              <a:gd name="adj1" fmla="val 5345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feil nach unten 5"/>
          <p:cNvSpPr/>
          <p:nvPr/>
        </p:nvSpPr>
        <p:spPr>
          <a:xfrm>
            <a:off x="3831053" y="2515238"/>
            <a:ext cx="1127051" cy="734927"/>
          </a:xfrm>
          <a:prstGeom prst="downArrow">
            <a:avLst/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32473" y="2793731"/>
            <a:ext cx="1311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829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539067" y="1642532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BLUE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V23</a:t>
            </a:r>
          </a:p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10.1.2.3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>
            <a:off x="3663326" y="2157226"/>
            <a:ext cx="2386034" cy="578245"/>
          </a:xfrm>
          <a:prstGeom prst="curvedConnector3">
            <a:avLst>
              <a:gd name="adj1" fmla="val 7005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ultiplizieren 9"/>
          <p:cNvSpPr/>
          <p:nvPr/>
        </p:nvSpPr>
        <p:spPr>
          <a:xfrm>
            <a:off x="3302026" y="1311984"/>
            <a:ext cx="1008689" cy="907854"/>
          </a:xfrm>
          <a:prstGeom prst="mathMultiply">
            <a:avLst>
              <a:gd name="adj1" fmla="val 13574"/>
            </a:avLst>
          </a:prstGeom>
          <a:solidFill>
            <a:schemeClr val="accent1">
              <a:alpha val="41000"/>
            </a:schemeClr>
          </a:solidFill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3539067" y="3092104"/>
            <a:ext cx="1543296" cy="1079403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GREEN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V24</a:t>
            </a:r>
          </a:p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10.1.2.4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477033" y="1642532"/>
            <a:ext cx="399837" cy="252897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krümmte Verbindung 4"/>
          <p:cNvCxnSpPr>
            <a:endCxn id="3" idx="16"/>
          </p:cNvCxnSpPr>
          <p:nvPr/>
        </p:nvCxnSpPr>
        <p:spPr>
          <a:xfrm>
            <a:off x="1690577" y="2721936"/>
            <a:ext cx="1850596" cy="631008"/>
          </a:xfrm>
          <a:prstGeom prst="curvedConnector3">
            <a:avLst>
              <a:gd name="adj1" fmla="val 56593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krümmte Verbindung 8"/>
          <p:cNvCxnSpPr/>
          <p:nvPr/>
        </p:nvCxnSpPr>
        <p:spPr>
          <a:xfrm>
            <a:off x="1690577" y="2972000"/>
            <a:ext cx="1848490" cy="63826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6049360" y="27354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896960" y="25830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44560" y="243067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7" name="Gekrümmte Verbindung 16"/>
          <p:cNvCxnSpPr/>
          <p:nvPr/>
        </p:nvCxnSpPr>
        <p:spPr>
          <a:xfrm flipV="1">
            <a:off x="3663326" y="2721934"/>
            <a:ext cx="2386034" cy="888335"/>
          </a:xfrm>
          <a:prstGeom prst="curvedConnector3">
            <a:avLst>
              <a:gd name="adj1" fmla="val 66488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2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871330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84967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84574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868734" y="1866298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Gekrümmte Verbindung 8"/>
          <p:cNvCxnSpPr/>
          <p:nvPr/>
        </p:nvCxnSpPr>
        <p:spPr>
          <a:xfrm rot="16200000" flipH="1">
            <a:off x="1775655" y="2275350"/>
            <a:ext cx="893134" cy="552928"/>
          </a:xfrm>
          <a:prstGeom prst="curvedConnector3">
            <a:avLst>
              <a:gd name="adj1" fmla="val 101191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2516859" y="2744479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22551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928244" y="27444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Gerade Verbindung mit Pfeil 19"/>
          <p:cNvCxnSpPr>
            <a:stCxn id="18" idx="1"/>
            <a:endCxn id="17" idx="3"/>
          </p:cNvCxnSpPr>
          <p:nvPr/>
        </p:nvCxnSpPr>
        <p:spPr>
          <a:xfrm flipH="1">
            <a:off x="3284574" y="2998380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9" idx="1"/>
            <a:endCxn id="18" idx="3"/>
          </p:cNvCxnSpPr>
          <p:nvPr/>
        </p:nvCxnSpPr>
        <p:spPr>
          <a:xfrm flipH="1">
            <a:off x="4490266" y="2998380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475242" y="71090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680934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5886627" y="710905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H="1">
            <a:off x="4242957" y="964807"/>
            <a:ext cx="437977" cy="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5448649" y="964807"/>
            <a:ext cx="437978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Bild 3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2656432" y="723904"/>
            <a:ext cx="481419" cy="481419"/>
          </a:xfrm>
          <a:prstGeom prst="rect">
            <a:avLst/>
          </a:prstGeom>
        </p:spPr>
      </p:pic>
      <p:cxnSp>
        <p:nvCxnSpPr>
          <p:cNvPr id="33" name="Gekrümmte Verbindung 32"/>
          <p:cNvCxnSpPr>
            <a:stCxn id="5" idx="0"/>
            <a:endCxn id="27" idx="1"/>
          </p:cNvCxnSpPr>
          <p:nvPr/>
        </p:nvCxnSpPr>
        <p:spPr>
          <a:xfrm rot="5400000" flipH="1" flipV="1">
            <a:off x="2721527" y="1202677"/>
            <a:ext cx="991583" cy="515847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63026" y="2269768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Bild 3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41000"/>
          </a:blip>
          <a:stretch>
            <a:fillRect/>
          </a:stretch>
        </p:blipFill>
        <p:spPr>
          <a:xfrm>
            <a:off x="1531123" y="2757672"/>
            <a:ext cx="481419" cy="4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0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krümmte Verbindung 35"/>
          <p:cNvCxnSpPr/>
          <p:nvPr/>
        </p:nvCxnSpPr>
        <p:spPr>
          <a:xfrm rot="5400000">
            <a:off x="2320913" y="2842883"/>
            <a:ext cx="1325531" cy="814271"/>
          </a:xfrm>
          <a:prstGeom prst="curvedConnector3">
            <a:avLst>
              <a:gd name="adj1" fmla="val 9893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40"/>
          <p:cNvCxnSpPr>
            <a:endCxn id="42" idx="1"/>
          </p:cNvCxnSpPr>
          <p:nvPr/>
        </p:nvCxnSpPr>
        <p:spPr>
          <a:xfrm>
            <a:off x="3941494" y="3154324"/>
            <a:ext cx="888713" cy="758460"/>
          </a:xfrm>
          <a:prstGeom prst="curvedConnector3">
            <a:avLst>
              <a:gd name="adj1" fmla="val 334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1"/>
          <p:cNvCxnSpPr/>
          <p:nvPr/>
        </p:nvCxnSpPr>
        <p:spPr>
          <a:xfrm>
            <a:off x="1552353" y="2030819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2626243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41956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69538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68734" y="1866298"/>
            <a:ext cx="45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1859153" y="2587253"/>
            <a:ext cx="3595349" cy="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211647" y="3165284"/>
            <a:ext cx="3242855" cy="297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68734" y="2433367"/>
            <a:ext cx="463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868734" y="3000436"/>
            <a:ext cx="1104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prod/master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2863606" y="2086036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466835" y="2664271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31" idx="5"/>
          </p:cNvCxnSpPr>
          <p:nvPr/>
        </p:nvCxnSpPr>
        <p:spPr>
          <a:xfrm flipH="1" flipV="1">
            <a:off x="3558705" y="2080720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4172567" y="2658955"/>
            <a:ext cx="474660" cy="455962"/>
          </a:xfrm>
          <a:prstGeom prst="straightConnector1">
            <a:avLst/>
          </a:prstGeom>
          <a:ln w="76200">
            <a:solidFill>
              <a:schemeClr val="accent2">
                <a:alpha val="41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krümmte Verbindung 31"/>
          <p:cNvCxnSpPr>
            <a:stCxn id="3" idx="0"/>
          </p:cNvCxnSpPr>
          <p:nvPr/>
        </p:nvCxnSpPr>
        <p:spPr>
          <a:xfrm rot="5400000" flipH="1" flipV="1">
            <a:off x="2779929" y="1345507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3412177" y="1170863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1808828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830207" y="3658882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6111" y="1956391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ogen 55"/>
          <p:cNvSpPr/>
          <p:nvPr/>
        </p:nvSpPr>
        <p:spPr>
          <a:xfrm rot="10800000">
            <a:off x="1569729" y="1488769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Bogen 57"/>
          <p:cNvSpPr/>
          <p:nvPr/>
        </p:nvSpPr>
        <p:spPr>
          <a:xfrm rot="10800000">
            <a:off x="1903806" y="2067118"/>
            <a:ext cx="612644" cy="1098483"/>
          </a:xfrm>
          <a:prstGeom prst="arc">
            <a:avLst>
              <a:gd name="adj1" fmla="val 16145415"/>
              <a:gd name="adj2" fmla="val 0"/>
            </a:avLst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/>
          <p:cNvSpPr txBox="1"/>
          <p:nvPr/>
        </p:nvSpPr>
        <p:spPr>
          <a:xfrm>
            <a:off x="2312699" y="214356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MERGE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 rot="5400000">
            <a:off x="5250442" y="2433363"/>
            <a:ext cx="976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BRANCHES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2102896" y="1422105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327462" y="252188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033365" y="25121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904521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72147" y="3098327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116666" y="1922978"/>
            <a:ext cx="132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/>
                </a:solidFill>
              </a:rPr>
              <a:t>portal.topic.io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116666" y="2417861"/>
            <a:ext cx="132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3"/>
                </a:solidFill>
              </a:rPr>
              <a:t>api.topic.io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6028267" y="3022600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466214" y="2083982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540104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55817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83399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2782595" y="1919461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19972" y="2009554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2782595" y="1224026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 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Gekrümmte Verbindung 14"/>
          <p:cNvCxnSpPr>
            <a:stCxn id="16" idx="0"/>
          </p:cNvCxnSpPr>
          <p:nvPr/>
        </p:nvCxnSpPr>
        <p:spPr>
          <a:xfrm rot="5400000" flipH="1" flipV="1">
            <a:off x="4693790" y="1398670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5326038" y="1224026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2709815" y="2471946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3466214" y="3519534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78063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40608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2782595" y="3355013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19972" y="3445106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2782595" y="2659578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FORK 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Gekrümmte Verbindung 24"/>
          <p:cNvCxnSpPr/>
          <p:nvPr/>
        </p:nvCxnSpPr>
        <p:spPr>
          <a:xfrm rot="5400000" flipH="1" flipV="1">
            <a:off x="5331749" y="2834222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5963997" y="2659578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>
            <a:off x="2709815" y="3907498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krümmte Verbindung 28"/>
          <p:cNvCxnSpPr>
            <a:stCxn id="3" idx="4"/>
            <a:endCxn id="19" idx="0"/>
          </p:cNvCxnSpPr>
          <p:nvPr/>
        </p:nvCxnSpPr>
        <p:spPr>
          <a:xfrm rot="16200000" flipH="1">
            <a:off x="4290163" y="2482778"/>
            <a:ext cx="1286696" cy="63795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Bild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41" y="2580440"/>
            <a:ext cx="207391" cy="276867"/>
          </a:xfrm>
          <a:prstGeom prst="rect">
            <a:avLst/>
          </a:prstGeom>
        </p:spPr>
      </p:pic>
      <p:cxnSp>
        <p:nvCxnSpPr>
          <p:cNvPr id="34" name="Gerade Verbindung 33"/>
          <p:cNvCxnSpPr/>
          <p:nvPr/>
        </p:nvCxnSpPr>
        <p:spPr>
          <a:xfrm>
            <a:off x="3466213" y="5044873"/>
            <a:ext cx="390214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954243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65642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/>
          <p:cNvSpPr txBox="1"/>
          <p:nvPr/>
        </p:nvSpPr>
        <p:spPr>
          <a:xfrm>
            <a:off x="2782594" y="488035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419971" y="4970445"/>
            <a:ext cx="148856" cy="1488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/>
          <p:cNvSpPr txBox="1"/>
          <p:nvPr/>
        </p:nvSpPr>
        <p:spPr>
          <a:xfrm>
            <a:off x="2782594" y="4184917"/>
            <a:ext cx="9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FORK 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Gekrümmte Verbindung 39"/>
          <p:cNvCxnSpPr/>
          <p:nvPr/>
        </p:nvCxnSpPr>
        <p:spPr>
          <a:xfrm rot="5400000" flipH="1" flipV="1">
            <a:off x="6107929" y="4359561"/>
            <a:ext cx="531627" cy="690143"/>
          </a:xfrm>
          <a:prstGeom prst="curvedConnector2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6740177" y="4184917"/>
            <a:ext cx="767715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Bild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13" y="4195645"/>
            <a:ext cx="207391" cy="276867"/>
          </a:xfrm>
          <a:prstGeom prst="rect">
            <a:avLst/>
          </a:prstGeom>
        </p:spPr>
      </p:pic>
      <p:cxnSp>
        <p:nvCxnSpPr>
          <p:cNvPr id="44" name="Gekrümmte Verbindung 43"/>
          <p:cNvCxnSpPr>
            <a:stCxn id="19" idx="4"/>
            <a:endCxn id="35" idx="1"/>
          </p:cNvCxnSpPr>
          <p:nvPr/>
        </p:nvCxnSpPr>
        <p:spPr>
          <a:xfrm rot="16200000" flipH="1">
            <a:off x="4915125" y="3931327"/>
            <a:ext cx="1398282" cy="723551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2">
                <a:alpha val="41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4259483" y="2802333"/>
            <a:ext cx="858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REQUEST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4105298" y="1421094"/>
            <a:ext cx="75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1" name="Gekrümmte Verbindung 50"/>
          <p:cNvCxnSpPr/>
          <p:nvPr/>
        </p:nvCxnSpPr>
        <p:spPr>
          <a:xfrm rot="16200000" flipH="1">
            <a:off x="4862263" y="2510373"/>
            <a:ext cx="1308495" cy="585330"/>
          </a:xfrm>
          <a:prstGeom prst="curvedConnector3">
            <a:avLst>
              <a:gd name="adj1" fmla="val 48375"/>
            </a:avLst>
          </a:prstGeom>
          <a:ln w="76200">
            <a:solidFill>
              <a:schemeClr val="accent2">
                <a:alpha val="18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76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7536268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7879166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7777566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539502" y="1528104"/>
            <a:ext cx="3521596" cy="2161394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8207145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8765945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8765944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765943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536268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36268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KONG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644002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 rot="5400000">
            <a:off x="3104353" y="16892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0421286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 rot="5400000">
            <a:off x="2244830" y="1549427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 rot="5400000">
            <a:off x="3963875" y="1549428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 rot="5400000">
            <a:off x="3963874" y="2070414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 rot="5400000">
            <a:off x="3963874" y="2593863"/>
            <a:ext cx="399837" cy="1582108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AUTH-SERVER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1649723" y="4063362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BACKEND 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262031" y="3184998"/>
            <a:ext cx="103244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2832193" y="946298"/>
            <a:ext cx="697816" cy="2563327"/>
          </a:xfrm>
          <a:custGeom>
            <a:avLst/>
            <a:gdLst>
              <a:gd name="connsiteX0" fmla="*/ 6700 w 697816"/>
              <a:gd name="connsiteY0" fmla="*/ 0 h 2393206"/>
              <a:gd name="connsiteX1" fmla="*/ 27965 w 697816"/>
              <a:gd name="connsiteY1" fmla="*/ 1286539 h 2393206"/>
              <a:gd name="connsiteX2" fmla="*/ 229984 w 697816"/>
              <a:gd name="connsiteY2" fmla="*/ 2286000 h 2393206"/>
              <a:gd name="connsiteX3" fmla="*/ 697816 w 697816"/>
              <a:gd name="connsiteY3" fmla="*/ 2317897 h 239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816" h="2393206">
                <a:moveTo>
                  <a:pt x="6700" y="0"/>
                </a:moveTo>
                <a:cubicBezTo>
                  <a:pt x="-1275" y="452769"/>
                  <a:pt x="-9249" y="905539"/>
                  <a:pt x="27965" y="1286539"/>
                </a:cubicBezTo>
                <a:cubicBezTo>
                  <a:pt x="65179" y="1667539"/>
                  <a:pt x="118342" y="2114107"/>
                  <a:pt x="229984" y="2286000"/>
                </a:cubicBezTo>
                <a:cubicBezTo>
                  <a:pt x="341626" y="2457893"/>
                  <a:pt x="519721" y="2387895"/>
                  <a:pt x="697816" y="231789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 29"/>
          <p:cNvSpPr/>
          <p:nvPr/>
        </p:nvSpPr>
        <p:spPr>
          <a:xfrm>
            <a:off x="2032804" y="946298"/>
            <a:ext cx="274461" cy="3338623"/>
          </a:xfrm>
          <a:custGeom>
            <a:avLst/>
            <a:gdLst>
              <a:gd name="connsiteX0" fmla="*/ 8647 w 274461"/>
              <a:gd name="connsiteY0" fmla="*/ 0 h 3125972"/>
              <a:gd name="connsiteX1" fmla="*/ 19280 w 274461"/>
              <a:gd name="connsiteY1" fmla="*/ 1169581 h 3125972"/>
              <a:gd name="connsiteX2" fmla="*/ 178768 w 274461"/>
              <a:gd name="connsiteY2" fmla="*/ 2753832 h 3125972"/>
              <a:gd name="connsiteX3" fmla="*/ 274461 w 274461"/>
              <a:gd name="connsiteY3" fmla="*/ 3125972 h 312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61" h="3125972">
                <a:moveTo>
                  <a:pt x="8647" y="0"/>
                </a:moveTo>
                <a:cubicBezTo>
                  <a:pt x="-214" y="355304"/>
                  <a:pt x="-9074" y="710609"/>
                  <a:pt x="19280" y="1169581"/>
                </a:cubicBezTo>
                <a:cubicBezTo>
                  <a:pt x="47634" y="1628553"/>
                  <a:pt x="136238" y="2427767"/>
                  <a:pt x="178768" y="2753832"/>
                </a:cubicBezTo>
                <a:cubicBezTo>
                  <a:pt x="221298" y="3079897"/>
                  <a:pt x="247879" y="3102934"/>
                  <a:pt x="274461" y="3125972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Gerade Verbindung 31"/>
          <p:cNvCxnSpPr/>
          <p:nvPr/>
        </p:nvCxnSpPr>
        <p:spPr>
          <a:xfrm flipV="1">
            <a:off x="4821828" y="3413052"/>
            <a:ext cx="590144" cy="75259"/>
          </a:xfrm>
          <a:prstGeom prst="line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33"/>
          <p:cNvSpPr/>
          <p:nvPr/>
        </p:nvSpPr>
        <p:spPr>
          <a:xfrm>
            <a:off x="4752753" y="2934586"/>
            <a:ext cx="170804" cy="404037"/>
          </a:xfrm>
          <a:custGeom>
            <a:avLst/>
            <a:gdLst>
              <a:gd name="connsiteX0" fmla="*/ 0 w 170804"/>
              <a:gd name="connsiteY0" fmla="*/ 404037 h 404037"/>
              <a:gd name="connsiteX1" fmla="*/ 170121 w 170804"/>
              <a:gd name="connsiteY1" fmla="*/ 255181 h 404037"/>
              <a:gd name="connsiteX2" fmla="*/ 63796 w 170804"/>
              <a:gd name="connsiteY2" fmla="*/ 0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804" h="404037">
                <a:moveTo>
                  <a:pt x="0" y="404037"/>
                </a:moveTo>
                <a:cubicBezTo>
                  <a:pt x="79744" y="363278"/>
                  <a:pt x="159488" y="322520"/>
                  <a:pt x="170121" y="255181"/>
                </a:cubicBezTo>
                <a:cubicBezTo>
                  <a:pt x="180754" y="187841"/>
                  <a:pt x="63796" y="0"/>
                  <a:pt x="63796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ihandform 34"/>
          <p:cNvSpPr/>
          <p:nvPr/>
        </p:nvSpPr>
        <p:spPr>
          <a:xfrm>
            <a:off x="3062177" y="2360428"/>
            <a:ext cx="606056" cy="531628"/>
          </a:xfrm>
          <a:custGeom>
            <a:avLst/>
            <a:gdLst>
              <a:gd name="connsiteX0" fmla="*/ 606056 w 606056"/>
              <a:gd name="connsiteY0" fmla="*/ 531628 h 531628"/>
              <a:gd name="connsiteX1" fmla="*/ 138223 w 606056"/>
              <a:gd name="connsiteY1" fmla="*/ 372139 h 531628"/>
              <a:gd name="connsiteX2" fmla="*/ 0 w 606056"/>
              <a:gd name="connsiteY2" fmla="*/ 0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56" h="531628">
                <a:moveTo>
                  <a:pt x="606056" y="531628"/>
                </a:moveTo>
                <a:cubicBezTo>
                  <a:pt x="422644" y="496186"/>
                  <a:pt x="239232" y="460744"/>
                  <a:pt x="138223" y="372139"/>
                </a:cubicBezTo>
                <a:cubicBezTo>
                  <a:pt x="37214" y="283534"/>
                  <a:pt x="0" y="0"/>
                  <a:pt x="0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4763386" y="2328530"/>
            <a:ext cx="465769" cy="1084521"/>
          </a:xfrm>
          <a:custGeom>
            <a:avLst/>
            <a:gdLst>
              <a:gd name="connsiteX0" fmla="*/ 0 w 465769"/>
              <a:gd name="connsiteY0" fmla="*/ 1084521 h 1084521"/>
              <a:gd name="connsiteX1" fmla="*/ 372140 w 465769"/>
              <a:gd name="connsiteY1" fmla="*/ 850605 h 1084521"/>
              <a:gd name="connsiteX2" fmla="*/ 446567 w 465769"/>
              <a:gd name="connsiteY2" fmla="*/ 350875 h 1084521"/>
              <a:gd name="connsiteX3" fmla="*/ 85061 w 465769"/>
              <a:gd name="connsiteY3" fmla="*/ 0 h 108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769" h="1084521">
                <a:moveTo>
                  <a:pt x="0" y="1084521"/>
                </a:moveTo>
                <a:cubicBezTo>
                  <a:pt x="148856" y="1028700"/>
                  <a:pt x="297712" y="972879"/>
                  <a:pt x="372140" y="850605"/>
                </a:cubicBezTo>
                <a:cubicBezTo>
                  <a:pt x="446568" y="728331"/>
                  <a:pt x="494414" y="492642"/>
                  <a:pt x="446567" y="350875"/>
                </a:cubicBezTo>
                <a:cubicBezTo>
                  <a:pt x="398721" y="209107"/>
                  <a:pt x="85061" y="0"/>
                  <a:pt x="85061" y="0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bgerundetes Rechteck 37"/>
          <p:cNvSpPr/>
          <p:nvPr/>
        </p:nvSpPr>
        <p:spPr>
          <a:xfrm>
            <a:off x="1537002" y="630847"/>
            <a:ext cx="3301153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 APPLICATION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4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4348121" y="1181746"/>
            <a:ext cx="3518611" cy="4210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" name="Rechteck 14"/>
          <p:cNvSpPr/>
          <p:nvPr/>
        </p:nvSpPr>
        <p:spPr>
          <a:xfrm>
            <a:off x="4663324" y="2591884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 smtClean="0"/>
              <a:t>auth-server</a:t>
            </a:r>
            <a:endParaRPr lang="en-US" sz="1000" noProof="1"/>
          </a:p>
        </p:txBody>
      </p:sp>
      <p:sp>
        <p:nvSpPr>
          <p:cNvPr id="79" name="Pfeil nach rechts 78"/>
          <p:cNvSpPr/>
          <p:nvPr/>
        </p:nvSpPr>
        <p:spPr>
          <a:xfrm>
            <a:off x="5343180" y="2754815"/>
            <a:ext cx="2836344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2" name="Rechteck 21"/>
          <p:cNvSpPr/>
          <p:nvPr/>
        </p:nvSpPr>
        <p:spPr>
          <a:xfrm>
            <a:off x="4081083" y="3498469"/>
            <a:ext cx="519716" cy="173501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kong-gw:8000</a:t>
            </a:r>
          </a:p>
        </p:txBody>
      </p:sp>
      <p:sp>
        <p:nvSpPr>
          <p:cNvPr id="19" name="Rechteck 18"/>
          <p:cNvSpPr/>
          <p:nvPr/>
        </p:nvSpPr>
        <p:spPr>
          <a:xfrm>
            <a:off x="4663324" y="3498474"/>
            <a:ext cx="1047262" cy="17350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 smtClean="0"/>
              <a:t>kong</a:t>
            </a:r>
            <a:endParaRPr lang="en-US" sz="1000" noProof="1"/>
          </a:p>
        </p:txBody>
      </p:sp>
      <p:sp>
        <p:nvSpPr>
          <p:cNvPr id="72" name="Pfeil nach rechts 71"/>
          <p:cNvSpPr/>
          <p:nvPr/>
        </p:nvSpPr>
        <p:spPr>
          <a:xfrm>
            <a:off x="5344631" y="3692469"/>
            <a:ext cx="2836344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6" name="Rechteck 35"/>
          <p:cNvSpPr/>
          <p:nvPr/>
        </p:nvSpPr>
        <p:spPr>
          <a:xfrm>
            <a:off x="8180975" y="1689641"/>
            <a:ext cx="1555611" cy="8284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671878" y="1685305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 smtClean="0"/>
              <a:t>portal-api</a:t>
            </a:r>
            <a:endParaRPr lang="en-US" sz="1000" noProof="1"/>
          </a:p>
        </p:txBody>
      </p:sp>
      <p:sp>
        <p:nvSpPr>
          <p:cNvPr id="4" name="Rechteck 3"/>
          <p:cNvSpPr/>
          <p:nvPr/>
        </p:nvSpPr>
        <p:spPr>
          <a:xfrm>
            <a:off x="6734401" y="1935397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portal-api</a:t>
            </a:r>
            <a:endParaRPr lang="en-US" sz="1000" noProof="1"/>
          </a:p>
        </p:txBody>
      </p:sp>
      <p:sp>
        <p:nvSpPr>
          <p:cNvPr id="6" name="Rechteck 5"/>
          <p:cNvSpPr/>
          <p:nvPr/>
        </p:nvSpPr>
        <p:spPr>
          <a:xfrm>
            <a:off x="4663327" y="1685306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 smtClean="0"/>
              <a:t>portal</a:t>
            </a:r>
            <a:endParaRPr lang="en-US" sz="1000" noProof="1"/>
          </a:p>
        </p:txBody>
      </p:sp>
      <p:sp>
        <p:nvSpPr>
          <p:cNvPr id="7" name="Rechteck 6"/>
          <p:cNvSpPr/>
          <p:nvPr/>
        </p:nvSpPr>
        <p:spPr>
          <a:xfrm>
            <a:off x="4725850" y="1935398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portal</a:t>
            </a:r>
            <a:endParaRPr lang="en-US" sz="1000" noProof="1"/>
          </a:p>
        </p:txBody>
      </p:sp>
      <p:sp>
        <p:nvSpPr>
          <p:cNvPr id="8" name="Rechteck 7"/>
          <p:cNvSpPr/>
          <p:nvPr/>
        </p:nvSpPr>
        <p:spPr>
          <a:xfrm>
            <a:off x="6671878" y="2591885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noProof="1" smtClean="0"/>
              <a:t>portal-kong-adapter</a:t>
            </a:r>
            <a:endParaRPr lang="en-US" sz="800" noProof="1"/>
          </a:p>
        </p:txBody>
      </p:sp>
      <p:sp>
        <p:nvSpPr>
          <p:cNvPr id="9" name="Rechteck 8"/>
          <p:cNvSpPr/>
          <p:nvPr/>
        </p:nvSpPr>
        <p:spPr>
          <a:xfrm>
            <a:off x="6734401" y="2841977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portal-kong-adapter</a:t>
            </a:r>
            <a:endParaRPr lang="en-US" sz="1000" noProof="1"/>
          </a:p>
        </p:txBody>
      </p:sp>
      <p:sp>
        <p:nvSpPr>
          <p:cNvPr id="10" name="Rechteck 9"/>
          <p:cNvSpPr/>
          <p:nvPr/>
        </p:nvSpPr>
        <p:spPr>
          <a:xfrm>
            <a:off x="6671878" y="3498469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 smtClean="0"/>
              <a:t>portal-mailer</a:t>
            </a:r>
            <a:endParaRPr lang="en-US" sz="1000" noProof="1"/>
          </a:p>
        </p:txBody>
      </p:sp>
      <p:sp>
        <p:nvSpPr>
          <p:cNvPr id="11" name="Rechteck 10"/>
          <p:cNvSpPr/>
          <p:nvPr/>
        </p:nvSpPr>
        <p:spPr>
          <a:xfrm>
            <a:off x="6734401" y="3748561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portal-mailer</a:t>
            </a:r>
            <a:endParaRPr lang="en-US" sz="1000" noProof="1"/>
          </a:p>
        </p:txBody>
      </p:sp>
      <p:sp>
        <p:nvSpPr>
          <p:cNvPr id="12" name="Rechteck 11"/>
          <p:cNvSpPr/>
          <p:nvPr/>
        </p:nvSpPr>
        <p:spPr>
          <a:xfrm>
            <a:off x="6226400" y="1685305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portal-api:3001</a:t>
            </a:r>
            <a:endParaRPr lang="en-US" sz="1000" noProof="1"/>
          </a:p>
        </p:txBody>
      </p:sp>
      <p:sp>
        <p:nvSpPr>
          <p:cNvPr id="13" name="Rechteck 12"/>
          <p:cNvSpPr/>
          <p:nvPr/>
        </p:nvSpPr>
        <p:spPr>
          <a:xfrm>
            <a:off x="4081086" y="1685305"/>
            <a:ext cx="519716" cy="8284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portal:3000</a:t>
            </a:r>
          </a:p>
        </p:txBody>
      </p:sp>
      <p:sp>
        <p:nvSpPr>
          <p:cNvPr id="14" name="Rechteck 13"/>
          <p:cNvSpPr/>
          <p:nvPr/>
        </p:nvSpPr>
        <p:spPr>
          <a:xfrm>
            <a:off x="6226398" y="2591885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portal-kong-adapter:3002</a:t>
            </a:r>
            <a:endParaRPr lang="en-US" sz="1000" noProof="1"/>
          </a:p>
        </p:txBody>
      </p:sp>
      <p:sp>
        <p:nvSpPr>
          <p:cNvPr id="16" name="Rechteck 15"/>
          <p:cNvSpPr/>
          <p:nvPr/>
        </p:nvSpPr>
        <p:spPr>
          <a:xfrm>
            <a:off x="4725847" y="2841976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auth-server</a:t>
            </a:r>
            <a:endParaRPr lang="en-US" sz="1000" noProof="1"/>
          </a:p>
        </p:txBody>
      </p:sp>
      <p:sp>
        <p:nvSpPr>
          <p:cNvPr id="17" name="Rechteck 16"/>
          <p:cNvSpPr/>
          <p:nvPr/>
        </p:nvSpPr>
        <p:spPr>
          <a:xfrm>
            <a:off x="6222488" y="3498468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portal-mailer:3003</a:t>
            </a:r>
            <a:endParaRPr lang="en-US" sz="1000" noProof="1"/>
          </a:p>
        </p:txBody>
      </p:sp>
      <p:sp>
        <p:nvSpPr>
          <p:cNvPr id="18" name="Rechteck 17"/>
          <p:cNvSpPr/>
          <p:nvPr/>
        </p:nvSpPr>
        <p:spPr>
          <a:xfrm>
            <a:off x="5767240" y="2591884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auth-server:3010</a:t>
            </a:r>
            <a:endParaRPr lang="en-US" sz="1000" noProof="1"/>
          </a:p>
        </p:txBody>
      </p:sp>
      <p:sp>
        <p:nvSpPr>
          <p:cNvPr id="20" name="Rechteck 19"/>
          <p:cNvSpPr/>
          <p:nvPr/>
        </p:nvSpPr>
        <p:spPr>
          <a:xfrm>
            <a:off x="4725847" y="3748566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kong</a:t>
            </a:r>
            <a:endParaRPr lang="en-US" sz="1000" noProof="1"/>
          </a:p>
        </p:txBody>
      </p:sp>
      <p:sp>
        <p:nvSpPr>
          <p:cNvPr id="23" name="Rechteck 22"/>
          <p:cNvSpPr/>
          <p:nvPr/>
        </p:nvSpPr>
        <p:spPr>
          <a:xfrm>
            <a:off x="4725846" y="4655149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kong</a:t>
            </a:r>
            <a:endParaRPr lang="en-US" sz="1000" noProof="1"/>
          </a:p>
        </p:txBody>
      </p:sp>
      <p:sp>
        <p:nvSpPr>
          <p:cNvPr id="24" name="Textfeld 23"/>
          <p:cNvSpPr txBox="1"/>
          <p:nvPr/>
        </p:nvSpPr>
        <p:spPr>
          <a:xfrm>
            <a:off x="4874337" y="4220391"/>
            <a:ext cx="6252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r-IN" noProof="1" smtClean="0">
                <a:solidFill>
                  <a:schemeClr val="bg1"/>
                </a:solidFill>
              </a:rPr>
              <a:t>…</a:t>
            </a: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671878" y="4405052"/>
            <a:ext cx="1047262" cy="8284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noProof="1" smtClean="0"/>
              <a:t>kong-database</a:t>
            </a:r>
            <a:endParaRPr lang="en-US" sz="1000" noProof="1"/>
          </a:p>
        </p:txBody>
      </p:sp>
      <p:sp>
        <p:nvSpPr>
          <p:cNvPr id="26" name="Rechteck 25"/>
          <p:cNvSpPr/>
          <p:nvPr/>
        </p:nvSpPr>
        <p:spPr>
          <a:xfrm>
            <a:off x="6720720" y="4662963"/>
            <a:ext cx="922215" cy="5236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 smtClean="0"/>
              <a:t>kong-database (postgres:9.4)</a:t>
            </a:r>
            <a:endParaRPr lang="en-US" sz="1000" noProof="1"/>
          </a:p>
        </p:txBody>
      </p:sp>
      <p:sp>
        <p:nvSpPr>
          <p:cNvPr id="28" name="Rechteck 27"/>
          <p:cNvSpPr/>
          <p:nvPr/>
        </p:nvSpPr>
        <p:spPr>
          <a:xfrm>
            <a:off x="6226398" y="4405052"/>
            <a:ext cx="382953" cy="8284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noProof="1" smtClean="0"/>
              <a:t>kong-database:5432</a:t>
            </a:r>
            <a:endParaRPr lang="en-US" sz="900" noProof="1"/>
          </a:p>
        </p:txBody>
      </p:sp>
      <p:pic>
        <p:nvPicPr>
          <p:cNvPr id="30" name="Bild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427" y="1917072"/>
            <a:ext cx="515903" cy="515903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8802330" y="1784209"/>
            <a:ext cx="1000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 smtClean="0">
                <a:solidFill>
                  <a:schemeClr val="bg1"/>
                </a:solidFill>
              </a:rPr>
              <a:t>portal-api-dynamic-data: critical data</a:t>
            </a:r>
            <a:endParaRPr lang="en-US" sz="1000" noProof="1">
              <a:solidFill>
                <a:schemeClr val="bg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8178431" y="4405052"/>
            <a:ext cx="1555611" cy="8284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bg1"/>
              </a:solidFill>
            </a:endParaRPr>
          </a:p>
        </p:txBody>
      </p:sp>
      <p:pic>
        <p:nvPicPr>
          <p:cNvPr id="38" name="Bild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920" y="4603753"/>
            <a:ext cx="515903" cy="515903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8798823" y="4470890"/>
            <a:ext cx="1000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 smtClean="0">
                <a:solidFill>
                  <a:schemeClr val="bg1"/>
                </a:solidFill>
              </a:rPr>
              <a:t>kong-db-data: fast, non-critical data</a:t>
            </a:r>
            <a:endParaRPr lang="en-US" sz="1000" noProof="1">
              <a:solidFill>
                <a:schemeClr val="bg1"/>
              </a:solidFill>
            </a:endParaRPr>
          </a:p>
        </p:txBody>
      </p:sp>
      <p:cxnSp>
        <p:nvCxnSpPr>
          <p:cNvPr id="41" name="Gerade Verbindung 40"/>
          <p:cNvCxnSpPr>
            <a:stCxn id="26" idx="3"/>
          </p:cNvCxnSpPr>
          <p:nvPr/>
        </p:nvCxnSpPr>
        <p:spPr>
          <a:xfrm>
            <a:off x="7642935" y="4924779"/>
            <a:ext cx="52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7650306" y="2205394"/>
            <a:ext cx="522213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4372448" y="5550627"/>
            <a:ext cx="713265" cy="3875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 smtClean="0"/>
              <a:t>Public Service</a:t>
            </a:r>
            <a:endParaRPr lang="en-US" sz="1000" noProof="1"/>
          </a:p>
        </p:txBody>
      </p:sp>
      <p:sp>
        <p:nvSpPr>
          <p:cNvPr id="47" name="Rechteck 46"/>
          <p:cNvSpPr/>
          <p:nvPr/>
        </p:nvSpPr>
        <p:spPr>
          <a:xfrm>
            <a:off x="5164603" y="5549347"/>
            <a:ext cx="713265" cy="3877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 smtClean="0"/>
              <a:t>Internal Service</a:t>
            </a:r>
            <a:endParaRPr lang="en-US" sz="1000" noProof="1"/>
          </a:p>
        </p:txBody>
      </p:sp>
      <p:sp>
        <p:nvSpPr>
          <p:cNvPr id="48" name="Rechteck 47"/>
          <p:cNvSpPr/>
          <p:nvPr/>
        </p:nvSpPr>
        <p:spPr>
          <a:xfrm>
            <a:off x="5965745" y="5549347"/>
            <a:ext cx="713265" cy="3877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 smtClean="0"/>
              <a:t>Deploy-ment</a:t>
            </a:r>
            <a:endParaRPr lang="en-US" sz="1000" noProof="1"/>
          </a:p>
        </p:txBody>
      </p:sp>
      <p:sp>
        <p:nvSpPr>
          <p:cNvPr id="49" name="Rechteck 48"/>
          <p:cNvSpPr/>
          <p:nvPr/>
        </p:nvSpPr>
        <p:spPr>
          <a:xfrm>
            <a:off x="6766887" y="5549346"/>
            <a:ext cx="713265" cy="3877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 smtClean="0"/>
              <a:t>Container/Pod</a:t>
            </a:r>
            <a:endParaRPr lang="en-US" sz="1000" noProof="1"/>
          </a:p>
        </p:txBody>
      </p:sp>
      <p:sp>
        <p:nvSpPr>
          <p:cNvPr id="50" name="Rechteck 49"/>
          <p:cNvSpPr/>
          <p:nvPr/>
        </p:nvSpPr>
        <p:spPr>
          <a:xfrm>
            <a:off x="7559042" y="5549345"/>
            <a:ext cx="713265" cy="3877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1" smtClean="0"/>
              <a:t>Persistent Volume</a:t>
            </a:r>
            <a:endParaRPr lang="en-US" sz="1000" noProof="1"/>
          </a:p>
        </p:txBody>
      </p:sp>
      <p:pic>
        <p:nvPicPr>
          <p:cNvPr id="52" name="Bild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052" y="1227484"/>
            <a:ext cx="1734972" cy="425108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204675" y="1181746"/>
            <a:ext cx="516316" cy="42102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External Load Balancer</a:t>
            </a:r>
          </a:p>
          <a:p>
            <a:pPr algn="ctr"/>
            <a:r>
              <a:rPr lang="en-US" sz="1000" noProof="1" smtClean="0"/>
              <a:t>(Ingress Configuration)</a:t>
            </a:r>
            <a:endParaRPr lang="en-US" sz="1000" noProof="1"/>
          </a:p>
        </p:txBody>
      </p:sp>
      <p:sp>
        <p:nvSpPr>
          <p:cNvPr id="57" name="Pfeil nach rechts 56"/>
          <p:cNvSpPr/>
          <p:nvPr/>
        </p:nvSpPr>
        <p:spPr>
          <a:xfrm>
            <a:off x="2980178" y="1885030"/>
            <a:ext cx="1091489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feld 65"/>
          <p:cNvSpPr txBox="1"/>
          <p:nvPr/>
        </p:nvSpPr>
        <p:spPr>
          <a:xfrm>
            <a:off x="1533830" y="1885030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noProof="1" smtClean="0"/>
              <a:t>VHOST</a:t>
            </a:r>
          </a:p>
          <a:p>
            <a:r>
              <a:rPr lang="en-US" sz="1000" noProof="1" smtClean="0"/>
              <a:t>portal.yourcompany.com</a:t>
            </a:r>
            <a:endParaRPr lang="en-US" sz="1000" noProof="1"/>
          </a:p>
        </p:txBody>
      </p:sp>
      <p:sp>
        <p:nvSpPr>
          <p:cNvPr id="67" name="Textfeld 66"/>
          <p:cNvSpPr txBox="1"/>
          <p:nvPr/>
        </p:nvSpPr>
        <p:spPr>
          <a:xfrm>
            <a:off x="1687718" y="4318466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noProof="1" smtClean="0"/>
              <a:t>VHOST</a:t>
            </a:r>
          </a:p>
          <a:p>
            <a:r>
              <a:rPr lang="en-US" sz="1000" noProof="1" smtClean="0"/>
              <a:t>api.yourcompany.com</a:t>
            </a:r>
            <a:endParaRPr lang="en-US" sz="1000" noProof="1"/>
          </a:p>
        </p:txBody>
      </p:sp>
      <p:sp>
        <p:nvSpPr>
          <p:cNvPr id="70" name="Rechteck 69"/>
          <p:cNvSpPr/>
          <p:nvPr/>
        </p:nvSpPr>
        <p:spPr>
          <a:xfrm>
            <a:off x="8185153" y="3498464"/>
            <a:ext cx="1552107" cy="8056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 smtClean="0"/>
              <a:t>Backend APIs (may be in k8s as well)</a:t>
            </a:r>
            <a:endParaRPr lang="en-US" sz="1000" noProof="1"/>
          </a:p>
        </p:txBody>
      </p:sp>
      <p:sp>
        <p:nvSpPr>
          <p:cNvPr id="71" name="Pfeil nach rechts 70"/>
          <p:cNvSpPr/>
          <p:nvPr/>
        </p:nvSpPr>
        <p:spPr>
          <a:xfrm>
            <a:off x="2979152" y="4318466"/>
            <a:ext cx="1091489" cy="428980"/>
          </a:xfrm>
          <a:prstGeom prst="rightArrow">
            <a:avLst/>
          </a:prstGeom>
          <a:solidFill>
            <a:schemeClr val="accent1">
              <a:alpha val="41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1" name="Rechteck 20"/>
          <p:cNvSpPr/>
          <p:nvPr/>
        </p:nvSpPr>
        <p:spPr>
          <a:xfrm>
            <a:off x="5773109" y="3498469"/>
            <a:ext cx="382953" cy="17350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noProof="1" smtClean="0"/>
              <a:t>kong:8001</a:t>
            </a:r>
            <a:endParaRPr lang="en-US" sz="1000" noProof="1"/>
          </a:p>
        </p:txBody>
      </p:sp>
      <p:sp>
        <p:nvSpPr>
          <p:cNvPr id="29" name="Rechteck 28"/>
          <p:cNvSpPr/>
          <p:nvPr/>
        </p:nvSpPr>
        <p:spPr>
          <a:xfrm>
            <a:off x="4654281" y="2587873"/>
            <a:ext cx="1500555" cy="828435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8" name="Rechteck 77"/>
          <p:cNvSpPr/>
          <p:nvPr/>
        </p:nvSpPr>
        <p:spPr>
          <a:xfrm>
            <a:off x="8190545" y="2592888"/>
            <a:ext cx="1552107" cy="8056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noProof="1" smtClean="0"/>
              <a:t>Identity Provider</a:t>
            </a:r>
            <a:endParaRPr lang="en-US" sz="1000" noProof="1"/>
          </a:p>
        </p:txBody>
      </p:sp>
    </p:spTree>
    <p:extLst>
      <p:ext uri="{BB962C8B-B14F-4D97-AF65-F5344CB8AC3E}">
        <p14:creationId xmlns:p14="http://schemas.microsoft.com/office/powerpoint/2010/main" val="16251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211219" y="746186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908721" y="1259982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 APPLICA-TION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2983078" y="1259982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Gerade Verbindung mit Pfeil 4"/>
          <p:cNvCxnSpPr>
            <a:stCxn id="3" idx="3"/>
            <a:endCxn id="4" idx="1"/>
          </p:cNvCxnSpPr>
          <p:nvPr/>
        </p:nvCxnSpPr>
        <p:spPr>
          <a:xfrm>
            <a:off x="1839198" y="1609848"/>
            <a:ext cx="1143880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3606935" y="4215945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304437" y="4729741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 APPLICA-TION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293734" y="4215945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293733" y="5243539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AUTHZ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7796856" y="746186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6494358" y="1259982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AGENT (SPA)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8483655" y="746186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8483654" y="1773780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AUTHZ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908721" y="4729741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AGENT (SPA)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mit Pfeil 23"/>
          <p:cNvCxnSpPr>
            <a:stCxn id="23" idx="3"/>
            <a:endCxn id="9" idx="1"/>
          </p:cNvCxnSpPr>
          <p:nvPr/>
        </p:nvCxnSpPr>
        <p:spPr>
          <a:xfrm>
            <a:off x="1839198" y="5079607"/>
            <a:ext cx="465239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7796856" y="2713179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 WEB SERVER (STATIC)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Gerade Verbindung mit Pfeil 27"/>
          <p:cNvCxnSpPr>
            <a:stCxn id="18" idx="2"/>
            <a:endCxn id="27" idx="1"/>
          </p:cNvCxnSpPr>
          <p:nvPr/>
        </p:nvCxnSpPr>
        <p:spPr>
          <a:xfrm>
            <a:off x="6959597" y="1959713"/>
            <a:ext cx="837259" cy="110333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8395824" y="4220277"/>
            <a:ext cx="399837" cy="1727325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093326" y="4734073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 APP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9082623" y="4220277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BACKEND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9082622" y="5247871"/>
            <a:ext cx="930477" cy="69973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AUTHZ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5507519" y="5243539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Gerade Verbindung mit Pfeil 39"/>
          <p:cNvCxnSpPr>
            <a:stCxn id="12" idx="3"/>
            <a:endCxn id="39" idx="1"/>
          </p:cNvCxnSpPr>
          <p:nvPr/>
        </p:nvCxnSpPr>
        <p:spPr>
          <a:xfrm>
            <a:off x="5224210" y="5593405"/>
            <a:ext cx="283309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/>
          <p:cNvSpPr/>
          <p:nvPr/>
        </p:nvSpPr>
        <p:spPr>
          <a:xfrm>
            <a:off x="10300060" y="5243539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Gerade Verbindung mit Pfeil 43"/>
          <p:cNvCxnSpPr>
            <a:stCxn id="37" idx="3"/>
            <a:endCxn id="43" idx="1"/>
          </p:cNvCxnSpPr>
          <p:nvPr/>
        </p:nvCxnSpPr>
        <p:spPr>
          <a:xfrm flipV="1">
            <a:off x="10013099" y="5593405"/>
            <a:ext cx="286961" cy="4332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9701092" y="1783501"/>
            <a:ext cx="930477" cy="699731"/>
          </a:xfrm>
          <a:prstGeom prst="roundRect">
            <a:avLst>
              <a:gd name="adj" fmla="val 5119"/>
            </a:avLst>
          </a:prstGeom>
          <a:ln w="1905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IDP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9417783" y="2133367"/>
            <a:ext cx="283309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krümmte Verbindung 50"/>
          <p:cNvCxnSpPr>
            <a:stCxn id="9" idx="3"/>
            <a:endCxn id="12" idx="1"/>
          </p:cNvCxnSpPr>
          <p:nvPr/>
        </p:nvCxnSpPr>
        <p:spPr>
          <a:xfrm>
            <a:off x="3234914" y="5079607"/>
            <a:ext cx="1058819" cy="513798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 Verbindung 52"/>
          <p:cNvCxnSpPr>
            <a:stCxn id="9" idx="3"/>
            <a:endCxn id="10" idx="1"/>
          </p:cNvCxnSpPr>
          <p:nvPr/>
        </p:nvCxnSpPr>
        <p:spPr>
          <a:xfrm flipV="1">
            <a:off x="3234914" y="4565811"/>
            <a:ext cx="1058820" cy="513796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/>
          <p:nvPr/>
        </p:nvCxnSpPr>
        <p:spPr>
          <a:xfrm>
            <a:off x="7403473" y="1609847"/>
            <a:ext cx="1058819" cy="513798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krümmte Verbindung 56"/>
          <p:cNvCxnSpPr/>
          <p:nvPr/>
        </p:nvCxnSpPr>
        <p:spPr>
          <a:xfrm flipV="1">
            <a:off x="7403473" y="1096051"/>
            <a:ext cx="1058820" cy="513796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krümmte Verbindung 57"/>
          <p:cNvCxnSpPr/>
          <p:nvPr/>
        </p:nvCxnSpPr>
        <p:spPr>
          <a:xfrm>
            <a:off x="8023802" y="5083939"/>
            <a:ext cx="1058819" cy="513798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krümmte Verbindung 58"/>
          <p:cNvCxnSpPr/>
          <p:nvPr/>
        </p:nvCxnSpPr>
        <p:spPr>
          <a:xfrm flipV="1">
            <a:off x="8023802" y="4570143"/>
            <a:ext cx="1058820" cy="513796"/>
          </a:xfrm>
          <a:prstGeom prst="curvedConnector3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8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3676649" y="3525110"/>
            <a:ext cx="2741084" cy="136862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4019547" y="3867570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917947" y="3760059"/>
            <a:ext cx="2292352" cy="391584"/>
          </a:xfrm>
          <a:prstGeom prst="roundRect">
            <a:avLst>
              <a:gd name="adj" fmla="val 5119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676649" y="159258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7887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4347526" y="169968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906326" y="169968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906325" y="219921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906324" y="271039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76649" y="128480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784383" y="3628177"/>
            <a:ext cx="22946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676649" y="321733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KONG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784383" y="4383597"/>
            <a:ext cx="2523284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104354" y="1592580"/>
            <a:ext cx="399837" cy="3301153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565401" y="3217333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561667" y="3818466"/>
            <a:ext cx="414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bgerundetes Rechteck 46"/>
          <p:cNvSpPr/>
          <p:nvPr/>
        </p:nvSpPr>
        <p:spPr>
          <a:xfrm>
            <a:off x="1153033" y="1360967"/>
            <a:ext cx="7958115" cy="4763386"/>
          </a:xfrm>
          <a:prstGeom prst="roundRect">
            <a:avLst>
              <a:gd name="adj" fmla="val 122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700551" y="348741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Gerade Verbindung mit Pfeil 2"/>
          <p:cNvCxnSpPr>
            <a:stCxn id="7" idx="3"/>
            <a:endCxn id="14" idx="1"/>
          </p:cNvCxnSpPr>
          <p:nvPr/>
        </p:nvCxnSpPr>
        <p:spPr>
          <a:xfrm flipV="1">
            <a:off x="3479478" y="2884136"/>
            <a:ext cx="1221077" cy="87394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4" idx="3"/>
            <a:endCxn id="5" idx="1"/>
          </p:cNvCxnSpPr>
          <p:nvPr/>
        </p:nvCxnSpPr>
        <p:spPr>
          <a:xfrm>
            <a:off x="6149030" y="2884136"/>
            <a:ext cx="1208843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5" idx="1"/>
          </p:cNvCxnSpPr>
          <p:nvPr/>
        </p:nvCxnSpPr>
        <p:spPr>
          <a:xfrm>
            <a:off x="3479478" y="3758077"/>
            <a:ext cx="1221073" cy="20649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3"/>
            <a:endCxn id="16" idx="1"/>
          </p:cNvCxnSpPr>
          <p:nvPr/>
        </p:nvCxnSpPr>
        <p:spPr>
          <a:xfrm>
            <a:off x="3479478" y="3758077"/>
            <a:ext cx="1221074" cy="87394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6" idx="1"/>
          </p:cNvCxnSpPr>
          <p:nvPr/>
        </p:nvCxnSpPr>
        <p:spPr>
          <a:xfrm flipH="1">
            <a:off x="2755240" y="4049390"/>
            <a:ext cx="1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2"/>
            <a:endCxn id="7" idx="0"/>
          </p:cNvCxnSpPr>
          <p:nvPr/>
        </p:nvCxnSpPr>
        <p:spPr>
          <a:xfrm flipH="1">
            <a:off x="2755241" y="3175449"/>
            <a:ext cx="12238" cy="29131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0" idx="0"/>
            <a:endCxn id="5" idx="2"/>
          </p:cNvCxnSpPr>
          <p:nvPr/>
        </p:nvCxnSpPr>
        <p:spPr>
          <a:xfrm flipV="1">
            <a:off x="8082111" y="3175449"/>
            <a:ext cx="0" cy="29131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836711" y="5029979"/>
            <a:ext cx="105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WEBHOOKS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807722" y="28892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8001</a:t>
            </a:r>
          </a:p>
        </p:txBody>
      </p:sp>
      <p:cxnSp>
        <p:nvCxnSpPr>
          <p:cNvPr id="43" name="Gerade Verbindung mit Pfeil 42"/>
          <p:cNvCxnSpPr>
            <a:stCxn id="40" idx="2"/>
            <a:endCxn id="8" idx="0"/>
          </p:cNvCxnSpPr>
          <p:nvPr/>
        </p:nvCxnSpPr>
        <p:spPr>
          <a:xfrm flipH="1">
            <a:off x="2767479" y="1676591"/>
            <a:ext cx="2657310" cy="9162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0" idx="2"/>
            <a:endCxn id="5" idx="0"/>
          </p:cNvCxnSpPr>
          <p:nvPr/>
        </p:nvCxnSpPr>
        <p:spPr>
          <a:xfrm>
            <a:off x="5424789" y="1676591"/>
            <a:ext cx="2657322" cy="916231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9647140" y="24470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1" name="Rechteck 50"/>
          <p:cNvSpPr/>
          <p:nvPr/>
        </p:nvSpPr>
        <p:spPr>
          <a:xfrm>
            <a:off x="9799540" y="25994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accent3"/>
                </a:solidFill>
              </a:rPr>
              <a:t>Backend 1</a:t>
            </a:r>
          </a:p>
        </p:txBody>
      </p:sp>
      <p:sp>
        <p:nvSpPr>
          <p:cNvPr id="52" name="Rechteck 51"/>
          <p:cNvSpPr/>
          <p:nvPr/>
        </p:nvSpPr>
        <p:spPr>
          <a:xfrm>
            <a:off x="9951940" y="2751857"/>
            <a:ext cx="1448475" cy="582627"/>
          </a:xfrm>
          <a:prstGeom prst="rect">
            <a:avLst/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56" name="Gerade Verbindung mit Pfeil 55"/>
          <p:cNvCxnSpPr>
            <a:stCxn id="5" idx="3"/>
            <a:endCxn id="51" idx="1"/>
          </p:cNvCxnSpPr>
          <p:nvPr/>
        </p:nvCxnSpPr>
        <p:spPr>
          <a:xfrm>
            <a:off x="8806348" y="2884136"/>
            <a:ext cx="993192" cy="6635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305482" y="2293277"/>
            <a:ext cx="55015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3000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4759684" y="349619"/>
            <a:ext cx="1165639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US" dirty="0"/>
              <a:t>VHOST portal</a:t>
            </a:r>
            <a:br>
              <a:rPr lang="en-US" dirty="0"/>
            </a:br>
            <a:r>
              <a:rPr lang="en-US" dirty="0"/>
              <a:t>VHOST api</a:t>
            </a:r>
            <a:br>
              <a:rPr lang="en-US" dirty="0"/>
            </a:br>
            <a:r>
              <a:rPr lang="en-US" dirty="0"/>
              <a:t>443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8091948" y="222917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8000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2237861" y="31836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3001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4213500" y="257461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3002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4203714" y="346501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3003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213500" y="463945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3004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541797" y="318208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5432</a:t>
            </a:r>
          </a:p>
        </p:txBody>
      </p:sp>
      <p:sp>
        <p:nvSpPr>
          <p:cNvPr id="8" name="Rechteck 7"/>
          <p:cNvSpPr/>
          <p:nvPr/>
        </p:nvSpPr>
        <p:spPr>
          <a:xfrm>
            <a:off x="2043241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357873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700555" y="2592822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 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700552" y="434070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Zylinder 5"/>
          <p:cNvSpPr/>
          <p:nvPr/>
        </p:nvSpPr>
        <p:spPr>
          <a:xfrm>
            <a:off x="2124061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CONFIG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031003" y="3466763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 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700551" y="1093964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</a:p>
        </p:txBody>
      </p:sp>
      <p:sp>
        <p:nvSpPr>
          <p:cNvPr id="4" name="Zylinder 3"/>
          <p:cNvSpPr/>
          <p:nvPr/>
        </p:nvSpPr>
        <p:spPr>
          <a:xfrm>
            <a:off x="7450931" y="4889614"/>
            <a:ext cx="1262357" cy="1068148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 DATA (VOLUME)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357873" y="3466763"/>
            <a:ext cx="1448475" cy="582627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POSTGRES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Gerade Verbindung mit Pfeil 69"/>
          <p:cNvCxnSpPr>
            <a:stCxn id="60" idx="2"/>
            <a:endCxn id="4" idx="1"/>
          </p:cNvCxnSpPr>
          <p:nvPr/>
        </p:nvCxnSpPr>
        <p:spPr>
          <a:xfrm flipH="1">
            <a:off x="8082110" y="4049390"/>
            <a:ext cx="1" cy="840224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10"/>
          <p:cNvSpPr/>
          <p:nvPr/>
        </p:nvSpPr>
        <p:spPr>
          <a:xfrm>
            <a:off x="4485364" y="1089639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bgerundetes Rechteck 1"/>
          <p:cNvSpPr/>
          <p:nvPr/>
        </p:nvSpPr>
        <p:spPr>
          <a:xfrm>
            <a:off x="4748676" y="1161607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5234556" y="1172190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234556" y="2097174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2947" y="731910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3859619" y="1531088"/>
            <a:ext cx="1711841" cy="4105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4484291" y="3914901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747603" y="3986869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HAPROXY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233483" y="3997452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233483" y="4922436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621874" y="3557172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DOCKER HOST/SWARM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30" name="Gekrümmte Verbindung 29"/>
          <p:cNvCxnSpPr/>
          <p:nvPr/>
        </p:nvCxnSpPr>
        <p:spPr>
          <a:xfrm>
            <a:off x="3859619" y="4775186"/>
            <a:ext cx="1657606" cy="559576"/>
          </a:xfrm>
          <a:prstGeom prst="curvedConnector3">
            <a:avLst>
              <a:gd name="adj1" fmla="val 74375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/>
          <p:cNvCxnSpPr/>
          <p:nvPr/>
        </p:nvCxnSpPr>
        <p:spPr>
          <a:xfrm flipV="1">
            <a:off x="6401658" y="4866979"/>
            <a:ext cx="1077971" cy="46227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ch oben gebogener Pfeil 1"/>
          <p:cNvSpPr/>
          <p:nvPr/>
        </p:nvSpPr>
        <p:spPr>
          <a:xfrm rot="5400000">
            <a:off x="3436971" y="1448685"/>
            <a:ext cx="2317901" cy="3141923"/>
          </a:xfrm>
          <a:prstGeom prst="bentUpArrow">
            <a:avLst>
              <a:gd name="adj1" fmla="val 31542"/>
              <a:gd name="adj2" fmla="val 36682"/>
              <a:gd name="adj3" fmla="val 4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6866467" y="30024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3539067" y="1642532"/>
            <a:ext cx="2370666" cy="1913467"/>
          </a:xfrm>
          <a:custGeom>
            <a:avLst/>
            <a:gdLst>
              <a:gd name="connsiteX0" fmla="*/ 277829 w 2792409"/>
              <a:gd name="connsiteY0" fmla="*/ 0 h 2011680"/>
              <a:gd name="connsiteX1" fmla="*/ 2725822 w 2792409"/>
              <a:gd name="connsiteY1" fmla="*/ 0 h 2011680"/>
              <a:gd name="connsiteX2" fmla="*/ 2792409 w 2792409"/>
              <a:gd name="connsiteY2" fmla="*/ 66587 h 2011680"/>
              <a:gd name="connsiteX3" fmla="*/ 2792409 w 2792409"/>
              <a:gd name="connsiteY3" fmla="*/ 1945093 h 2011680"/>
              <a:gd name="connsiteX4" fmla="*/ 2725822 w 2792409"/>
              <a:gd name="connsiteY4" fmla="*/ 2011680 h 2011680"/>
              <a:gd name="connsiteX5" fmla="*/ 277829 w 2792409"/>
              <a:gd name="connsiteY5" fmla="*/ 2011680 h 2011680"/>
              <a:gd name="connsiteX6" fmla="*/ 211242 w 2792409"/>
              <a:gd name="connsiteY6" fmla="*/ 1945093 h 2011680"/>
              <a:gd name="connsiteX7" fmla="*/ 211242 w 2792409"/>
              <a:gd name="connsiteY7" fmla="*/ 1039495 h 2011680"/>
              <a:gd name="connsiteX8" fmla="*/ 48612 w 2792409"/>
              <a:gd name="connsiteY8" fmla="*/ 1039495 h 2011680"/>
              <a:gd name="connsiteX9" fmla="*/ 0 w 2792409"/>
              <a:gd name="connsiteY9" fmla="*/ 990883 h 2011680"/>
              <a:gd name="connsiteX10" fmla="*/ 0 w 2792409"/>
              <a:gd name="connsiteY10" fmla="*/ 962377 h 2011680"/>
              <a:gd name="connsiteX11" fmla="*/ 48612 w 2792409"/>
              <a:gd name="connsiteY11" fmla="*/ 913765 h 2011680"/>
              <a:gd name="connsiteX12" fmla="*/ 211242 w 2792409"/>
              <a:gd name="connsiteY12" fmla="*/ 913765 h 2011680"/>
              <a:gd name="connsiteX13" fmla="*/ 211242 w 2792409"/>
              <a:gd name="connsiteY13" fmla="*/ 563245 h 2011680"/>
              <a:gd name="connsiteX14" fmla="*/ 52422 w 2792409"/>
              <a:gd name="connsiteY14" fmla="*/ 563245 h 2011680"/>
              <a:gd name="connsiteX15" fmla="*/ 3810 w 2792409"/>
              <a:gd name="connsiteY15" fmla="*/ 514633 h 2011680"/>
              <a:gd name="connsiteX16" fmla="*/ 3810 w 2792409"/>
              <a:gd name="connsiteY16" fmla="*/ 486127 h 2011680"/>
              <a:gd name="connsiteX17" fmla="*/ 52422 w 2792409"/>
              <a:gd name="connsiteY17" fmla="*/ 437515 h 2011680"/>
              <a:gd name="connsiteX18" fmla="*/ 211242 w 2792409"/>
              <a:gd name="connsiteY18" fmla="*/ 437515 h 2011680"/>
              <a:gd name="connsiteX19" fmla="*/ 211242 w 2792409"/>
              <a:gd name="connsiteY19" fmla="*/ 66587 h 2011680"/>
              <a:gd name="connsiteX20" fmla="*/ 277829 w 2792409"/>
              <a:gd name="connsiteY20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92409" h="2011680">
                <a:moveTo>
                  <a:pt x="277829" y="0"/>
                </a:moveTo>
                <a:lnTo>
                  <a:pt x="2725822" y="0"/>
                </a:lnTo>
                <a:cubicBezTo>
                  <a:pt x="2762597" y="0"/>
                  <a:pt x="2792409" y="29812"/>
                  <a:pt x="2792409" y="66587"/>
                </a:cubicBezTo>
                <a:lnTo>
                  <a:pt x="2792409" y="1945093"/>
                </a:lnTo>
                <a:cubicBezTo>
                  <a:pt x="2792409" y="1981868"/>
                  <a:pt x="2762597" y="2011680"/>
                  <a:pt x="2725822" y="2011680"/>
                </a:cubicBezTo>
                <a:lnTo>
                  <a:pt x="277829" y="2011680"/>
                </a:lnTo>
                <a:cubicBezTo>
                  <a:pt x="241054" y="2011680"/>
                  <a:pt x="211242" y="1981868"/>
                  <a:pt x="211242" y="1945093"/>
                </a:cubicBezTo>
                <a:lnTo>
                  <a:pt x="211242" y="1039495"/>
                </a:lnTo>
                <a:lnTo>
                  <a:pt x="48612" y="1039495"/>
                </a:lnTo>
                <a:cubicBezTo>
                  <a:pt x="21764" y="1039495"/>
                  <a:pt x="0" y="1017731"/>
                  <a:pt x="0" y="990883"/>
                </a:cubicBezTo>
                <a:lnTo>
                  <a:pt x="0" y="962377"/>
                </a:lnTo>
                <a:cubicBezTo>
                  <a:pt x="0" y="935529"/>
                  <a:pt x="21764" y="913765"/>
                  <a:pt x="48612" y="913765"/>
                </a:cubicBezTo>
                <a:lnTo>
                  <a:pt x="211242" y="913765"/>
                </a:lnTo>
                <a:lnTo>
                  <a:pt x="211242" y="563245"/>
                </a:lnTo>
                <a:lnTo>
                  <a:pt x="52422" y="563245"/>
                </a:lnTo>
                <a:cubicBezTo>
                  <a:pt x="25574" y="563245"/>
                  <a:pt x="3810" y="541481"/>
                  <a:pt x="3810" y="514633"/>
                </a:cubicBezTo>
                <a:lnTo>
                  <a:pt x="3810" y="486127"/>
                </a:lnTo>
                <a:cubicBezTo>
                  <a:pt x="3810" y="459279"/>
                  <a:pt x="25574" y="437515"/>
                  <a:pt x="52422" y="437515"/>
                </a:cubicBezTo>
                <a:lnTo>
                  <a:pt x="211242" y="437515"/>
                </a:lnTo>
                <a:lnTo>
                  <a:pt x="211242" y="66587"/>
                </a:lnTo>
                <a:cubicBezTo>
                  <a:pt x="211242" y="29812"/>
                  <a:pt x="241054" y="0"/>
                  <a:pt x="277829" y="0"/>
                </a:cubicBezTo>
                <a:close/>
              </a:path>
            </a:pathLst>
          </a:cu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bgerundetes Rechteck 3"/>
          <p:cNvSpPr/>
          <p:nvPr/>
        </p:nvSpPr>
        <p:spPr>
          <a:xfrm>
            <a:off x="3802379" y="1714500"/>
            <a:ext cx="399837" cy="1760220"/>
          </a:xfrm>
          <a:prstGeom prst="roundRect">
            <a:avLst>
              <a:gd name="adj" fmla="val 1338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LOAD BALANCER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288259" y="1725083"/>
            <a:ext cx="1535430" cy="842433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288259" y="2650067"/>
            <a:ext cx="1535430" cy="82465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API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76650" y="1284803"/>
            <a:ext cx="228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 PORTAL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714067" y="28500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6561667" y="269766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</a:t>
            </a:r>
            <a:endParaRPr lang="en-US" sz="1400" dirty="0">
              <a:solidFill>
                <a:schemeClr val="accent3"/>
              </a:solidFill>
            </a:endParaRPr>
          </a:p>
        </p:txBody>
      </p:sp>
      <p:grpSp>
        <p:nvGrpSpPr>
          <p:cNvPr id="26" name="Gruppierung 25"/>
          <p:cNvGrpSpPr/>
          <p:nvPr/>
        </p:nvGrpSpPr>
        <p:grpSpPr>
          <a:xfrm>
            <a:off x="2118240" y="1692670"/>
            <a:ext cx="349661" cy="637844"/>
            <a:chOff x="1742364" y="1878842"/>
            <a:chExt cx="568657" cy="1023582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2026693" y="2142699"/>
              <a:ext cx="2274" cy="424817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2033516" y="2567516"/>
              <a:ext cx="218365" cy="325809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1801504" y="2567516"/>
              <a:ext cx="225189" cy="334908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2026693" y="2142699"/>
              <a:ext cx="284328" cy="145576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1742364" y="2142699"/>
              <a:ext cx="284329" cy="10918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896469" y="1878842"/>
              <a:ext cx="274093" cy="263857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bgerundetes Rechteck 26"/>
          <p:cNvSpPr/>
          <p:nvPr/>
        </p:nvSpPr>
        <p:spPr>
          <a:xfrm>
            <a:off x="1730234" y="2837164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APP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28" name="Gekrümmte Verbindung 27"/>
          <p:cNvCxnSpPr/>
          <p:nvPr/>
        </p:nvCxnSpPr>
        <p:spPr>
          <a:xfrm flipV="1">
            <a:off x="2475604" y="2101755"/>
            <a:ext cx="2123692" cy="3852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9391" y="1282622"/>
            <a:ext cx="2108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DEV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38" name="Freihandform 37"/>
          <p:cNvSpPr/>
          <p:nvPr/>
        </p:nvSpPr>
        <p:spPr>
          <a:xfrm>
            <a:off x="2897874" y="2559808"/>
            <a:ext cx="3575713" cy="394963"/>
          </a:xfrm>
          <a:custGeom>
            <a:avLst/>
            <a:gdLst>
              <a:gd name="connsiteX0" fmla="*/ 0 w 3530221"/>
              <a:gd name="connsiteY0" fmla="*/ 538234 h 538234"/>
              <a:gd name="connsiteX1" fmla="*/ 709684 w 3530221"/>
              <a:gd name="connsiteY1" fmla="*/ 1422 h 538234"/>
              <a:gd name="connsiteX2" fmla="*/ 1728717 w 3530221"/>
              <a:gd name="connsiteY2" fmla="*/ 383559 h 538234"/>
              <a:gd name="connsiteX3" fmla="*/ 3530221 w 3530221"/>
              <a:gd name="connsiteY3" fmla="*/ 456347 h 538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221" h="538234">
                <a:moveTo>
                  <a:pt x="0" y="538234"/>
                </a:moveTo>
                <a:cubicBezTo>
                  <a:pt x="210782" y="282717"/>
                  <a:pt x="421565" y="27201"/>
                  <a:pt x="709684" y="1422"/>
                </a:cubicBezTo>
                <a:cubicBezTo>
                  <a:pt x="997803" y="-24357"/>
                  <a:pt x="1258628" y="307738"/>
                  <a:pt x="1728717" y="383559"/>
                </a:cubicBezTo>
                <a:cubicBezTo>
                  <a:pt x="2198806" y="459380"/>
                  <a:pt x="3530221" y="456347"/>
                  <a:pt x="3530221" y="456347"/>
                </a:cubicBezTo>
              </a:path>
            </a:pathLst>
          </a:cu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1781571" y="2138149"/>
            <a:ext cx="288339" cy="700585"/>
          </a:xfrm>
          <a:custGeom>
            <a:avLst/>
            <a:gdLst>
              <a:gd name="connsiteX0" fmla="*/ 288339 w 288339"/>
              <a:gd name="connsiteY0" fmla="*/ 0 h 700585"/>
              <a:gd name="connsiteX1" fmla="*/ 1736 w 288339"/>
              <a:gd name="connsiteY1" fmla="*/ 400335 h 700585"/>
              <a:gd name="connsiteX2" fmla="*/ 160960 w 288339"/>
              <a:gd name="connsiteY2" fmla="*/ 700585 h 7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39" h="700585">
                <a:moveTo>
                  <a:pt x="288339" y="0"/>
                </a:moveTo>
                <a:cubicBezTo>
                  <a:pt x="155652" y="141785"/>
                  <a:pt x="22966" y="283571"/>
                  <a:pt x="1736" y="400335"/>
                </a:cubicBezTo>
                <a:cubicBezTo>
                  <a:pt x="-19494" y="517099"/>
                  <a:pt x="160960" y="700585"/>
                  <a:pt x="160960" y="70058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32101" y="3625702"/>
            <a:ext cx="1894811" cy="1573619"/>
          </a:xfrm>
          <a:prstGeom prst="roundRect">
            <a:avLst>
              <a:gd name="adj" fmla="val 3097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3432101" y="1262970"/>
            <a:ext cx="2741084" cy="1624753"/>
          </a:xfrm>
          <a:prstGeom prst="roundRect">
            <a:avLst>
              <a:gd name="adj" fmla="val 243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5441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4102978" y="1370073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661778" y="1370073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MAILER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61777" y="1869606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CHATBOT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661776" y="2380780"/>
            <a:ext cx="1401343" cy="391584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KONG-ADAPTER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2101" y="955193"/>
            <a:ext cx="27072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PORTAL COMPONENTS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539452" y="3708609"/>
            <a:ext cx="444607" cy="1402291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PORTAL-API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081697" y="3708610"/>
            <a:ext cx="1138887" cy="667509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STATIC CONFIG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081696" y="4491478"/>
            <a:ext cx="1138887" cy="619422"/>
          </a:xfrm>
          <a:prstGeom prst="roundRect">
            <a:avLst>
              <a:gd name="adj" fmla="val 511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 DATA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6540226" y="3495354"/>
            <a:ext cx="1052623" cy="914400"/>
          </a:xfrm>
          <a:prstGeom prst="can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 CONFIG</a:t>
            </a:r>
            <a:b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3434316" y="2772364"/>
            <a:ext cx="668663" cy="86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547586" y="2772364"/>
            <a:ext cx="789958" cy="85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458837" y="3688156"/>
            <a:ext cx="1018740" cy="307777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de-DE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BUILD STEP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5071730" y="3997842"/>
            <a:ext cx="1584251" cy="0"/>
          </a:xfrm>
          <a:prstGeom prst="straightConnector1">
            <a:avLst/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3490818" y="184199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3490818" y="1250113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6079659" y="16521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5927259" y="14997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774859" y="1347332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DEV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7" name="Gekrümmte Verbindung 6"/>
          <p:cNvCxnSpPr/>
          <p:nvPr/>
        </p:nvCxnSpPr>
        <p:spPr>
          <a:xfrm flipV="1">
            <a:off x="4869712" y="1757916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35353" y="155075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490818" y="3334341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490818" y="2742462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079659" y="31444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927259" y="29920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5774859" y="2839681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TEST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16" name="Gekrümmte Verbindung 15"/>
          <p:cNvCxnSpPr/>
          <p:nvPr/>
        </p:nvCxnSpPr>
        <p:spPr>
          <a:xfrm flipV="1">
            <a:off x="4869712" y="3250265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535353" y="3043104"/>
            <a:ext cx="62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490818" y="4822407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GATEWAY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490818" y="4230528"/>
            <a:ext cx="1535430" cy="507803"/>
          </a:xfrm>
          <a:prstGeom prst="roundRect">
            <a:avLst>
              <a:gd name="adj" fmla="val 615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 PORTAL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079659" y="46325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927259" y="44801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smtClean="0">
                <a:solidFill>
                  <a:schemeClr val="accent3"/>
                </a:solidFill>
              </a:rPr>
              <a:t>BACKEND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774859" y="4327747"/>
            <a:ext cx="1125673" cy="582527"/>
          </a:xfrm>
          <a:prstGeom prst="roundRect">
            <a:avLst>
              <a:gd name="adj" fmla="val 5119"/>
            </a:avLst>
          </a:prstGeom>
          <a:solidFill>
            <a:schemeClr val="lt1"/>
          </a:solidFill>
          <a:ln w="19050"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APIS PROD</a:t>
            </a:r>
            <a:endParaRPr lang="en-US" sz="1400" dirty="0">
              <a:solidFill>
                <a:schemeClr val="accent3"/>
              </a:solidFill>
            </a:endParaRPr>
          </a:p>
        </p:txBody>
      </p:sp>
      <p:cxnSp>
        <p:nvCxnSpPr>
          <p:cNvPr id="23" name="Gekrümmte Verbindung 22"/>
          <p:cNvCxnSpPr/>
          <p:nvPr/>
        </p:nvCxnSpPr>
        <p:spPr>
          <a:xfrm flipV="1">
            <a:off x="4869712" y="4738331"/>
            <a:ext cx="1197574" cy="32434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alpha val="4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535353" y="4531170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Gerade Verbindung 25"/>
          <p:cNvCxnSpPr/>
          <p:nvPr/>
        </p:nvCxnSpPr>
        <p:spPr>
          <a:xfrm>
            <a:off x="3362768" y="2525109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362767" y="4020787"/>
            <a:ext cx="4892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5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Macintosh PowerPoint</Application>
  <PresentationFormat>Breitbild</PresentationFormat>
  <Paragraphs>289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Mangal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Danielsson</dc:creator>
  <cp:lastModifiedBy>Martin Danielsson</cp:lastModifiedBy>
  <cp:revision>79</cp:revision>
  <dcterms:created xsi:type="dcterms:W3CDTF">2016-04-12T07:27:59Z</dcterms:created>
  <dcterms:modified xsi:type="dcterms:W3CDTF">2017-02-22T07:36:30Z</dcterms:modified>
</cp:coreProperties>
</file>