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8" r:id="rId11"/>
    <p:sldId id="266" r:id="rId12"/>
    <p:sldId id="267" r:id="rId13"/>
    <p:sldId id="270" r:id="rId14"/>
    <p:sldId id="289" r:id="rId15"/>
    <p:sldId id="271" r:id="rId16"/>
    <p:sldId id="281" r:id="rId17"/>
    <p:sldId id="282" r:id="rId18"/>
    <p:sldId id="284" r:id="rId19"/>
    <p:sldId id="283" r:id="rId20"/>
    <p:sldId id="274" r:id="rId21"/>
    <p:sldId id="275" r:id="rId22"/>
    <p:sldId id="280" r:id="rId23"/>
    <p:sldId id="286" r:id="rId24"/>
    <p:sldId id="287" r:id="rId25"/>
    <p:sldId id="288" r:id="rId26"/>
    <p:sldId id="285" r:id="rId27"/>
    <p:sldId id="259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165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EDE8-212C-48CD-92B6-45E6ACB5650A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245-7DC0-4205-A071-82F518B1CA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EDE8-212C-48CD-92B6-45E6ACB5650A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245-7DC0-4205-A071-82F518B1CA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EDE8-212C-48CD-92B6-45E6ACB5650A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245-7DC0-4205-A071-82F518B1CA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1.jpg"/>
          <p:cNvPicPr>
            <a:picLocks noChangeAspect="1"/>
          </p:cNvPicPr>
          <p:nvPr userDrawn="1"/>
        </p:nvPicPr>
        <p:blipFill>
          <a:blip r:embed="rId2" cstate="print"/>
          <a:srcRect t="69013"/>
          <a:stretch>
            <a:fillRect/>
          </a:stretch>
        </p:blipFill>
        <p:spPr>
          <a:xfrm>
            <a:off x="0" y="-27384"/>
            <a:ext cx="9144000" cy="1080121"/>
          </a:xfrm>
          <a:prstGeom prst="rect">
            <a:avLst/>
          </a:prstGeom>
        </p:spPr>
      </p:pic>
      <p:pic>
        <p:nvPicPr>
          <p:cNvPr id="8" name="Imagem 7" descr="cor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188331"/>
            <a:ext cx="2237234" cy="720389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 userDrawn="1"/>
        </p:nvCxnSpPr>
        <p:spPr>
          <a:xfrm>
            <a:off x="8892480" y="-2738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EDE8-212C-48CD-92B6-45E6ACB5650A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245-7DC0-4205-A071-82F518B1CA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EDE8-212C-48CD-92B6-45E6ACB5650A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245-7DC0-4205-A071-82F518B1CA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EDE8-212C-48CD-92B6-45E6ACB5650A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245-7DC0-4205-A071-82F518B1CA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EDE8-212C-48CD-92B6-45E6ACB5650A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245-7DC0-4205-A071-82F518B1CA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EDE8-212C-48CD-92B6-45E6ACB5650A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245-7DC0-4205-A071-82F518B1CA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EDE8-212C-48CD-92B6-45E6ACB5650A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245-7DC0-4205-A071-82F518B1CA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EDE8-212C-48CD-92B6-45E6ACB5650A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0245-7DC0-4205-A071-82F518B1CA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EDE8-212C-48CD-92B6-45E6ACB5650A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0245-7DC0-4205-A071-82F518B1CA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Imagem 11" descr="cor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2708920"/>
            <a:ext cx="4762500" cy="1533525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1907704" y="4725144"/>
            <a:ext cx="7236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81724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979712" y="4201924"/>
            <a:ext cx="5335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045977" y="4869160"/>
            <a:ext cx="2964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Palestrante: </a:t>
            </a:r>
            <a:b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Alexandre Pereira Prazeres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5787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instituição – atualizando informações (parte 2 de 2)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545" y="1042989"/>
            <a:ext cx="8592935" cy="425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a direita 5"/>
          <p:cNvSpPr/>
          <p:nvPr/>
        </p:nvSpPr>
        <p:spPr>
          <a:xfrm rot="19862902" flipH="1">
            <a:off x="2458081" y="4005244"/>
            <a:ext cx="1338017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4232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instituição – manual de utilização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128" y="1268760"/>
            <a:ext cx="7740352" cy="542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 b="79629"/>
          <a:stretch>
            <a:fillRect/>
          </a:stretch>
        </p:blipFill>
        <p:spPr bwMode="auto">
          <a:xfrm>
            <a:off x="323528" y="1052736"/>
            <a:ext cx="856895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a direita 5"/>
          <p:cNvSpPr/>
          <p:nvPr/>
        </p:nvSpPr>
        <p:spPr>
          <a:xfrm rot="10184827" flipH="1">
            <a:off x="5541002" y="1933152"/>
            <a:ext cx="1084575" cy="466948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1356" y="1076331"/>
            <a:ext cx="7025060" cy="5737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2678455" y="476672"/>
            <a:ext cx="5442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instituição – 2 – capa do processo (parte 1 de 2)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 flipH="1">
            <a:off x="4022442" y="1083166"/>
            <a:ext cx="765582" cy="32961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Seta para a direita 5"/>
          <p:cNvSpPr/>
          <p:nvPr/>
        </p:nvSpPr>
        <p:spPr>
          <a:xfrm rot="12273331" flipH="1">
            <a:off x="717135" y="1375269"/>
            <a:ext cx="758749" cy="326668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Seta para a direita 12"/>
          <p:cNvSpPr/>
          <p:nvPr/>
        </p:nvSpPr>
        <p:spPr>
          <a:xfrm rot="16200000" flipH="1">
            <a:off x="7380296" y="5694603"/>
            <a:ext cx="758749" cy="326668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5992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instituição – visualização de documento (formato PDF)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124744"/>
            <a:ext cx="4986139" cy="38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24744"/>
            <a:ext cx="36576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eta para a direita 9"/>
          <p:cNvSpPr/>
          <p:nvPr/>
        </p:nvSpPr>
        <p:spPr>
          <a:xfrm rot="11271264" flipH="1">
            <a:off x="2872472" y="1717014"/>
            <a:ext cx="1326071" cy="51053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634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instituição – visualização de documento (demais formatos)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1071546"/>
            <a:ext cx="4876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1" y="1071546"/>
            <a:ext cx="29432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eta para a direita 9"/>
          <p:cNvSpPr/>
          <p:nvPr/>
        </p:nvSpPr>
        <p:spPr>
          <a:xfrm rot="11271264" flipH="1">
            <a:off x="2860075" y="1544363"/>
            <a:ext cx="1326071" cy="51053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Seta para a direita 6"/>
          <p:cNvSpPr/>
          <p:nvPr/>
        </p:nvSpPr>
        <p:spPr>
          <a:xfrm rot="17685542" flipH="1">
            <a:off x="3989822" y="3882726"/>
            <a:ext cx="1326071" cy="51053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4505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instituição – modelos de documento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071546"/>
            <a:ext cx="8181995" cy="531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t="85135" b="1351"/>
          <a:stretch>
            <a:fillRect/>
          </a:stretch>
        </p:blipFill>
        <p:spPr bwMode="auto">
          <a:xfrm>
            <a:off x="714348" y="5786454"/>
            <a:ext cx="821537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eta para a direita 5"/>
          <p:cNvSpPr/>
          <p:nvPr/>
        </p:nvSpPr>
        <p:spPr>
          <a:xfrm rot="13596629" flipH="1">
            <a:off x="6214979" y="1749728"/>
            <a:ext cx="1084575" cy="466948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Seta para a direita 6"/>
          <p:cNvSpPr/>
          <p:nvPr/>
        </p:nvSpPr>
        <p:spPr>
          <a:xfrm rot="13735924" flipH="1">
            <a:off x="3490424" y="4990751"/>
            <a:ext cx="1084575" cy="466948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Seta para a direita 7"/>
          <p:cNvSpPr/>
          <p:nvPr/>
        </p:nvSpPr>
        <p:spPr>
          <a:xfrm rot="20651643" flipH="1">
            <a:off x="1658385" y="5639583"/>
            <a:ext cx="1084575" cy="466948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545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comissão – inserção e aprovação de documento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941" t="11594" r="1147" b="68116"/>
          <a:stretch>
            <a:fillRect/>
          </a:stretch>
        </p:blipFill>
        <p:spPr bwMode="auto">
          <a:xfrm>
            <a:off x="1428728" y="1071546"/>
            <a:ext cx="74295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upo 15"/>
          <p:cNvGrpSpPr/>
          <p:nvPr/>
        </p:nvGrpSpPr>
        <p:grpSpPr>
          <a:xfrm>
            <a:off x="1928794" y="2071678"/>
            <a:ext cx="6572296" cy="4510118"/>
            <a:chOff x="2071670" y="2143116"/>
            <a:chExt cx="6572296" cy="451011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t="14523" r="2128"/>
            <a:stretch>
              <a:fillRect/>
            </a:stretch>
          </p:blipFill>
          <p:spPr bwMode="auto">
            <a:xfrm>
              <a:off x="2071670" y="2143116"/>
              <a:ext cx="6572296" cy="3728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t="60159" r="2128" b="23146"/>
            <a:stretch>
              <a:fillRect/>
            </a:stretch>
          </p:blipFill>
          <p:spPr bwMode="auto">
            <a:xfrm>
              <a:off x="2071670" y="3929066"/>
              <a:ext cx="6572296" cy="728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t="84724" r="2128"/>
            <a:stretch>
              <a:fillRect/>
            </a:stretch>
          </p:blipFill>
          <p:spPr bwMode="auto">
            <a:xfrm>
              <a:off x="2071670" y="4500570"/>
              <a:ext cx="6572296" cy="666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t="50552" r="2128" b="24775"/>
            <a:stretch>
              <a:fillRect/>
            </a:stretch>
          </p:blipFill>
          <p:spPr bwMode="auto">
            <a:xfrm>
              <a:off x="2071670" y="5072074"/>
              <a:ext cx="6572296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t="70071" r="2128" b="5036"/>
            <a:stretch>
              <a:fillRect/>
            </a:stretch>
          </p:blipFill>
          <p:spPr bwMode="auto">
            <a:xfrm>
              <a:off x="2071670" y="5572140"/>
              <a:ext cx="6572296" cy="1081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Seta para a direita 17"/>
          <p:cNvSpPr/>
          <p:nvPr/>
        </p:nvSpPr>
        <p:spPr>
          <a:xfrm flipH="1">
            <a:off x="3571868" y="6230399"/>
            <a:ext cx="992937" cy="38228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071670" y="2285992"/>
            <a:ext cx="3071834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6696887" flipH="1">
            <a:off x="3576548" y="1832275"/>
            <a:ext cx="404505" cy="359348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5912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comissão – pós inserção de documento (parte 1 de 2)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071546"/>
            <a:ext cx="8539185" cy="548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857224" y="3714752"/>
            <a:ext cx="7358114" cy="2000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57224" y="5857892"/>
            <a:ext cx="7358114" cy="642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28596" y="1714488"/>
            <a:ext cx="8286808" cy="42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 l="35688" t="16483" r="35761" b="7280"/>
          <a:stretch>
            <a:fillRect/>
          </a:stretch>
        </p:blipFill>
        <p:spPr bwMode="auto">
          <a:xfrm>
            <a:off x="5214942" y="1071546"/>
            <a:ext cx="371477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eta para a direita 12"/>
          <p:cNvSpPr/>
          <p:nvPr/>
        </p:nvSpPr>
        <p:spPr>
          <a:xfrm rot="11482825" flipH="1">
            <a:off x="4142520" y="1113403"/>
            <a:ext cx="967226" cy="43853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5959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comissão – pós inserção de documento (parte 2 de 2)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10807" b="1274"/>
          <a:stretch>
            <a:fillRect/>
          </a:stretch>
        </p:blipFill>
        <p:spPr bwMode="auto">
          <a:xfrm>
            <a:off x="357190" y="1071546"/>
            <a:ext cx="857252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7"/>
          <p:cNvSpPr/>
          <p:nvPr/>
        </p:nvSpPr>
        <p:spPr>
          <a:xfrm>
            <a:off x="785786" y="4938722"/>
            <a:ext cx="7358114" cy="990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 rot="15457466" flipH="1">
            <a:off x="7070500" y="4161152"/>
            <a:ext cx="967226" cy="43853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4484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instituição – inserção de documento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19052"/>
          <a:stretch>
            <a:fillRect/>
          </a:stretch>
        </p:blipFill>
        <p:spPr bwMode="auto">
          <a:xfrm>
            <a:off x="1428729" y="1071546"/>
            <a:ext cx="7429582" cy="393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t="39877" b="35710"/>
          <a:stretch>
            <a:fillRect/>
          </a:stretch>
        </p:blipFill>
        <p:spPr bwMode="auto">
          <a:xfrm>
            <a:off x="1428728" y="4175820"/>
            <a:ext cx="7429611" cy="118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t="69429" b="4873"/>
          <a:stretch>
            <a:fillRect/>
          </a:stretch>
        </p:blipFill>
        <p:spPr bwMode="auto">
          <a:xfrm>
            <a:off x="1428728" y="5357826"/>
            <a:ext cx="7429611" cy="124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eta para a direita 9"/>
          <p:cNvSpPr/>
          <p:nvPr/>
        </p:nvSpPr>
        <p:spPr>
          <a:xfrm flipH="1">
            <a:off x="3214678" y="6215082"/>
            <a:ext cx="827174" cy="46054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27784" y="436602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1196752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PROBLEMÁTICA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Local para armazenar e consultar documentos;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Acesso e trânsito dos documentos;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Controle dos processos;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Relatórios;</a:t>
            </a:r>
          </a:p>
          <a:p>
            <a:pPr>
              <a:buFont typeface="Arial" pitchFamily="34" charset="0"/>
              <a:buChar char="•"/>
            </a:pPr>
            <a:endParaRPr lang="pt-B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SOLUÇÃO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Desenvolver um sistema para acesso e controle online pelos envolvidos.</a:t>
            </a:r>
          </a:p>
          <a:p>
            <a:pPr>
              <a:buFont typeface="Arial" pitchFamily="34" charset="0"/>
              <a:buChar char="•"/>
            </a:pPr>
            <a:endParaRPr lang="pt-B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SISTEMA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Baseado em sistemas já desenvolvidos (Sistema de Processos Éticos);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PHP + Java Script + CSS (tecnologias gratuitas);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Desenvolvido para o navegador Google Chrome mas permite a utilização dos outros principais navegadores, tais como Internet Explorer e Mozilla Firefox;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A partir de </a:t>
            </a:r>
            <a:r>
              <a:rPr lang="pt-BR" sz="2000" u="sng" dirty="0" smtClean="0">
                <a:solidFill>
                  <a:schemeClr val="tx2">
                    <a:lumMod val="75000"/>
                  </a:schemeClr>
                </a:solidFill>
              </a:rPr>
              <a:t>outubro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disponível no site.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493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todas as etapas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do processo (parte 1 de 2)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76486"/>
            <a:ext cx="8718445" cy="5348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31" y="1229072"/>
            <a:ext cx="8714974" cy="4720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2678455" y="476672"/>
            <a:ext cx="493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todas as etapas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do processo (parte 2 de 2)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9512" y="3429000"/>
            <a:ext cx="8496944" cy="2376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6552728" cy="5632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2678455" y="476672"/>
            <a:ext cx="5744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comissão –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Etapa 9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– insere termo e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datas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de posse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 flipH="1">
            <a:off x="2339752" y="6280819"/>
            <a:ext cx="827174" cy="46054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5462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instituição –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Etapa 10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– aceitando data de posse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 rot="12528081" flipH="1">
            <a:off x="4273236" y="5682167"/>
            <a:ext cx="802953" cy="46054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79" y="1412776"/>
            <a:ext cx="4976569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Seta para a direita 6"/>
          <p:cNvSpPr/>
          <p:nvPr/>
        </p:nvSpPr>
        <p:spPr>
          <a:xfrm flipH="1">
            <a:off x="2307516" y="4077072"/>
            <a:ext cx="1184364" cy="46054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780928"/>
            <a:ext cx="3528392" cy="3777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5076056" y="5733256"/>
            <a:ext cx="352839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593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comissão –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Etapa 11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– insere termo de posse assinado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5904656" cy="5423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 flipH="1">
            <a:off x="2771800" y="6237312"/>
            <a:ext cx="1184364" cy="46054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4679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comissão –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Etapa 12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– fim do processo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99698"/>
            <a:ext cx="7632848" cy="56416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6338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instituição – e-mail finalização e de renovação do processo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18668" t="23695" r="48389" b="1099"/>
          <a:stretch>
            <a:fillRect/>
          </a:stretch>
        </p:blipFill>
        <p:spPr bwMode="auto">
          <a:xfrm>
            <a:off x="35496" y="1657364"/>
            <a:ext cx="4119468" cy="501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203276"/>
            <a:ext cx="4572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a direita 7"/>
          <p:cNvSpPr/>
          <p:nvPr/>
        </p:nvSpPr>
        <p:spPr>
          <a:xfrm rot="1606701">
            <a:off x="4318237" y="1671633"/>
            <a:ext cx="1071570" cy="46054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499992" y="1156682"/>
            <a:ext cx="331236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2 anos e 10 meses depois...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7504" y="1196752"/>
            <a:ext cx="331236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Processo encerrado!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1488" y="1500174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latin typeface="Arial" pitchFamily="34" charset="0"/>
                <a:cs typeface="Arial" pitchFamily="34" charset="0"/>
              </a:rPr>
              <a:t>Dúvidas?</a:t>
            </a:r>
            <a:br>
              <a:rPr lang="pt-BR" sz="3600" dirty="0" smtClean="0">
                <a:latin typeface="Arial" pitchFamily="34" charset="0"/>
                <a:cs typeface="Arial" pitchFamily="34" charset="0"/>
              </a:rPr>
            </a:br>
            <a:r>
              <a:rPr lang="pt-BR" sz="3600" dirty="0" smtClean="0">
                <a:latin typeface="Arial" pitchFamily="34" charset="0"/>
                <a:cs typeface="Arial" pitchFamily="34" charset="0"/>
              </a:rPr>
              <a:t>Muito obrigado!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 descr="http://www.crato.org/chapadadoararipe/wp-content/uploads/2014/04/Facebook-layouts-blog-post_small.jpg"/>
          <p:cNvPicPr>
            <a:picLocks noChangeAspect="1" noChangeArrowheads="1"/>
          </p:cNvPicPr>
          <p:nvPr/>
        </p:nvPicPr>
        <p:blipFill>
          <a:blip r:embed="rId2" cstate="print"/>
          <a:srcRect t="13369" b="15330"/>
          <a:stretch>
            <a:fillRect/>
          </a:stretch>
        </p:blipFill>
        <p:spPr bwMode="auto">
          <a:xfrm>
            <a:off x="3292977" y="4143380"/>
            <a:ext cx="1214446" cy="1143008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3707904" y="321297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Nossos contatos</a:t>
            </a:r>
            <a:endParaRPr lang="pt-BR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427303" y="5274246"/>
            <a:ext cx="90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corensc</a:t>
            </a:r>
            <a:endParaRPr lang="pt-BR" dirty="0"/>
          </a:p>
        </p:txBody>
      </p:sp>
      <p:pic>
        <p:nvPicPr>
          <p:cNvPr id="13" name="Picture 4" descr="http://www.portalternurafm.com.br/img_bd2/noticias/2/62992/1/ur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0029" y="4143380"/>
            <a:ext cx="1044000" cy="1044000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4976101" y="5274246"/>
            <a:ext cx="11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corensc</a:t>
            </a:r>
            <a:endParaRPr lang="pt-BR" dirty="0" smtClean="0"/>
          </a:p>
        </p:txBody>
      </p:sp>
      <p:pic>
        <p:nvPicPr>
          <p:cNvPr id="15" name="Picture 6" descr="http://www.iconesbr.net/iconesbr/2008/07/646/646_256x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0633" y="4143380"/>
            <a:ext cx="1080000" cy="1080000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989515" y="5274246"/>
            <a:ext cx="207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www.corensc.gov.br</a:t>
            </a:r>
            <a:endParaRPr lang="pt-BR" dirty="0"/>
          </a:p>
        </p:txBody>
      </p:sp>
      <p:pic>
        <p:nvPicPr>
          <p:cNvPr id="17" name="Picture 2" descr="Resultado de imagem para icone instagram"/>
          <p:cNvPicPr>
            <a:picLocks noChangeAspect="1" noChangeArrowheads="1"/>
          </p:cNvPicPr>
          <p:nvPr/>
        </p:nvPicPr>
        <p:blipFill>
          <a:blip r:embed="rId5" cstate="print"/>
          <a:srcRect l="50857" t="5040" b="4241"/>
          <a:stretch>
            <a:fillRect/>
          </a:stretch>
        </p:blipFill>
        <p:spPr bwMode="auto">
          <a:xfrm>
            <a:off x="6667663" y="4149080"/>
            <a:ext cx="1072689" cy="10801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39671" y="5291916"/>
            <a:ext cx="90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corensc</a:t>
            </a:r>
            <a:endParaRPr lang="pt-BR" dirty="0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596" y="1052736"/>
            <a:ext cx="866788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2678455" y="476672"/>
            <a:ext cx="2525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Site – acessando menu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2224539" y="3645024"/>
            <a:ext cx="1843405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3701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Site – página que antecede o sistema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640960" cy="559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a direita 7"/>
          <p:cNvSpPr/>
          <p:nvPr/>
        </p:nvSpPr>
        <p:spPr>
          <a:xfrm flipH="1">
            <a:off x="5983357" y="5229200"/>
            <a:ext cx="1829003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441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abertura do processo (parte 1 de 3)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11538"/>
          <a:stretch>
            <a:fillRect/>
          </a:stretch>
        </p:blipFill>
        <p:spPr bwMode="auto">
          <a:xfrm>
            <a:off x="307712" y="1052736"/>
            <a:ext cx="8583751" cy="496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t="71884"/>
          <a:stretch>
            <a:fillRect/>
          </a:stretch>
        </p:blipFill>
        <p:spPr bwMode="auto">
          <a:xfrm>
            <a:off x="323528" y="5157192"/>
            <a:ext cx="8568952" cy="159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441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abertura do processo (parte 2 de 3)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0461"/>
          <a:stretch>
            <a:fillRect/>
          </a:stretch>
        </p:blipFill>
        <p:spPr bwMode="auto">
          <a:xfrm>
            <a:off x="289070" y="1052736"/>
            <a:ext cx="860341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t="75641"/>
          <a:stretch>
            <a:fillRect/>
          </a:stretch>
        </p:blipFill>
        <p:spPr bwMode="auto">
          <a:xfrm>
            <a:off x="323528" y="5301208"/>
            <a:ext cx="8568952" cy="13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direita 6"/>
          <p:cNvSpPr/>
          <p:nvPr/>
        </p:nvSpPr>
        <p:spPr>
          <a:xfrm rot="20660432" flipH="1">
            <a:off x="4480897" y="5903143"/>
            <a:ext cx="1338017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441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abertura do processo (parte 3 de 3)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7"/>
            <a:ext cx="846754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a direita 7"/>
          <p:cNvSpPr/>
          <p:nvPr/>
        </p:nvSpPr>
        <p:spPr>
          <a:xfrm rot="11492885" flipH="1">
            <a:off x="3463991" y="1860741"/>
            <a:ext cx="1338017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 l="1766" t="21929" r="2852" b="1894"/>
          <a:stretch>
            <a:fillRect/>
          </a:stretch>
        </p:blipFill>
        <p:spPr bwMode="auto">
          <a:xfrm>
            <a:off x="5004048" y="1844824"/>
            <a:ext cx="3888432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5076056" y="5589240"/>
            <a:ext cx="29523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978219" flipH="1">
            <a:off x="4526539" y="5150949"/>
            <a:ext cx="722690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75781" cy="55446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2678455" y="476672"/>
            <a:ext cx="336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instituição – tela inicial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 rot="1940896" flipH="1">
            <a:off x="3032269" y="1567296"/>
            <a:ext cx="683230" cy="36428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8455" y="476672"/>
            <a:ext cx="5787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Tela: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Sistema – instituição – atualizando informações (parte 1 de 2)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51356"/>
            <a:ext cx="340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Sistema Informatizado da CEC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851" y="1052736"/>
            <a:ext cx="859063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direita 6"/>
          <p:cNvSpPr/>
          <p:nvPr/>
        </p:nvSpPr>
        <p:spPr>
          <a:xfrm rot="12744112" flipH="1">
            <a:off x="6362598" y="1141191"/>
            <a:ext cx="1181024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545</Words>
  <Application>Microsoft Office PowerPoint</Application>
  <PresentationFormat>Apresentação na tela (4:3)</PresentationFormat>
  <Paragraphs>73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corensc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CorenSC</cp:lastModifiedBy>
  <cp:revision>165</cp:revision>
  <dcterms:created xsi:type="dcterms:W3CDTF">2012-11-21T16:43:15Z</dcterms:created>
  <dcterms:modified xsi:type="dcterms:W3CDTF">2017-10-26T18:56:50Z</dcterms:modified>
</cp:coreProperties>
</file>