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embeddedFontLst>
    <p:embeddedFont>
      <p:font typeface="Nunito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Nunito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Nunito-italic.fntdata"/><Relationship Id="rId12" Type="http://schemas.openxmlformats.org/officeDocument/2006/relationships/slide" Target="slides/slide8.xml"/><Relationship Id="rId34" Type="http://schemas.openxmlformats.org/officeDocument/2006/relationships/font" Target="fonts/Nunito-bold.fntdata"/><Relationship Id="rId15" Type="http://schemas.openxmlformats.org/officeDocument/2006/relationships/slide" Target="slides/slide11.xml"/><Relationship Id="rId37" Type="http://schemas.openxmlformats.org/officeDocument/2006/relationships/font" Target="fonts/Lato-regular.fntdata"/><Relationship Id="rId14" Type="http://schemas.openxmlformats.org/officeDocument/2006/relationships/slide" Target="slides/slide10.xml"/><Relationship Id="rId36" Type="http://schemas.openxmlformats.org/officeDocument/2006/relationships/font" Target="fonts/Nunito-boldItalic.fntdata"/><Relationship Id="rId17" Type="http://schemas.openxmlformats.org/officeDocument/2006/relationships/slide" Target="slides/slide13.xml"/><Relationship Id="rId39" Type="http://schemas.openxmlformats.org/officeDocument/2006/relationships/font" Target="fonts/Lato-italic.fntdata"/><Relationship Id="rId16" Type="http://schemas.openxmlformats.org/officeDocument/2006/relationships/slide" Target="slides/slide12.xml"/><Relationship Id="rId38" Type="http://schemas.openxmlformats.org/officeDocument/2006/relationships/font" Target="fonts/Lato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bibliothèque dom4j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300">
                <a:latin typeface="Lato"/>
                <a:ea typeface="Lato"/>
                <a:cs typeface="Lato"/>
                <a:sym typeface="Lato"/>
              </a:rPr>
              <a:t>Anas-&gt;Alexis-&gt;Corentin-&gt;Oslane</a:t>
            </a: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aneOrdre: Anas-&gt;Alexis-&gt;Corentin-&gt;Oslane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jpg"/><Relationship Id="rId4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rive.google.com/file/d/1B8dcbrfsr7TNdoSvBfJf2vpt3OS7FhqQ/view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image" Target="../media/image3.png"/><Relationship Id="rId7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jp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1926450" y="1442313"/>
            <a:ext cx="5291100" cy="11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800"/>
              <a:t>PR30: EDUPAIX</a:t>
            </a:r>
            <a:endParaRPr b="1" sz="4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5400125" y="41192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Année 2017-2018</a:t>
            </a:r>
            <a:endParaRPr/>
          </a:p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ISTIC - Université Rennes 1</a:t>
            </a:r>
            <a:endParaRPr/>
          </a:p>
        </p:txBody>
      </p:sp>
      <p:sp>
        <p:nvSpPr>
          <p:cNvPr id="130" name="Shape 130"/>
          <p:cNvSpPr txBox="1"/>
          <p:nvPr/>
        </p:nvSpPr>
        <p:spPr>
          <a:xfrm>
            <a:off x="2763500" y="514275"/>
            <a:ext cx="3973200" cy="9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Tuteur: M. QUÉGUINER Charles</a:t>
            </a:r>
            <a:endParaRPr>
              <a:solidFill>
                <a:schemeClr val="lt1"/>
              </a:solidFill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Tuteur </a:t>
            </a:r>
            <a:r>
              <a:rPr lang="fr">
                <a:solidFill>
                  <a:schemeClr val="lt1"/>
                </a:solidFill>
              </a:rPr>
              <a:t>professionnel</a:t>
            </a:r>
            <a:r>
              <a:rPr lang="fr">
                <a:solidFill>
                  <a:schemeClr val="lt1"/>
                </a:solidFill>
              </a:rPr>
              <a:t> : M. NIVET Roland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1" name="Shape 131"/>
          <p:cNvSpPr txBox="1"/>
          <p:nvPr/>
        </p:nvSpPr>
        <p:spPr>
          <a:xfrm>
            <a:off x="2028150" y="2683125"/>
            <a:ext cx="50877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</a:rPr>
              <a:t>Despierre-Corporon Corentin</a:t>
            </a:r>
            <a:endParaRPr sz="1800">
              <a:solidFill>
                <a:schemeClr val="lt1"/>
              </a:solidFill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</a:rPr>
              <a:t>Lachkar Anas</a:t>
            </a:r>
            <a:endParaRPr sz="1800">
              <a:solidFill>
                <a:schemeClr val="lt1"/>
              </a:solidFill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</a:rPr>
              <a:t>Caillot Alexis</a:t>
            </a:r>
            <a:endParaRPr sz="1800">
              <a:solidFill>
                <a:schemeClr val="lt1"/>
              </a:solidFill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</a:rPr>
              <a:t>Belmadani Oslane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885025" y="2309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Gantt réel(1)</a:t>
            </a:r>
            <a:endParaRPr/>
          </a:p>
        </p:txBody>
      </p:sp>
      <p:sp>
        <p:nvSpPr>
          <p:cNvPr id="199" name="Shape 19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8950" y="1190625"/>
            <a:ext cx="6257925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885025" y="2875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Gantt réel (2)</a:t>
            </a:r>
            <a:endParaRPr/>
          </a:p>
        </p:txBody>
      </p:sp>
      <p:sp>
        <p:nvSpPr>
          <p:cNvPr id="206" name="Shape 20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300" y="1429625"/>
            <a:ext cx="8541399" cy="244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écarts </a:t>
            </a:r>
            <a:endParaRPr/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32300" y="1094700"/>
            <a:ext cx="7505700" cy="29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fr" sz="1500"/>
              <a:t>Compréhension du sujet plus rapide d’une semaine par rapport au Gantt prévisionnel</a:t>
            </a:r>
            <a:endParaRPr sz="1500"/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/>
              <a:t>            Présentation des outils de communication (Slack).</a:t>
            </a:r>
            <a:endParaRPr sz="15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fr" sz="1500"/>
              <a:t>Début de la modélisation avec 10 jours d’avance.</a:t>
            </a:r>
            <a:endParaRPr sz="15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/>
              <a:t>             </a:t>
            </a:r>
            <a:r>
              <a:rPr lang="fr" sz="1500"/>
              <a:t> 	</a:t>
            </a:r>
            <a:r>
              <a:rPr lang="fr" sz="1500"/>
              <a:t>Faire une documention du MCD.</a:t>
            </a:r>
            <a:endParaRPr sz="1500"/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/>
              <a:t>           Création des tables.</a:t>
            </a:r>
            <a:endParaRPr sz="15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fr" sz="1500"/>
              <a:t>Création de la base et test de connexion à Wordpress.</a:t>
            </a:r>
            <a:endParaRPr sz="1500"/>
          </a:p>
          <a:p>
            <a:pPr indent="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/>
              <a:t>Retard du lancement de l’étape Parsing de 10 jours.</a:t>
            </a:r>
            <a:endParaRPr sz="1500"/>
          </a:p>
          <a:p>
            <a:pPr indent="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/>
              <a:t>Retard du lancement de la création des formulaires de 3 jours.</a:t>
            </a:r>
            <a:endParaRPr sz="15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1240475" y="1484525"/>
            <a:ext cx="265800" cy="14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/>
        </p:nvSpPr>
        <p:spPr>
          <a:xfrm>
            <a:off x="1240475" y="2309375"/>
            <a:ext cx="265800" cy="14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/>
        </p:nvSpPr>
        <p:spPr>
          <a:xfrm>
            <a:off x="1240475" y="2597650"/>
            <a:ext cx="265800" cy="14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1240475" y="3366475"/>
            <a:ext cx="265800" cy="14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1240475" y="3641925"/>
            <a:ext cx="265800" cy="14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1248325" y="20066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/>
              <a:t>DÉVELOPPEMENT</a:t>
            </a:r>
            <a:endParaRPr sz="4800"/>
          </a:p>
        </p:txBody>
      </p:sp>
      <p:sp>
        <p:nvSpPr>
          <p:cNvPr id="225" name="Shape 22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/>
              <a:t>‹#›</a:t>
            </a:fld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819150" y="312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/>
              <a:t>Modèle Conceptuel de Données</a:t>
            </a:r>
            <a:endParaRPr sz="3600"/>
          </a:p>
        </p:txBody>
      </p:sp>
      <p:sp>
        <p:nvSpPr>
          <p:cNvPr id="231" name="Shape 23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/>
              <a:t>‹#›</a:t>
            </a:fld>
            <a:endParaRPr sz="1000"/>
          </a:p>
        </p:txBody>
      </p:sp>
      <p:sp>
        <p:nvSpPr>
          <p:cNvPr id="232" name="Shape 232"/>
          <p:cNvSpPr txBox="1"/>
          <p:nvPr/>
        </p:nvSpPr>
        <p:spPr>
          <a:xfrm>
            <a:off x="1160475" y="1870100"/>
            <a:ext cx="5694300" cy="22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➔"/>
            </a:pPr>
            <a:r>
              <a:rPr lang="f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Présentation du premier diagramme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➔"/>
            </a:pPr>
            <a:r>
              <a:rPr lang="f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Évolutions dans les diagrammes 2 et 3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➔"/>
            </a:pPr>
            <a:r>
              <a:rPr lang="f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Présentation du diagramme final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1307350" y="260950"/>
            <a:ext cx="70389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1</a:t>
            </a:r>
            <a:endParaRPr/>
          </a:p>
        </p:txBody>
      </p:sp>
      <p:sp>
        <p:nvSpPr>
          <p:cNvPr id="238" name="Shape 23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/>
              <a:t>‹#›</a:t>
            </a:fld>
            <a:endParaRPr sz="1000"/>
          </a:p>
        </p:txBody>
      </p:sp>
      <p:pic>
        <p:nvPicPr>
          <p:cNvPr id="239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900" y="852125"/>
            <a:ext cx="8605276" cy="405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1169650" y="2880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/>
              <a:t>Diagrammes 2 et 3</a:t>
            </a:r>
            <a:endParaRPr sz="3600"/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819150" y="1609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fr" sz="1500"/>
              <a:t>Évolution du statut d’une personne</a:t>
            </a:r>
            <a:endParaRPr sz="1500"/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fr" sz="1500"/>
              <a:t>Importance des mots-clés</a:t>
            </a:r>
            <a:endParaRPr sz="1500"/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fr" sz="1500"/>
              <a:t>Début de la notion d’historique</a:t>
            </a:r>
            <a:endParaRPr sz="1500"/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fr" sz="1500"/>
              <a:t>Séparation de la personne physique de ses réseaux sociaux</a:t>
            </a:r>
            <a:endParaRPr sz="1500"/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fr" sz="1500"/>
              <a:t>Apparition des activités </a:t>
            </a:r>
            <a:endParaRPr sz="15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fr" sz="1500"/>
              <a:t>Apparition de la notion de connexion et de droits sur le système d’information</a:t>
            </a:r>
            <a:endParaRPr sz="1500"/>
          </a:p>
        </p:txBody>
      </p:sp>
      <p:sp>
        <p:nvSpPr>
          <p:cNvPr id="246" name="Shape 24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/>
              <a:t>‹#›</a:t>
            </a:fld>
            <a:endParaRPr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/>
              <a:t>Diagramme final</a:t>
            </a:r>
            <a:endParaRPr sz="3600"/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819150" y="1609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fr" sz="1500"/>
              <a:t>Les mots-clés sont devenus indispensables</a:t>
            </a:r>
            <a:endParaRPr sz="1500"/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fr" sz="1500"/>
              <a:t>La table “Structure “ devient centrale au côté de la table Personne</a:t>
            </a:r>
            <a:endParaRPr sz="1500"/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fr" sz="1500"/>
              <a:t>Notion de rôle </a:t>
            </a:r>
            <a:endParaRPr sz="1500"/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fr" sz="1500"/>
              <a:t>Séparation de la base de connexion</a:t>
            </a:r>
            <a:endParaRPr sz="1500"/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fr" sz="1500"/>
              <a:t>Souplesse au niveau géographique</a:t>
            </a:r>
            <a:endParaRPr sz="1500"/>
          </a:p>
          <a:p>
            <a:pPr indent="-32385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fr" sz="1500"/>
              <a:t>Documentation simple et complète grâce aux règles de gestion</a:t>
            </a:r>
            <a:endParaRPr sz="1500"/>
          </a:p>
        </p:txBody>
      </p:sp>
      <p:sp>
        <p:nvSpPr>
          <p:cNvPr id="253" name="Shape 25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/>
              <a:t>‹#›</a:t>
            </a:fld>
            <a:endParaRPr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/>
              <a:t>Parsing </a:t>
            </a:r>
            <a:endParaRPr sz="3600"/>
          </a:p>
        </p:txBody>
      </p:sp>
      <p:sp>
        <p:nvSpPr>
          <p:cNvPr id="259" name="Shape 25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/>
              <a:t>‹#›</a:t>
            </a:fld>
            <a:endParaRPr sz="1000"/>
          </a:p>
        </p:txBody>
      </p:sp>
      <p:sp>
        <p:nvSpPr>
          <p:cNvPr id="260" name="Shape 260"/>
          <p:cNvSpPr/>
          <p:nvPr/>
        </p:nvSpPr>
        <p:spPr>
          <a:xfrm>
            <a:off x="590075" y="2010700"/>
            <a:ext cx="1731000" cy="9141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Fichier XML</a:t>
            </a: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3706500" y="2591400"/>
            <a:ext cx="1731000" cy="9141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Parseur JAVA</a:t>
            </a: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6741450" y="2591400"/>
            <a:ext cx="1731000" cy="9141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Insertion dans la nouvelle base</a:t>
            </a: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590075" y="3215800"/>
            <a:ext cx="1731000" cy="9141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Fichier CSV</a:t>
            </a:r>
            <a:endParaRPr/>
          </a:p>
        </p:txBody>
      </p:sp>
      <p:sp>
        <p:nvSpPr>
          <p:cNvPr id="264" name="Shape 264"/>
          <p:cNvSpPr/>
          <p:nvPr/>
        </p:nvSpPr>
        <p:spPr>
          <a:xfrm rot="932943">
            <a:off x="2366122" y="2498818"/>
            <a:ext cx="1328418" cy="29806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/>
          <p:nvPr/>
        </p:nvSpPr>
        <p:spPr>
          <a:xfrm rot="-1105619">
            <a:off x="2334961" y="3318750"/>
            <a:ext cx="1363827" cy="31306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5489925" y="2851650"/>
            <a:ext cx="11991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/>
              <a:t>Exemples de fichier XML</a:t>
            </a:r>
            <a:endParaRPr sz="3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/>
              <a:t>‹#›</a:t>
            </a:fld>
            <a:endParaRPr sz="1000"/>
          </a:p>
        </p:txBody>
      </p:sp>
      <p:pic>
        <p:nvPicPr>
          <p:cNvPr id="273" name="Shape 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850" y="1447225"/>
            <a:ext cx="4629450" cy="327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Shape 2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5375" y="1194700"/>
            <a:ext cx="3081469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885025" y="2531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/>
              <a:t>Remerciements</a:t>
            </a:r>
            <a:endParaRPr sz="3600"/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885025" y="14363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fr" sz="1500"/>
              <a:t>M. NIVET Roland &amp; Mme BENADJAOUD Inès</a:t>
            </a:r>
            <a:endParaRPr sz="1500"/>
          </a:p>
          <a:p>
            <a:pPr indent="-3238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fr" sz="1500"/>
              <a:t>M. QUÉGUINER Charles</a:t>
            </a:r>
            <a:endParaRPr sz="1500"/>
          </a:p>
          <a:p>
            <a:pPr indent="-3238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fr" sz="1500"/>
              <a:t>Le Mouvement de la Paix</a:t>
            </a:r>
            <a:endParaRPr sz="1500"/>
          </a:p>
          <a:p>
            <a:pPr indent="-3238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fr" sz="1500"/>
              <a:t>M. ALLARD Tristan</a:t>
            </a:r>
            <a:endParaRPr sz="15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fr" sz="1500"/>
              <a:t>M. BARAIS Olivier &amp; M. JEZEQUEL Jean-Marc</a:t>
            </a:r>
            <a:endParaRPr sz="15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/>
              <a:t>‹#›</a:t>
            </a:fld>
            <a:endParaRPr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/>
              <a:t>Formulaires PHP 	</a:t>
            </a:r>
            <a:endParaRPr sz="3600"/>
          </a:p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81" name="Shape 28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/>
              <a:t>‹#›</a:t>
            </a:fld>
            <a:endParaRPr sz="1000"/>
          </a:p>
        </p:txBody>
      </p:sp>
      <p:pic>
        <p:nvPicPr>
          <p:cNvPr id="282" name="Shape 2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6175" y="1050200"/>
            <a:ext cx="4581525" cy="388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Démo d’ajout d’une structure à la BDD</a:t>
            </a:r>
            <a:endParaRPr/>
          </a:p>
        </p:txBody>
      </p:sp>
      <p:sp>
        <p:nvSpPr>
          <p:cNvPr id="288" name="Shape 28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89" name="Shape 289" title="Démo ajout Structure.mp4">
            <a:hlinkClick r:id="rId3"/>
          </p:cNvPr>
          <p:cNvSpPr/>
          <p:nvPr/>
        </p:nvSpPr>
        <p:spPr>
          <a:xfrm>
            <a:off x="1960300" y="1065400"/>
            <a:ext cx="4559333" cy="3419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2625875" y="211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/>
              <a:t>Structure_TypeContact</a:t>
            </a:r>
            <a:endParaRPr sz="2600"/>
          </a:p>
        </p:txBody>
      </p:sp>
      <p:sp>
        <p:nvSpPr>
          <p:cNvPr id="295" name="Shape 29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cxnSp>
        <p:nvCxnSpPr>
          <p:cNvPr id="296" name="Shape 296"/>
          <p:cNvCxnSpPr/>
          <p:nvPr/>
        </p:nvCxnSpPr>
        <p:spPr>
          <a:xfrm>
            <a:off x="2180950" y="3263275"/>
            <a:ext cx="497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7" name="Shape 297"/>
          <p:cNvCxnSpPr/>
          <p:nvPr/>
        </p:nvCxnSpPr>
        <p:spPr>
          <a:xfrm>
            <a:off x="3552550" y="3263275"/>
            <a:ext cx="497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98" name="Shape 2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4675" y="849350"/>
            <a:ext cx="3746525" cy="36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/>
              <a:t>Bilan technique </a:t>
            </a:r>
            <a:endParaRPr sz="3600"/>
          </a:p>
        </p:txBody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972975" y="1190600"/>
            <a:ext cx="7038900" cy="32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fr" sz="1500"/>
              <a:t>Analyse du futur système d’information avec le MCD et sa documentation</a:t>
            </a:r>
            <a:endParaRPr sz="15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fr" sz="1500"/>
              <a:t>Quelques formulaires PHP qui serviront d’exemples pour les états de sortie</a:t>
            </a:r>
            <a:endParaRPr sz="15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fr" sz="1500"/>
              <a:t>Début de migration de l’ancienne base vers la nouvelle</a:t>
            </a:r>
            <a:endParaRPr sz="15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fr" sz="1500"/>
              <a:t>Les problèmes rencontrés :</a:t>
            </a:r>
            <a:endParaRPr sz="1500"/>
          </a:p>
          <a:p>
            <a: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◆"/>
            </a:pPr>
            <a:r>
              <a:rPr lang="fr" sz="1500"/>
              <a:t>MCD très long à réaliser</a:t>
            </a:r>
            <a:endParaRPr sz="1500"/>
          </a:p>
          <a:p>
            <a: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◆"/>
            </a:pPr>
            <a:r>
              <a:rPr lang="fr" sz="1500"/>
              <a:t>Quelques difficultés à se faire comprendre par des non-informaticiens</a:t>
            </a:r>
            <a:endParaRPr sz="15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fr" sz="1500"/>
              <a:t>Éléments réutilisables dans un projet futur:</a:t>
            </a:r>
            <a:endParaRPr sz="1500"/>
          </a:p>
          <a:p>
            <a: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◆"/>
            </a:pPr>
            <a:r>
              <a:rPr lang="fr" sz="1500"/>
              <a:t>la base PostgreSQL sur la VM de l’ISTIC (et devra être hébergée ailleurs)</a:t>
            </a:r>
            <a:endParaRPr sz="1500"/>
          </a:p>
          <a:p>
            <a: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◆"/>
            </a:pPr>
            <a:r>
              <a:rPr lang="fr" sz="1500"/>
              <a:t>le MCD et sa documentation</a:t>
            </a:r>
            <a:endParaRPr sz="15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fr" sz="1500"/>
              <a:t>Technologies souples qui pourront être associées aux logiciels déjà présents</a:t>
            </a:r>
            <a:endParaRPr sz="1500"/>
          </a:p>
        </p:txBody>
      </p:sp>
      <p:sp>
        <p:nvSpPr>
          <p:cNvPr id="305" name="Shape 30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/>
              <a:t>‹#›</a:t>
            </a:fld>
            <a:endParaRPr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819150" y="2094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/>
              <a:t>CONCLUSION</a:t>
            </a:r>
            <a:endParaRPr sz="4800"/>
          </a:p>
        </p:txBody>
      </p:sp>
      <p:sp>
        <p:nvSpPr>
          <p:cNvPr id="311" name="Shape 3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/>
              <a:t>‹#›</a:t>
            </a:fld>
            <a:endParaRPr sz="1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986350" y="4620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/>
              <a:t>Ouverture</a:t>
            </a:r>
            <a:endParaRPr sz="3600"/>
          </a:p>
        </p:txBody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819150" y="15383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fr" sz="1500"/>
              <a:t>Finir de remplir la nouvelle base avec les données</a:t>
            </a:r>
            <a:endParaRPr sz="1500"/>
          </a:p>
          <a:p>
            <a:pPr indent="-3238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fr" sz="1500"/>
              <a:t>Créer les états de sorties ( fichier CSV pour SENDINBLUE par exemple)</a:t>
            </a:r>
            <a:endParaRPr sz="1500"/>
          </a:p>
          <a:p>
            <a:pPr indent="-3238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fr" sz="1500"/>
              <a:t>Lier la nouvelle base au site Wordpress du mouvement</a:t>
            </a:r>
            <a:endParaRPr sz="1500"/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fr" sz="1500"/>
              <a:t>Développer la notion de recherche par mots clés.</a:t>
            </a:r>
            <a:endParaRPr sz="1500"/>
          </a:p>
        </p:txBody>
      </p:sp>
      <p:sp>
        <p:nvSpPr>
          <p:cNvPr id="318" name="Shape 3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/>
              <a:t>‹#›</a:t>
            </a:fld>
            <a:endParaRPr sz="1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x="819150" y="5407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/>
              <a:t>Bilan personnel </a:t>
            </a:r>
            <a:endParaRPr sz="3600"/>
          </a:p>
        </p:txBody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1297500" y="15380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fr" sz="1800"/>
              <a:t>Les points positifs</a:t>
            </a:r>
            <a:endParaRPr sz="1800"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fr" sz="1800"/>
              <a:t>Les points négatifs</a:t>
            </a:r>
            <a:endParaRPr sz="1800"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fr" sz="1800"/>
              <a:t>Qu’en avons-nous retiré ?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fr" sz="1800"/>
              <a:t>Qu'aurions-</a:t>
            </a:r>
            <a:r>
              <a:rPr lang="fr" sz="1800"/>
              <a:t>nous changé si le projet était à refaire ?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/>
              <a:t>‹#›</a:t>
            </a:fld>
            <a:endParaRPr sz="1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type="title"/>
          </p:nvPr>
        </p:nvSpPr>
        <p:spPr>
          <a:xfrm>
            <a:off x="1130300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/>
              <a:t>QUESTIONS</a:t>
            </a:r>
            <a:endParaRPr sz="4800"/>
          </a:p>
        </p:txBody>
      </p:sp>
      <p:sp>
        <p:nvSpPr>
          <p:cNvPr id="331" name="Shape 33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/>
              <a:t>‹#›</a:t>
            </a:fld>
            <a:endParaRPr sz="1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/>
        </p:nvSpPr>
        <p:spPr>
          <a:xfrm>
            <a:off x="1030500" y="786425"/>
            <a:ext cx="5957100" cy="38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-Gratuit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-serveur </a:t>
            </a:r>
            <a:r>
              <a:rPr lang="fr" sz="1300">
                <a:solidFill>
                  <a:srgbClr val="222222"/>
                </a:solidFill>
                <a:highlight>
                  <a:srgbClr val="F8F8F8"/>
                </a:highlight>
              </a:rPr>
              <a:t>multi plate-forme (win, linux,OS X…)</a:t>
            </a:r>
            <a:endParaRPr sz="1300">
              <a:solidFill>
                <a:srgbClr val="222222"/>
              </a:solidFill>
              <a:highlight>
                <a:srgbClr val="F8F8F8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222222"/>
                </a:solidFill>
                <a:highlight>
                  <a:srgbClr val="F8F8F8"/>
                </a:highlight>
              </a:rPr>
              <a:t>-support languages (.Net,C,C++,Delphi,Java ,Perl,PHP,Python,Tcl)</a:t>
            </a:r>
            <a:endParaRPr sz="1300">
              <a:solidFill>
                <a:srgbClr val="222222"/>
              </a:solidFill>
              <a:highlight>
                <a:srgbClr val="F8F8F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222222"/>
                </a:solidFill>
                <a:highlight>
                  <a:srgbClr val="F8F8F8"/>
                </a:highlight>
              </a:rPr>
              <a:t>-Au niveau des migration vers d’autres types de BDD</a:t>
            </a:r>
            <a:endParaRPr sz="1300">
              <a:solidFill>
                <a:srgbClr val="222222"/>
              </a:solidFill>
              <a:highlight>
                <a:srgbClr val="F8F8F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222222"/>
                </a:solidFill>
                <a:highlight>
                  <a:srgbClr val="F8F8F8"/>
                </a:highlight>
              </a:rPr>
              <a:t>	Migration simple, sauvegarde et restauration des backups simple</a:t>
            </a:r>
            <a:endParaRPr sz="1300">
              <a:solidFill>
                <a:srgbClr val="222222"/>
              </a:solidFill>
              <a:highlight>
                <a:srgbClr val="F8F8F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22222"/>
              </a:solidFill>
              <a:highlight>
                <a:srgbClr val="F8F8F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222222"/>
                </a:solidFill>
                <a:highlight>
                  <a:srgbClr val="F8F8F8"/>
                </a:highlight>
              </a:rPr>
              <a:t>-Au niveau de la documentation </a:t>
            </a:r>
            <a:endParaRPr sz="1300">
              <a:solidFill>
                <a:srgbClr val="222222"/>
              </a:solidFill>
              <a:highlight>
                <a:srgbClr val="F8F8F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222222"/>
                </a:solidFill>
                <a:highlight>
                  <a:srgbClr val="F8F8F8"/>
                </a:highlight>
              </a:rPr>
              <a:t>	Même si la communauté de MySQL est plus grande, PostgreSQL est en 	fort expansion et sa documentation reste plus claire</a:t>
            </a:r>
            <a:endParaRPr sz="1300">
              <a:solidFill>
                <a:srgbClr val="222222"/>
              </a:solidFill>
              <a:highlight>
                <a:srgbClr val="F8F8F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22222"/>
              </a:solidFill>
              <a:highlight>
                <a:srgbClr val="F8F8F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222222"/>
                </a:solidFill>
                <a:highlight>
                  <a:srgbClr val="F8F8F8"/>
                </a:highlight>
              </a:rPr>
              <a:t>-Au niveau des fonctionnalités</a:t>
            </a:r>
            <a:endParaRPr sz="1300">
              <a:solidFill>
                <a:srgbClr val="222222"/>
              </a:solidFill>
              <a:highlight>
                <a:srgbClr val="F8F8F8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222222"/>
                </a:solidFill>
                <a:highlight>
                  <a:srgbClr val="F8F8F8"/>
                </a:highlight>
              </a:rPr>
              <a:t>	PostgreSQL facilite la tâche des développeurs dans sa configuration et 	supporte plus de fonctionnalités tel que CTE(common Table   			Expressions), GiST/GIN ou bien les fonctions de fenêtrage par rapport	à MySQL qui est en retard</a:t>
            </a:r>
            <a:endParaRPr sz="1300">
              <a:solidFill>
                <a:srgbClr val="222222"/>
              </a:solidFill>
              <a:highlight>
                <a:srgbClr val="F8F8F8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22222"/>
              </a:solidFill>
              <a:highlight>
                <a:srgbClr val="F8F8F8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highlight>
                  <a:srgbClr val="F1F0F0"/>
                </a:highlight>
              </a:rPr>
              <a:t>-Au niveau de l’architecture</a:t>
            </a:r>
            <a:endParaRPr sz="1300">
              <a:highlight>
                <a:srgbClr val="F1F0F0"/>
              </a:highlight>
            </a:endParaRP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highlight>
                  <a:srgbClr val="F1F0F0"/>
                </a:highlight>
              </a:rPr>
              <a:t>Mysql est un système de gestion de base de donnée de modèle relationnel tandis que Postgresql est un système de gestion de base de donnée de modèle relationnel &amp; objet.</a:t>
            </a:r>
            <a:endParaRPr sz="1300">
              <a:highlight>
                <a:srgbClr val="F1F0F0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B4F56"/>
              </a:solidFill>
              <a:highlight>
                <a:srgbClr val="F1F0F0"/>
              </a:highlight>
            </a:endParaRPr>
          </a:p>
        </p:txBody>
      </p:sp>
      <p:sp>
        <p:nvSpPr>
          <p:cNvPr id="337" name="Shape 33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38" name="Shape 338"/>
          <p:cNvSpPr txBox="1"/>
          <p:nvPr/>
        </p:nvSpPr>
        <p:spPr>
          <a:xfrm>
            <a:off x="1138975" y="235025"/>
            <a:ext cx="65988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 u="sng">
                <a:solidFill>
                  <a:srgbClr val="3C78D8"/>
                </a:solidFill>
              </a:rPr>
              <a:t>Pourquoi PostgreSQL ?</a:t>
            </a:r>
            <a:endParaRPr b="1" sz="1800" u="sng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1052550" y="21935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/>
              <a:t>INTRODUCTION</a:t>
            </a:r>
            <a:endParaRPr sz="4800"/>
          </a:p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/>
              <a:t>‹#›</a:t>
            </a:fld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1352550" y="312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/>
              <a:t>Présentation du Mouvement de la Paix</a:t>
            </a:r>
            <a:endParaRPr sz="3600"/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1297500" y="17520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fr" sz="1500"/>
              <a:t>Création en 1948</a:t>
            </a:r>
            <a:endParaRPr sz="15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fr" sz="1500"/>
              <a:t>« Les Combattants de la Liberté »</a:t>
            </a:r>
            <a:endParaRPr sz="15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fr" sz="1500"/>
              <a:t>Lutte contre le désarmement nucléaire &amp; réduction des budgets militaire</a:t>
            </a:r>
            <a:endParaRPr sz="15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fr" sz="1500"/>
              <a:t>1 Siège social / 150 comités / 3 400 personnes adhérentes / 42 000 personnes inscrites</a:t>
            </a:r>
            <a:endParaRPr sz="15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fr" sz="1500"/>
              <a:t>Différentes actions</a:t>
            </a:r>
            <a:endParaRPr sz="15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fr" sz="1500"/>
              <a:t>Objectif de rassembler les gens autour d’une cause de paix commune</a:t>
            </a:r>
            <a:endParaRPr sz="15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fr" sz="1500"/>
              <a:t>Mise en vente d’une NewsLetters et d’une mensuel</a:t>
            </a:r>
            <a:endParaRPr sz="1500"/>
          </a:p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/>
              <a:t>‹#›</a:t>
            </a:fld>
            <a:endParaRPr sz="1000"/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600" y="234869"/>
            <a:ext cx="1256500" cy="126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297500" y="1577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Organigramme</a:t>
            </a:r>
            <a:r>
              <a:rPr lang="fr"/>
              <a:t> du Mouvement</a:t>
            </a:r>
            <a:endParaRPr/>
          </a:p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/>
              <a:t>‹#›</a:t>
            </a:fld>
            <a:endParaRPr sz="1000"/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600" y="837600"/>
            <a:ext cx="6526674" cy="402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885025" y="282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Matrice Swot</a:t>
            </a:r>
            <a:endParaRPr/>
          </a:p>
        </p:txBody>
      </p:sp>
      <p:sp>
        <p:nvSpPr>
          <p:cNvPr id="166" name="Shape 16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/>
              <a:t>‹#›</a:t>
            </a:fld>
            <a:endParaRPr sz="1000"/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8463" y="1237200"/>
            <a:ext cx="5476875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1297500" y="2708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/>
              <a:t>Définition du projet</a:t>
            </a:r>
            <a:endParaRPr sz="3600"/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1297500" y="17520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fr" sz="1500"/>
              <a:t>Faire l’analyse complète des besoins du mouvement en terme de système d’information</a:t>
            </a:r>
            <a:endParaRPr sz="1500"/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fr" sz="1500"/>
              <a:t>Analyse de l’existant en terme de base de données et états de sortie</a:t>
            </a:r>
            <a:endParaRPr sz="1500"/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fr" sz="1500"/>
              <a:t>Construire une nouvelle base de données</a:t>
            </a:r>
            <a:endParaRPr sz="1500"/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fr" sz="1500"/>
              <a:t>Remplir la nouvelle base avec les données de l’ancienne</a:t>
            </a:r>
            <a:endParaRPr sz="1500"/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fr" sz="1500"/>
              <a:t>Optimisation des outils de reporting et de communication</a:t>
            </a:r>
            <a:endParaRPr sz="1500"/>
          </a:p>
          <a:p>
            <a:pPr indent="-32385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fr" sz="1500"/>
              <a:t>Documenter de façon simple et précise notre travail</a:t>
            </a:r>
            <a:endParaRPr sz="1500"/>
          </a:p>
        </p:txBody>
      </p:sp>
      <p:sp>
        <p:nvSpPr>
          <p:cNvPr id="174" name="Shape 17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/>
              <a:t>‹#›</a:t>
            </a:fld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/>
              <a:t>Choix des outils</a:t>
            </a:r>
            <a:endParaRPr sz="3600"/>
          </a:p>
        </p:txBody>
      </p:sp>
      <p:sp>
        <p:nvSpPr>
          <p:cNvPr id="180" name="Shape 18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/>
              <a:t>‹#›</a:t>
            </a:fld>
            <a:endParaRPr sz="1000"/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475" y="1482475"/>
            <a:ext cx="2088750" cy="140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9600" y="1482476"/>
            <a:ext cx="2491350" cy="1401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3025" y="1482475"/>
            <a:ext cx="2491349" cy="139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01950" y="3321675"/>
            <a:ext cx="1106525" cy="139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18799" y="3321675"/>
            <a:ext cx="996605" cy="139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819150" y="3047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/>
              <a:t>Gantt prévisionnel</a:t>
            </a:r>
            <a:endParaRPr sz="3600"/>
          </a:p>
        </p:txBody>
      </p:sp>
      <p:sp>
        <p:nvSpPr>
          <p:cNvPr id="191" name="Shape 19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/>
              <a:t>‹#›</a:t>
            </a:fld>
            <a:endParaRPr sz="1000"/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7175" y="1087175"/>
            <a:ext cx="4292850" cy="17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700" y="3013475"/>
            <a:ext cx="8654451" cy="163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