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Hello, I’m kai, my teammate is wangyue. Today we are going to talk about some dimension reduction techniques, as our mini project representation. We will cover Johnson Lindenstrauss Lemma and Principle Components Analysis.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How do we find approximately equal representation of X? We can turn this into the optimisation problem. We can defined loss as the L2 distance of two matrices, the mean square error without any constrain. Which give us a classical dimension reduction method called Principle Component Analysis.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The first step of PCA is to center the data, meaning we need to remove the mean value from each feature. </a:t>
            </a:r>
          </a:p>
          <a:p>
            <a:pPr/>
            <a:r>
              <a:t>The second step is to perform SVD on the data matrix. </a:t>
            </a:r>
          </a:p>
          <a:p>
            <a:pPr/>
            <a:r>
              <a:t>Decomposed into 3 matrices.</a:t>
            </a:r>
          </a:p>
          <a:p>
            <a:pPr/>
            <a:r>
              <a:t>Sigma is a diagonal matrix. The diagonal values are called singular values and sorted in descending order. U and V are orthonormal matrices. The columns of V are principle axes. We are going to project the data matrix on these new axis to get the principle components we want. The third step is to select the first k principle components so that we can do dimension reduction. I’m going to illustrate the steps through a simple example.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a:p>
        </p:txBody>
      </p:sp>
      <p:sp>
        <p:nvSpPr>
          <p:cNvPr id="257" name="Shape 257"/>
          <p:cNvSpPr/>
          <p:nvPr>
            <p:ph type="body" sz="quarter" idx="1"/>
          </p:nvPr>
        </p:nvSpPr>
        <p:spPr>
          <a:prstGeom prst="rect">
            <a:avLst/>
          </a:prstGeom>
        </p:spPr>
        <p:txBody>
          <a:bodyPr/>
          <a:lstStyle/>
          <a:p>
            <a:pPr/>
            <a:r>
              <a:t>In this example we have 4 sample points (0,0), (1,1)… After removing the mean of each column, the points are centered to origin.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Then we perform SVD on X. We can see that the first diagonal entry of sigma is 3.16 and the second diagonal entry is zero. The columns of V, rows of VT, are the principle axes.</a:t>
            </a:r>
          </a:p>
          <a:p>
            <a:pPr/>
            <a:r>
              <a:t>The rationale behind is that larger singular values are associated with higher variance. If we project our data on the first principle axis, we have larger variance. If we project data on the second axis, variance is 0.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Then we calculate the dot product of X and V, which means we project the data on the new axes. The projected data becomes one dimensional. That is good because we have confidence to keep the first axis only without losing any information.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The next step is to select the first k principle components. In this example, we select k = 1 and keep the first principle component. We multiple X with the first column of V to get the reduced data Xk. Now we have reduced our data to half its original size.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Shape 323"/>
          <p:cNvSpPr/>
          <p:nvPr>
            <p:ph type="sldImg"/>
          </p:nvPr>
        </p:nvSpPr>
        <p:spPr>
          <a:prstGeom prst="rect">
            <a:avLst/>
          </a:prstGeom>
        </p:spPr>
        <p:txBody>
          <a:bodyPr/>
          <a:lstStyle/>
          <a:p>
            <a:pPr/>
          </a:p>
        </p:txBody>
      </p:sp>
      <p:sp>
        <p:nvSpPr>
          <p:cNvPr id="324" name="Shape 324"/>
          <p:cNvSpPr/>
          <p:nvPr>
            <p:ph type="body" sz="quarter" idx="1"/>
          </p:nvPr>
        </p:nvSpPr>
        <p:spPr>
          <a:prstGeom prst="rect">
            <a:avLst/>
          </a:prstGeom>
        </p:spPr>
        <p:txBody>
          <a:bodyPr/>
          <a:lstStyle/>
          <a:p>
            <a:pPr/>
            <a:r>
              <a:t>Now assume we have the reduced data and want to reconstruct the original data. We multiply Xk with the transpose of Vk. In this case, the reconstructed matrix X hat is the same as the original matrix with mean removed. This is because the second singular value is 0. </a:t>
            </a:r>
          </a:p>
          <a:p>
            <a:pPr/>
            <a:r>
              <a:t>In more general case, we will have non-zero reconstruction error if there are non-zero singular values being dropped. But because we sort singular values in descending order, we know that the reconstruction error can be minimised with PCA.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lvl1pPr>
              <a:defRPr sz="1700"/>
            </a:lvl1pPr>
          </a:lstStyle>
          <a:p>
            <a:pPr/>
            <a:r>
              <a:t>Let’s first ask why you need dimension reduction. In fact, dimension reduction allows you to find the latent features in your data, with these features, you can apply your algorithm with less time and computation. Or you can reduce your data into 2 dimension, so that you can  visualise your data with scatter plot.  for example, MNIST dataset, I’m sure most of you familiar of this, they are handwrite digits, which has 784 dimensions if we unfold it by 28 times 28 pixels.  But think a minute, do we really need so many dimensions to describe these digits? No, we can represent these data only using two dimension with lots of information preserved. As you can see in the graph, we can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Is it possible to condense high-dimensional data into smaller dimensions and retain the important geometric properties of the data?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a:r>
              <a:t>the key technique is to take a random linear subspace of a certain dimension, and project every data point onto that subspace. No searching required. The fact that this works is called the Johnson-Lindenstrauss Lemma.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ku − vk 2 2 is the pairwise euclidean distance for all points in S, i.e. ku − vk 2 2 = (u i − v i ) 2 , therefore i=1 Theorem 1 states that one can preserve distance geometry of a set of points approximately using low dimensional representation Ax, where A is a mapping matrix.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Pictorially, the goal of the goal of matrix factorization is to express a matrix as approximately product of two smaller matrices.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defRPr sz="1700"/>
            </a:pPr>
            <a:r>
              <a:t>Blue matrix is our data. Each row is a sample, each column is a feature. We want to factor that into a representation multiply some archetypes. </a:t>
            </a:r>
          </a:p>
          <a:p>
            <a:pPr>
              <a:defRPr sz="1700"/>
            </a:pPr>
            <a:r>
              <a:t>You can think of representation as your representation of your high dimensional data, the archetypes are basic exemplars that we are going to use to reconstruct the data.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The intuition is, looking at the single row, one data sample, as being represented one row of the low-dimensional representation multiply the archetypes.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That is the single row, your single sample is the linear combination of the archetypes.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atin typeface="Helvetica Neue"/>
                <a:ea typeface="Helvetica Neue"/>
                <a:cs typeface="Helvetica Neue"/>
                <a:sym typeface="Helvetica Neue"/>
              </a:defRPr>
            </a:lvl1pPr>
            <a:lvl2pPr marL="0" indent="0" algn="ctr">
              <a:spcBef>
                <a:spcPts val="0"/>
              </a:spcBef>
              <a:buSzTx/>
              <a:buNone/>
              <a:defRPr sz="5400">
                <a:latin typeface="Helvetica Neue"/>
                <a:ea typeface="Helvetica Neue"/>
                <a:cs typeface="Helvetica Neue"/>
                <a:sym typeface="Helvetica Neue"/>
              </a:defRPr>
            </a:lvl2pPr>
            <a:lvl3pPr marL="0" indent="0" algn="ctr">
              <a:spcBef>
                <a:spcPts val="0"/>
              </a:spcBef>
              <a:buSzTx/>
              <a:buNone/>
              <a:defRPr sz="5400">
                <a:latin typeface="Helvetica Neue"/>
                <a:ea typeface="Helvetica Neue"/>
                <a:cs typeface="Helvetica Neue"/>
                <a:sym typeface="Helvetica Neue"/>
              </a:defRPr>
            </a:lvl3pPr>
            <a:lvl4pPr marL="0" indent="0" algn="ctr">
              <a:spcBef>
                <a:spcPts val="0"/>
              </a:spcBef>
              <a:buSzTx/>
              <a:buNone/>
              <a:defRPr sz="5400">
                <a:latin typeface="Helvetica Neue"/>
                <a:ea typeface="Helvetica Neue"/>
                <a:cs typeface="Helvetica Neue"/>
                <a:sym typeface="Helvetica Neue"/>
              </a:defRPr>
            </a:lvl4pPr>
            <a:lvl5pPr marL="0" indent="0" algn="ctr">
              <a:spcBef>
                <a:spcPts val="0"/>
              </a:spcBef>
              <a:buSzTx/>
              <a:buNone/>
              <a:defRPr sz="54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atin typeface="Helvetica Neue"/>
                <a:ea typeface="Helvetica Neue"/>
                <a:cs typeface="Helvetica Neue"/>
                <a:sym typeface="Helvetica Neue"/>
              </a:defRPr>
            </a:lvl1pPr>
          </a:lstStyle>
          <a:p>
            <a:pPr/>
            <a:r>
              <a:t>–Johnny Appleseed</a:t>
            </a:r>
          </a:p>
        </p:txBody>
      </p:sp>
      <p:sp>
        <p:nvSpPr>
          <p:cNvPr id="94" name="“Type a quote here.”"/>
          <p:cNvSpPr txBox="1"/>
          <p:nvPr>
            <p:ph type="body" sz="quarter" idx="14"/>
          </p:nvPr>
        </p:nvSpPr>
        <p:spPr>
          <a:xfrm>
            <a:off x="2387600" y="6074389"/>
            <a:ext cx="19621500" cy="830622"/>
          </a:xfrm>
          <a:prstGeom prst="rect">
            <a:avLst/>
          </a:prstGeom>
        </p:spPr>
        <p:txBody>
          <a:bodyPr>
            <a:spAutoFit/>
          </a:bodyPr>
          <a:lstStyle>
            <a:lvl1pPr marL="0" indent="0" algn="ctr">
              <a:spcBef>
                <a:spcPts val="0"/>
              </a:spcBef>
              <a:buSzTx/>
              <a:buNone/>
              <a:defRPr sz="4500">
                <a:solidFill>
                  <a:schemeClr val="accent5">
                    <a:lumOff val="-29866"/>
                  </a:schemeClr>
                </a:solidFill>
                <a:latin typeface="Chalkboard"/>
                <a:ea typeface="Chalkboard"/>
                <a:cs typeface="Chalkboard"/>
                <a:sym typeface="Chalkboard"/>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atin typeface="Helvetica Neue"/>
                <a:ea typeface="Helvetica Neue"/>
                <a:cs typeface="Helvetica Neue"/>
                <a:sym typeface="Helvetica Neue"/>
              </a:defRPr>
            </a:lvl1pPr>
            <a:lvl2pPr marL="0" indent="0" algn="ctr">
              <a:spcBef>
                <a:spcPts val="0"/>
              </a:spcBef>
              <a:buSzTx/>
              <a:buNone/>
              <a:defRPr sz="5400">
                <a:latin typeface="Helvetica Neue"/>
                <a:ea typeface="Helvetica Neue"/>
                <a:cs typeface="Helvetica Neue"/>
                <a:sym typeface="Helvetica Neue"/>
              </a:defRPr>
            </a:lvl2pPr>
            <a:lvl3pPr marL="0" indent="0" algn="ctr">
              <a:spcBef>
                <a:spcPts val="0"/>
              </a:spcBef>
              <a:buSzTx/>
              <a:buNone/>
              <a:defRPr sz="5400">
                <a:latin typeface="Helvetica Neue"/>
                <a:ea typeface="Helvetica Neue"/>
                <a:cs typeface="Helvetica Neue"/>
                <a:sym typeface="Helvetica Neue"/>
              </a:defRPr>
            </a:lvl3pPr>
            <a:lvl4pPr marL="0" indent="0" algn="ctr">
              <a:spcBef>
                <a:spcPts val="0"/>
              </a:spcBef>
              <a:buSzTx/>
              <a:buNone/>
              <a:defRPr sz="5400">
                <a:latin typeface="Helvetica Neue"/>
                <a:ea typeface="Helvetica Neue"/>
                <a:cs typeface="Helvetica Neue"/>
                <a:sym typeface="Helvetica Neue"/>
              </a:defRPr>
            </a:lvl4pPr>
            <a:lvl5pPr marL="0" indent="0" algn="ctr">
              <a:spcBef>
                <a:spcPts val="0"/>
              </a:spcBef>
              <a:buSzTx/>
              <a:buNone/>
              <a:defRPr sz="54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atin typeface="+mn-lt"/>
                <a:ea typeface="+mn-ea"/>
                <a:cs typeface="+mn-cs"/>
                <a:sym typeface="Helvetica Neue Medium"/>
              </a:defRPr>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atin typeface="Helvetica Neue"/>
                <a:ea typeface="Helvetica Neue"/>
                <a:cs typeface="Helvetica Neue"/>
                <a:sym typeface="Helvetica Neue"/>
              </a:defRPr>
            </a:lvl1pPr>
            <a:lvl2pPr marL="0" indent="0" algn="ctr">
              <a:spcBef>
                <a:spcPts val="0"/>
              </a:spcBef>
              <a:buSzTx/>
              <a:buNone/>
              <a:defRPr sz="5400">
                <a:latin typeface="Helvetica Neue"/>
                <a:ea typeface="Helvetica Neue"/>
                <a:cs typeface="Helvetica Neue"/>
                <a:sym typeface="Helvetica Neue"/>
              </a:defRPr>
            </a:lvl2pPr>
            <a:lvl3pPr marL="0" indent="0" algn="ctr">
              <a:spcBef>
                <a:spcPts val="0"/>
              </a:spcBef>
              <a:buSzTx/>
              <a:buNone/>
              <a:defRPr sz="5400">
                <a:latin typeface="Helvetica Neue"/>
                <a:ea typeface="Helvetica Neue"/>
                <a:cs typeface="Helvetica Neue"/>
                <a:sym typeface="Helvetica Neue"/>
              </a:defRPr>
            </a:lvl3pPr>
            <a:lvl4pPr marL="0" indent="0" algn="ctr">
              <a:spcBef>
                <a:spcPts val="0"/>
              </a:spcBef>
              <a:buSzTx/>
              <a:buNone/>
              <a:defRPr sz="5400">
                <a:latin typeface="Helvetica Neue"/>
                <a:ea typeface="Helvetica Neue"/>
                <a:cs typeface="Helvetica Neue"/>
                <a:sym typeface="Helvetica Neue"/>
              </a:defRPr>
            </a:lvl4pPr>
            <a:lvl5pPr marL="0" indent="0" algn="ctr">
              <a:spcBef>
                <a:spcPts val="0"/>
              </a:spcBef>
              <a:buSzTx/>
              <a:buNone/>
              <a:defRPr sz="54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atin typeface="Helvetica Neue"/>
                <a:ea typeface="Helvetica Neue"/>
                <a:cs typeface="Helvetica Neue"/>
                <a:sym typeface="Helvetica Neue"/>
              </a:defRPr>
            </a:lvl1pPr>
            <a:lvl2pPr marL="1117600" indent="-558800">
              <a:spcBef>
                <a:spcPts val="4500"/>
              </a:spcBef>
              <a:defRPr sz="3800">
                <a:latin typeface="Helvetica Neue"/>
                <a:ea typeface="Helvetica Neue"/>
                <a:cs typeface="Helvetica Neue"/>
                <a:sym typeface="Helvetica Neue"/>
              </a:defRPr>
            </a:lvl2pPr>
            <a:lvl3pPr marL="1676400" indent="-558800">
              <a:spcBef>
                <a:spcPts val="4500"/>
              </a:spcBef>
              <a:defRPr sz="3800">
                <a:latin typeface="Helvetica Neue"/>
                <a:ea typeface="Helvetica Neue"/>
                <a:cs typeface="Helvetica Neue"/>
                <a:sym typeface="Helvetica Neue"/>
              </a:defRPr>
            </a:lvl3pPr>
            <a:lvl4pPr marL="2235200" indent="-558800">
              <a:spcBef>
                <a:spcPts val="4500"/>
              </a:spcBef>
              <a:defRPr sz="3800">
                <a:latin typeface="Helvetica Neue"/>
                <a:ea typeface="Helvetica Neue"/>
                <a:cs typeface="Helvetica Neue"/>
                <a:sym typeface="Helvetica Neue"/>
              </a:defRPr>
            </a:lvl4pPr>
            <a:lvl5pPr marL="2794000" indent="-558800">
              <a:spcBef>
                <a:spcPts val="4500"/>
              </a:spcBef>
              <a:defRPr sz="38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j-lt"/>
          <a:ea typeface="+mj-ea"/>
          <a:cs typeface="+mj-cs"/>
          <a:sym typeface="Adobe Caslon Pro"/>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mj-lt"/>
          <a:ea typeface="+mj-ea"/>
          <a:cs typeface="+mj-cs"/>
          <a:sym typeface="Adobe Caslon Pro"/>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INI PROJECT"/>
          <p:cNvSpPr txBox="1"/>
          <p:nvPr>
            <p:ph type="ctrTitle"/>
          </p:nvPr>
        </p:nvSpPr>
        <p:spPr>
          <a:prstGeom prst="rect">
            <a:avLst/>
          </a:prstGeom>
        </p:spPr>
        <p:txBody>
          <a:bodyPr/>
          <a:lstStyle/>
          <a:p>
            <a:pPr/>
            <a:r>
              <a:t>MINI PROJECT</a:t>
            </a:r>
          </a:p>
        </p:txBody>
      </p:sp>
      <p:sp>
        <p:nvSpPr>
          <p:cNvPr id="120" name="CS5234…"/>
          <p:cNvSpPr txBox="1"/>
          <p:nvPr>
            <p:ph type="subTitle" sz="half" idx="1"/>
          </p:nvPr>
        </p:nvSpPr>
        <p:spPr>
          <a:xfrm>
            <a:off x="1778000" y="7073900"/>
            <a:ext cx="20828000" cy="4031123"/>
          </a:xfrm>
          <a:prstGeom prst="rect">
            <a:avLst/>
          </a:prstGeom>
        </p:spPr>
        <p:txBody>
          <a:bodyPr/>
          <a:lstStyle/>
          <a:p>
            <a:pPr>
              <a:defRPr>
                <a:latin typeface="+mj-lt"/>
                <a:ea typeface="+mj-ea"/>
                <a:cs typeface="+mj-cs"/>
                <a:sym typeface="Adobe Caslon Pro"/>
              </a:defRPr>
            </a:pPr>
            <a:r>
              <a:t>CS5234 </a:t>
            </a:r>
          </a:p>
          <a:p>
            <a:pPr>
              <a:defRPr>
                <a:latin typeface="+mj-lt"/>
                <a:ea typeface="+mj-ea"/>
                <a:cs typeface="+mj-cs"/>
                <a:sym typeface="Adobe Caslon Pro"/>
              </a:defRPr>
            </a:pPr>
            <a:r>
              <a:t>Xu Kai A0198855E</a:t>
            </a:r>
          </a:p>
          <a:p>
            <a:pPr>
              <a:defRPr>
                <a:latin typeface="+mj-lt"/>
                <a:ea typeface="+mj-ea"/>
                <a:cs typeface="+mj-cs"/>
                <a:sym typeface="Adobe Caslon Pro"/>
              </a:defRPr>
            </a:pPr>
            <a:r>
              <a:t>Wang Yue A0194946L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Matrix Factorization"/>
          <p:cNvSpPr txBox="1"/>
          <p:nvPr>
            <p:ph type="title"/>
          </p:nvPr>
        </p:nvSpPr>
        <p:spPr>
          <a:prstGeom prst="rect">
            <a:avLst/>
          </a:prstGeom>
        </p:spPr>
        <p:txBody>
          <a:bodyPr/>
          <a:lstStyle/>
          <a:p>
            <a:pPr/>
            <a:r>
              <a:t>Matrix Factorization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Matrix Factorization"/>
          <p:cNvSpPr txBox="1"/>
          <p:nvPr>
            <p:ph type="title"/>
          </p:nvPr>
        </p:nvSpPr>
        <p:spPr>
          <a:prstGeom prst="rect">
            <a:avLst/>
          </a:prstGeom>
        </p:spPr>
        <p:txBody>
          <a:bodyPr/>
          <a:lstStyle/>
          <a:p>
            <a:pPr/>
            <a:r>
              <a:t>Matrix Factorization</a:t>
            </a:r>
          </a:p>
        </p:txBody>
      </p:sp>
      <p:pic>
        <p:nvPicPr>
          <p:cNvPr id="189" name="Screenshot 2019-11-05 at 21.42.17.png" descr="Screenshot 2019-11-05 at 21.42.17.png"/>
          <p:cNvPicPr>
            <a:picLocks noChangeAspect="1"/>
          </p:cNvPicPr>
          <p:nvPr/>
        </p:nvPicPr>
        <p:blipFill>
          <a:blip r:embed="rId3">
            <a:extLst/>
          </a:blip>
          <a:stretch>
            <a:fillRect/>
          </a:stretch>
        </p:blipFill>
        <p:spPr>
          <a:xfrm>
            <a:off x="3969175" y="3283729"/>
            <a:ext cx="16445650" cy="7736843"/>
          </a:xfrm>
          <a:prstGeom prst="rect">
            <a:avLst/>
          </a:prstGeom>
          <a:ln w="12700">
            <a:miter lim="400000"/>
          </a:ln>
        </p:spPr>
      </p:pic>
      <p:sp>
        <p:nvSpPr>
          <p:cNvPr id="190" name="Slide from Leland McInnes"/>
          <p:cNvSpPr txBox="1"/>
          <p:nvPr/>
        </p:nvSpPr>
        <p:spPr>
          <a:xfrm>
            <a:off x="18258772" y="12737793"/>
            <a:ext cx="5181210"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Slide from Leland McInnes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Matrix Factorization"/>
          <p:cNvSpPr txBox="1"/>
          <p:nvPr>
            <p:ph type="title"/>
          </p:nvPr>
        </p:nvSpPr>
        <p:spPr>
          <a:prstGeom prst="rect">
            <a:avLst/>
          </a:prstGeom>
        </p:spPr>
        <p:txBody>
          <a:bodyPr/>
          <a:lstStyle/>
          <a:p>
            <a:pPr/>
            <a:r>
              <a:t>Matrix Factorization</a:t>
            </a:r>
          </a:p>
        </p:txBody>
      </p:sp>
      <p:pic>
        <p:nvPicPr>
          <p:cNvPr id="195" name="Screenshot 2019-11-05 at 21.50.04.png" descr="Screenshot 2019-11-05 at 21.50.04.png"/>
          <p:cNvPicPr>
            <a:picLocks noChangeAspect="1"/>
          </p:cNvPicPr>
          <p:nvPr/>
        </p:nvPicPr>
        <p:blipFill>
          <a:blip r:embed="rId3">
            <a:extLst/>
          </a:blip>
          <a:srcRect l="0" t="1895" r="0" b="1895"/>
          <a:stretch>
            <a:fillRect/>
          </a:stretch>
        </p:blipFill>
        <p:spPr>
          <a:xfrm>
            <a:off x="3969175" y="3283729"/>
            <a:ext cx="16445650" cy="7736843"/>
          </a:xfrm>
          <a:prstGeom prst="rect">
            <a:avLst/>
          </a:prstGeom>
          <a:ln w="12700">
            <a:miter lim="400000"/>
          </a:ln>
        </p:spPr>
      </p:pic>
      <p:sp>
        <p:nvSpPr>
          <p:cNvPr id="196" name="Slide from Leland McInnes"/>
          <p:cNvSpPr txBox="1"/>
          <p:nvPr/>
        </p:nvSpPr>
        <p:spPr>
          <a:xfrm>
            <a:off x="18258772" y="12737793"/>
            <a:ext cx="5181210"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Slide from Leland McInnes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Matrix Factorization"/>
          <p:cNvSpPr txBox="1"/>
          <p:nvPr>
            <p:ph type="title"/>
          </p:nvPr>
        </p:nvSpPr>
        <p:spPr>
          <a:prstGeom prst="rect">
            <a:avLst/>
          </a:prstGeom>
        </p:spPr>
        <p:txBody>
          <a:bodyPr/>
          <a:lstStyle/>
          <a:p>
            <a:pPr/>
            <a:r>
              <a:t>Matrix Factorization</a:t>
            </a:r>
          </a:p>
        </p:txBody>
      </p:sp>
      <p:pic>
        <p:nvPicPr>
          <p:cNvPr id="201" name="Screenshot 2019-11-05 at 21.57.53.png" descr="Screenshot 2019-11-05 at 21.57.53.png"/>
          <p:cNvPicPr>
            <a:picLocks noChangeAspect="1"/>
          </p:cNvPicPr>
          <p:nvPr/>
        </p:nvPicPr>
        <p:blipFill>
          <a:blip r:embed="rId3">
            <a:extLst/>
          </a:blip>
          <a:srcRect l="0" t="450" r="0" b="450"/>
          <a:stretch>
            <a:fillRect/>
          </a:stretch>
        </p:blipFill>
        <p:spPr>
          <a:xfrm>
            <a:off x="3969175" y="3283729"/>
            <a:ext cx="16445650" cy="7736843"/>
          </a:xfrm>
          <a:prstGeom prst="rect">
            <a:avLst/>
          </a:prstGeom>
          <a:ln w="12700">
            <a:miter lim="400000"/>
          </a:ln>
        </p:spPr>
      </p:pic>
      <p:sp>
        <p:nvSpPr>
          <p:cNvPr id="202" name="Slide from Leland McInnes"/>
          <p:cNvSpPr txBox="1"/>
          <p:nvPr/>
        </p:nvSpPr>
        <p:spPr>
          <a:xfrm>
            <a:off x="18258772" y="12737793"/>
            <a:ext cx="5181210"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Slide from Leland McInnes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Matrix Factorization"/>
          <p:cNvSpPr txBox="1"/>
          <p:nvPr>
            <p:ph type="title"/>
          </p:nvPr>
        </p:nvSpPr>
        <p:spPr>
          <a:prstGeom prst="rect">
            <a:avLst/>
          </a:prstGeom>
        </p:spPr>
        <p:txBody>
          <a:bodyPr/>
          <a:lstStyle/>
          <a:p>
            <a:pPr/>
            <a:r>
              <a:t>Matrix Factorization</a:t>
            </a:r>
          </a:p>
        </p:txBody>
      </p:sp>
      <p:pic>
        <p:nvPicPr>
          <p:cNvPr id="207" name="Screenshot 2019-11-05 at 22.03.07.png" descr="Screenshot 2019-11-05 at 22.03.07.png"/>
          <p:cNvPicPr>
            <a:picLocks noChangeAspect="1"/>
          </p:cNvPicPr>
          <p:nvPr/>
        </p:nvPicPr>
        <p:blipFill>
          <a:blip r:embed="rId3">
            <a:extLst/>
          </a:blip>
          <a:srcRect l="0" t="0" r="0" b="0"/>
          <a:stretch>
            <a:fillRect/>
          </a:stretch>
        </p:blipFill>
        <p:spPr>
          <a:xfrm>
            <a:off x="3969175" y="3772906"/>
            <a:ext cx="16445650" cy="6758488"/>
          </a:xfrm>
          <a:prstGeom prst="rect">
            <a:avLst/>
          </a:prstGeom>
          <a:ln w="12700">
            <a:miter lim="400000"/>
          </a:ln>
        </p:spPr>
      </p:pic>
      <p:sp>
        <p:nvSpPr>
          <p:cNvPr id="208" name="Slide from Leland McInnes"/>
          <p:cNvSpPr txBox="1"/>
          <p:nvPr/>
        </p:nvSpPr>
        <p:spPr>
          <a:xfrm>
            <a:off x="18258772" y="12737793"/>
            <a:ext cx="5181210"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Slide from Leland McInnes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Matrix Factorization"/>
          <p:cNvSpPr txBox="1"/>
          <p:nvPr>
            <p:ph type="title"/>
          </p:nvPr>
        </p:nvSpPr>
        <p:spPr>
          <a:prstGeom prst="rect">
            <a:avLst/>
          </a:prstGeom>
        </p:spPr>
        <p:txBody>
          <a:bodyPr/>
          <a:lstStyle/>
          <a:p>
            <a:pPr/>
            <a:r>
              <a:t>Matrix Factorization</a:t>
            </a:r>
          </a:p>
        </p:txBody>
      </p:sp>
      <p:sp>
        <p:nvSpPr>
          <p:cNvPr id="213" name="Principle Component Analysis:"/>
          <p:cNvSpPr txBox="1"/>
          <p:nvPr/>
        </p:nvSpPr>
        <p:spPr>
          <a:xfrm>
            <a:off x="5401208" y="6533167"/>
            <a:ext cx="13581584" cy="11709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5900"/>
              </a:spcBef>
              <a:defRPr b="0" sz="8400">
                <a:solidFill>
                  <a:schemeClr val="accent1">
                    <a:hueOff val="114395"/>
                    <a:lumOff val="-24975"/>
                  </a:schemeClr>
                </a:solidFill>
                <a:latin typeface="+mj-lt"/>
                <a:ea typeface="+mj-ea"/>
                <a:cs typeface="+mj-cs"/>
                <a:sym typeface="Adobe Caslon Pro"/>
              </a:defRPr>
            </a:lvl1pPr>
          </a:lstStyle>
          <a:p>
            <a:pPr/>
            <a:r>
              <a:t>Principle Component Analysis:</a:t>
            </a:r>
          </a:p>
        </p:txBody>
      </p:sp>
      <p:grpSp>
        <p:nvGrpSpPr>
          <p:cNvPr id="216" name="Group"/>
          <p:cNvGrpSpPr/>
          <p:nvPr/>
        </p:nvGrpSpPr>
        <p:grpSpPr>
          <a:xfrm>
            <a:off x="6217087" y="8679619"/>
            <a:ext cx="11949827" cy="1421469"/>
            <a:chOff x="0" y="0"/>
            <a:chExt cx="11949825" cy="1421468"/>
          </a:xfrm>
        </p:grpSpPr>
        <p:sp>
          <p:nvSpPr>
            <p:cNvPr id="214" name="Equation"/>
            <p:cNvSpPr txBox="1"/>
            <p:nvPr/>
          </p:nvSpPr>
          <p:spPr>
            <a:xfrm>
              <a:off x="6446175" y="0"/>
              <a:ext cx="5503652" cy="142146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8400" i="1">
                            <a:solidFill>
                              <a:srgbClr val="000000"/>
                            </a:solidFill>
                            <a:latin typeface="Cambria Math" panose="02040503050406030204" pitchFamily="18" charset="0"/>
                          </a:rPr>
                          <m:t>∥</m:t>
                        </m:r>
                        <m:r>
                          <a:rPr xmlns:a="http://schemas.openxmlformats.org/drawingml/2006/main" sz="8400" i="1">
                            <a:solidFill>
                              <a:srgbClr val="000000"/>
                            </a:solidFill>
                            <a:latin typeface="Cambria Math" panose="02040503050406030204" pitchFamily="18" charset="0"/>
                          </a:rPr>
                          <m:t>X</m:t>
                        </m:r>
                        <m:r>
                          <a:rPr xmlns:a="http://schemas.openxmlformats.org/drawingml/2006/main" sz="8400" i="1">
                            <a:solidFill>
                              <a:srgbClr val="000000"/>
                            </a:solidFill>
                            <a:latin typeface="Cambria Math" panose="02040503050406030204" pitchFamily="18" charset="0"/>
                          </a:rPr>
                          <m:t>-</m:t>
                        </m:r>
                        <m:r>
                          <a:rPr xmlns:a="http://schemas.openxmlformats.org/drawingml/2006/main" sz="8400" i="1">
                            <a:solidFill>
                              <a:srgbClr val="000000"/>
                            </a:solidFill>
                            <a:latin typeface="Cambria Math" panose="02040503050406030204" pitchFamily="18" charset="0"/>
                          </a:rPr>
                          <m:t>U</m:t>
                        </m:r>
                        <m:r>
                          <a:rPr xmlns:a="http://schemas.openxmlformats.org/drawingml/2006/main" sz="8400" i="1">
                            <a:solidFill>
                              <a:srgbClr val="000000"/>
                            </a:solidFill>
                            <a:latin typeface="Cambria Math" panose="02040503050406030204" pitchFamily="18" charset="0"/>
                          </a:rPr>
                          <m:t>V</m:t>
                        </m:r>
                        <m:r>
                          <a:rPr xmlns:a="http://schemas.openxmlformats.org/drawingml/2006/main" sz="8400" i="1">
                            <a:solidFill>
                              <a:srgbClr val="000000"/>
                            </a:solidFill>
                            <a:latin typeface="Cambria Math" panose="02040503050406030204" pitchFamily="18" charset="0"/>
                          </a:rPr>
                          <m:t>∥</m:t>
                        </m:r>
                      </m:e>
                      <m:sub>
                        <m:r>
                          <a:rPr xmlns:a="http://schemas.openxmlformats.org/drawingml/2006/main" sz="8400" i="1">
                            <a:solidFill>
                              <a:srgbClr val="000000"/>
                            </a:solidFill>
                            <a:latin typeface="Cambria Math" panose="02040503050406030204" pitchFamily="18" charset="0"/>
                          </a:rPr>
                          <m:t>2</m:t>
                        </m:r>
                      </m:sub>
                    </m:sSub>
                  </m:oMath>
                </m:oMathPara>
              </a14:m>
              <a:endParaRPr sz="8400"/>
            </a:p>
          </p:txBody>
        </p:sp>
        <p:sp>
          <p:nvSpPr>
            <p:cNvPr id="215" name="Minimizing:"/>
            <p:cNvSpPr txBox="1"/>
            <p:nvPr/>
          </p:nvSpPr>
          <p:spPr>
            <a:xfrm>
              <a:off x="0" y="125264"/>
              <a:ext cx="5785409" cy="1170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spcBef>
                  <a:spcPts val="5900"/>
                </a:spcBef>
                <a:defRPr b="0" sz="8400">
                  <a:latin typeface="+mj-lt"/>
                  <a:ea typeface="+mj-ea"/>
                  <a:cs typeface="+mj-cs"/>
                  <a:sym typeface="Adobe Caslon Pro"/>
                </a:defRPr>
              </a:lvl1pPr>
            </a:lstStyle>
            <a:p>
              <a:pPr/>
              <a:r>
                <a:t>Minimizing: </a:t>
              </a:r>
            </a:p>
          </p:txBody>
        </p:sp>
      </p:grpSp>
      <p:grpSp>
        <p:nvGrpSpPr>
          <p:cNvPr id="219" name="Group"/>
          <p:cNvGrpSpPr/>
          <p:nvPr/>
        </p:nvGrpSpPr>
        <p:grpSpPr>
          <a:xfrm>
            <a:off x="8923583" y="4386714"/>
            <a:ext cx="6536834" cy="1170941"/>
            <a:chOff x="0" y="0"/>
            <a:chExt cx="6536833" cy="1170939"/>
          </a:xfrm>
        </p:grpSpPr>
        <p:sp>
          <p:nvSpPr>
            <p:cNvPr id="217" name="Equation"/>
            <p:cNvSpPr txBox="1"/>
            <p:nvPr/>
          </p:nvSpPr>
          <p:spPr>
            <a:xfrm>
              <a:off x="3025401" y="125424"/>
              <a:ext cx="3511433" cy="71689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8400" i="1">
                        <a:solidFill>
                          <a:srgbClr val="000000"/>
                        </a:solidFill>
                        <a:latin typeface="Cambria Math" panose="02040503050406030204" pitchFamily="18" charset="0"/>
                      </a:rPr>
                      <m:t>X</m:t>
                    </m:r>
                    <m:r>
                      <a:rPr xmlns:a="http://schemas.openxmlformats.org/drawingml/2006/main" sz="8400" i="1">
                        <a:solidFill>
                          <a:srgbClr val="000000"/>
                        </a:solidFill>
                        <a:latin typeface="Cambria Math" panose="02040503050406030204" pitchFamily="18" charset="0"/>
                      </a:rPr>
                      <m:t>≈</m:t>
                    </m:r>
                    <m:r>
                      <a:rPr xmlns:a="http://schemas.openxmlformats.org/drawingml/2006/main" sz="8400" i="1">
                        <a:solidFill>
                          <a:srgbClr val="000000"/>
                        </a:solidFill>
                        <a:latin typeface="Cambria Math" panose="02040503050406030204" pitchFamily="18" charset="0"/>
                      </a:rPr>
                      <m:t>U</m:t>
                    </m:r>
                    <m:r>
                      <a:rPr xmlns:a="http://schemas.openxmlformats.org/drawingml/2006/main" sz="8400" i="1">
                        <a:solidFill>
                          <a:srgbClr val="000000"/>
                        </a:solidFill>
                        <a:latin typeface="Cambria Math" panose="02040503050406030204" pitchFamily="18" charset="0"/>
                      </a:rPr>
                      <m:t>V</m:t>
                    </m:r>
                  </m:oMath>
                </m:oMathPara>
              </a14:m>
              <a:endParaRPr sz="8400"/>
            </a:p>
          </p:txBody>
        </p:sp>
        <p:sp>
          <p:nvSpPr>
            <p:cNvPr id="218" name="Find"/>
            <p:cNvSpPr txBox="1"/>
            <p:nvPr/>
          </p:nvSpPr>
          <p:spPr>
            <a:xfrm>
              <a:off x="0" y="0"/>
              <a:ext cx="2452726" cy="1170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spcBef>
                  <a:spcPts val="5900"/>
                </a:spcBef>
                <a:defRPr b="0" sz="8400">
                  <a:latin typeface="+mj-lt"/>
                  <a:ea typeface="+mj-ea"/>
                  <a:cs typeface="+mj-cs"/>
                  <a:sym typeface="Adobe Caslon Pro"/>
                </a:defRPr>
              </a:lvl1pPr>
            </a:lstStyle>
            <a:p>
              <a:pPr/>
              <a:r>
                <a:t>Find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3"/>
      <p:bldP build="whole" bldLvl="1" animBg="1" rev="0" advAuto="0" spid="219" grpId="1"/>
      <p:bldP build="whole" bldLvl="1" animBg="1" rev="0" advAuto="0" spid="216"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Principle Component Analysis"/>
          <p:cNvSpPr txBox="1"/>
          <p:nvPr>
            <p:ph type="title"/>
          </p:nvPr>
        </p:nvSpPr>
        <p:spPr>
          <a:prstGeom prst="rect">
            <a:avLst/>
          </a:prstGeom>
        </p:spPr>
        <p:txBody>
          <a:bodyPr/>
          <a:lstStyle/>
          <a:p>
            <a:pPr/>
            <a:r>
              <a:t>Principle Component Analysis</a:t>
            </a:r>
          </a:p>
        </p:txBody>
      </p:sp>
      <p:sp>
        <p:nvSpPr>
          <p:cNvPr id="224" name="1. Remove mean from each feature"/>
          <p:cNvSpPr txBox="1"/>
          <p:nvPr/>
        </p:nvSpPr>
        <p:spPr>
          <a:xfrm>
            <a:off x="2355767" y="3242574"/>
            <a:ext cx="9543965" cy="6527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300">
                <a:latin typeface="+mj-lt"/>
                <a:ea typeface="+mj-ea"/>
                <a:cs typeface="+mj-cs"/>
                <a:sym typeface="Adobe Caslon Pro"/>
              </a:defRPr>
            </a:lvl1pPr>
          </a:lstStyle>
          <a:p>
            <a:pPr/>
            <a:r>
              <a:t>1. Remove mean from each feature</a:t>
            </a:r>
          </a:p>
        </p:txBody>
      </p:sp>
      <p:sp>
        <p:nvSpPr>
          <p:cNvPr id="225" name="2. Singular Value Decomposition (SVD)"/>
          <p:cNvSpPr txBox="1"/>
          <p:nvPr/>
        </p:nvSpPr>
        <p:spPr>
          <a:xfrm>
            <a:off x="2355767" y="4565533"/>
            <a:ext cx="9275674" cy="65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atin typeface="+mj-lt"/>
                <a:ea typeface="+mj-ea"/>
                <a:cs typeface="+mj-cs"/>
                <a:sym typeface="Adobe Caslon Pro"/>
              </a:defRPr>
            </a:lvl1pPr>
          </a:lstStyle>
          <a:p>
            <a:pPr/>
            <a:r>
              <a:t>2. Singular Value Decomposition (SVD)</a:t>
            </a:r>
          </a:p>
        </p:txBody>
      </p:sp>
      <p:sp>
        <p:nvSpPr>
          <p:cNvPr id="226" name="Equation"/>
          <p:cNvSpPr txBox="1"/>
          <p:nvPr/>
        </p:nvSpPr>
        <p:spPr>
          <a:xfrm>
            <a:off x="10795000" y="5526525"/>
            <a:ext cx="2734083" cy="530593"/>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U</m:t>
                  </m:r>
                  <m:r>
                    <m:rPr>
                      <m:sty m:val="p"/>
                    </m:rPr>
                    <a:rPr xmlns:a="http://schemas.openxmlformats.org/drawingml/2006/main" sz="4900" i="1">
                      <a:solidFill>
                        <a:srgbClr val="000000"/>
                      </a:solidFill>
                      <a:latin typeface="Cambria Math" panose="02040503050406030204" pitchFamily="18" charset="0"/>
                    </a:rPr>
                    <m:t>Σ</m:t>
                  </m:r>
                  <m:sSup>
                    <m:e>
                      <m:r>
                        <a:rPr xmlns:a="http://schemas.openxmlformats.org/drawingml/2006/main" sz="4900" i="1">
                          <a:solidFill>
                            <a:srgbClr val="000000"/>
                          </a:solidFill>
                          <a:latin typeface="Cambria Math" panose="02040503050406030204" pitchFamily="18" charset="0"/>
                        </a:rPr>
                        <m:t>V</m:t>
                      </m:r>
                    </m:e>
                    <m:sup>
                      <m:r>
                        <a:rPr xmlns:a="http://schemas.openxmlformats.org/drawingml/2006/main" sz="4900" i="1">
                          <a:solidFill>
                            <a:srgbClr val="000000"/>
                          </a:solidFill>
                          <a:latin typeface="Cambria Math" panose="02040503050406030204" pitchFamily="18" charset="0"/>
                        </a:rPr>
                        <m:t>T</m:t>
                      </m:r>
                    </m:sup>
                  </m:sSup>
                </m:oMath>
              </m:oMathPara>
            </a14:m>
            <a:endParaRPr sz="4900"/>
          </a:p>
        </p:txBody>
      </p:sp>
      <p:sp>
        <p:nvSpPr>
          <p:cNvPr id="227" name="Equation"/>
          <p:cNvSpPr txBox="1"/>
          <p:nvPr/>
        </p:nvSpPr>
        <p:spPr>
          <a:xfrm>
            <a:off x="3561790" y="6545153"/>
            <a:ext cx="1924467" cy="43731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X</m:t>
                  </m:r>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R</m:t>
                      </m:r>
                    </m:e>
                    <m:sup>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d</m:t>
                      </m:r>
                    </m:sup>
                  </m:sSup>
                </m:oMath>
              </m:oMathPara>
            </a14:m>
            <a:endParaRPr sz="3900"/>
          </a:p>
        </p:txBody>
      </p:sp>
      <p:sp>
        <p:nvSpPr>
          <p:cNvPr id="228" name="Equation"/>
          <p:cNvSpPr txBox="1"/>
          <p:nvPr/>
        </p:nvSpPr>
        <p:spPr>
          <a:xfrm>
            <a:off x="3561021" y="7388274"/>
            <a:ext cx="1976805" cy="38316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U</m:t>
                  </m:r>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R</m:t>
                      </m:r>
                    </m:e>
                    <m:sup>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m:t>
                      </m:r>
                    </m:sup>
                  </m:sSup>
                </m:oMath>
              </m:oMathPara>
            </a14:m>
            <a:endParaRPr sz="3900"/>
          </a:p>
        </p:txBody>
      </p:sp>
      <p:sp>
        <p:nvSpPr>
          <p:cNvPr id="229" name="Equation"/>
          <p:cNvSpPr txBox="1"/>
          <p:nvPr/>
        </p:nvSpPr>
        <p:spPr>
          <a:xfrm>
            <a:off x="3556000" y="8177239"/>
            <a:ext cx="1901683" cy="43731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m:rPr>
                      <m:sty m:val="p"/>
                    </m:rPr>
                    <a:rPr xmlns:a="http://schemas.openxmlformats.org/drawingml/2006/main" sz="3900" i="1">
                      <a:solidFill>
                        <a:srgbClr val="000000"/>
                      </a:solidFill>
                      <a:latin typeface="Cambria Math" panose="02040503050406030204" pitchFamily="18" charset="0"/>
                    </a:rPr>
                    <m:t>Σ</m:t>
                  </m:r>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R</m:t>
                      </m:r>
                    </m:e>
                    <m:sup>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d</m:t>
                      </m:r>
                    </m:sup>
                  </m:sSup>
                </m:oMath>
              </m:oMathPara>
            </a14:m>
            <a:endParaRPr sz="3900"/>
          </a:p>
        </p:txBody>
      </p:sp>
      <p:sp>
        <p:nvSpPr>
          <p:cNvPr id="230" name="Equation"/>
          <p:cNvSpPr txBox="1"/>
          <p:nvPr/>
        </p:nvSpPr>
        <p:spPr>
          <a:xfrm>
            <a:off x="3556000" y="9020361"/>
            <a:ext cx="1794391" cy="43731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V</m:t>
                  </m:r>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R</m:t>
                      </m:r>
                    </m:e>
                    <m:sup>
                      <m:r>
                        <a:rPr xmlns:a="http://schemas.openxmlformats.org/drawingml/2006/main" sz="3900" i="1">
                          <a:solidFill>
                            <a:srgbClr val="000000"/>
                          </a:solidFill>
                          <a:latin typeface="Cambria Math" panose="02040503050406030204" pitchFamily="18" charset="0"/>
                        </a:rPr>
                        <m:t>d</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d</m:t>
                      </m:r>
                    </m:sup>
                  </m:sSup>
                </m:oMath>
              </m:oMathPara>
            </a14:m>
            <a:endParaRPr sz="3900"/>
          </a:p>
        </p:txBody>
      </p:sp>
      <p:sp>
        <p:nvSpPr>
          <p:cNvPr id="231" name="3. Select first k principle components"/>
          <p:cNvSpPr txBox="1"/>
          <p:nvPr/>
        </p:nvSpPr>
        <p:spPr>
          <a:xfrm>
            <a:off x="2355767" y="10145666"/>
            <a:ext cx="8660766" cy="65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atin typeface="+mj-lt"/>
                <a:ea typeface="+mj-ea"/>
                <a:cs typeface="+mj-cs"/>
                <a:sym typeface="Adobe Caslon Pro"/>
              </a:defRPr>
            </a:lvl1pPr>
          </a:lstStyle>
          <a:p>
            <a:pPr/>
            <a:r>
              <a:t>3. Select first k principle components </a:t>
            </a:r>
          </a:p>
        </p:txBody>
      </p:sp>
      <p:sp>
        <p:nvSpPr>
          <p:cNvPr id="232" name="Equation"/>
          <p:cNvSpPr txBox="1"/>
          <p:nvPr/>
        </p:nvSpPr>
        <p:spPr>
          <a:xfrm>
            <a:off x="10788911" y="11399420"/>
            <a:ext cx="2866807" cy="572841"/>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U</m:t>
                      </m:r>
                    </m:e>
                    <m:sub>
                      <m:r>
                        <a:rPr xmlns:a="http://schemas.openxmlformats.org/drawingml/2006/main" sz="4900" i="1">
                          <a:solidFill>
                            <a:srgbClr val="000000"/>
                          </a:solidFill>
                          <a:latin typeface="Cambria Math" panose="02040503050406030204" pitchFamily="18" charset="0"/>
                        </a:rPr>
                        <m:t>k</m:t>
                      </m:r>
                    </m:sub>
                  </m:sSub>
                  <m:sSub>
                    <m:e>
                      <m:r>
                        <m:rPr>
                          <m:sty m:val="p"/>
                        </m:rPr>
                        <a:rPr xmlns:a="http://schemas.openxmlformats.org/drawingml/2006/main" sz="4900" i="1">
                          <a:solidFill>
                            <a:srgbClr val="000000"/>
                          </a:solidFill>
                          <a:latin typeface="Cambria Math" panose="02040503050406030204" pitchFamily="18" charset="0"/>
                        </a:rPr>
                        <m:t>Σ</m:t>
                      </m:r>
                    </m:e>
                    <m:sub>
                      <m:r>
                        <a:rPr xmlns:a="http://schemas.openxmlformats.org/drawingml/2006/main" sz="4900" i="1">
                          <a:solidFill>
                            <a:srgbClr val="000000"/>
                          </a:solidFill>
                          <a:latin typeface="Cambria Math" panose="02040503050406030204" pitchFamily="18" charset="0"/>
                        </a:rPr>
                        <m:t>k</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X</m:t>
                  </m:r>
                  <m:sSub>
                    <m:e>
                      <m:r>
                        <a:rPr xmlns:a="http://schemas.openxmlformats.org/drawingml/2006/main" sz="4900" i="1">
                          <a:solidFill>
                            <a:srgbClr val="000000"/>
                          </a:solidFill>
                          <a:latin typeface="Cambria Math" panose="02040503050406030204" pitchFamily="18" charset="0"/>
                        </a:rPr>
                        <m:t>V</m:t>
                      </m:r>
                    </m:e>
                    <m:sub>
                      <m:r>
                        <a:rPr xmlns:a="http://schemas.openxmlformats.org/drawingml/2006/main" sz="4900" i="1">
                          <a:solidFill>
                            <a:srgbClr val="000000"/>
                          </a:solidFill>
                          <a:latin typeface="Cambria Math" panose="02040503050406030204" pitchFamily="18" charset="0"/>
                        </a:rPr>
                        <m:t>k</m:t>
                      </m:r>
                    </m:sub>
                  </m:sSub>
                </m:oMath>
              </m:oMathPara>
            </a14:m>
            <a:endParaRPr sz="4900"/>
          </a:p>
        </p:txBody>
      </p:sp>
      <p:sp>
        <p:nvSpPr>
          <p:cNvPr id="233" name="Equation"/>
          <p:cNvSpPr txBox="1"/>
          <p:nvPr/>
        </p:nvSpPr>
        <p:spPr>
          <a:xfrm>
            <a:off x="3598415" y="12372221"/>
            <a:ext cx="2030087" cy="551493"/>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3900" i="1">
                          <a:solidFill>
                            <a:srgbClr val="000000"/>
                          </a:solidFill>
                          <a:latin typeface="Cambria Math" panose="02040503050406030204" pitchFamily="18" charset="0"/>
                        </a:rPr>
                        <m:t>U</m:t>
                      </m:r>
                    </m:e>
                    <m:sub>
                      <m:r>
                        <a:rPr xmlns:a="http://schemas.openxmlformats.org/drawingml/2006/main" sz="3900" i="1">
                          <a:solidFill>
                            <a:srgbClr val="000000"/>
                          </a:solidFill>
                          <a:latin typeface="Cambria Math" panose="02040503050406030204" pitchFamily="18" charset="0"/>
                        </a:rPr>
                        <m:t>k</m:t>
                      </m:r>
                    </m:sub>
                  </m:sSub>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R</m:t>
                      </m:r>
                    </m:e>
                    <m:sup>
                      <m:r>
                        <a:rPr xmlns:a="http://schemas.openxmlformats.org/drawingml/2006/main" sz="3900" i="1">
                          <a:solidFill>
                            <a:srgbClr val="000000"/>
                          </a:solidFill>
                          <a:latin typeface="Cambria Math" panose="02040503050406030204" pitchFamily="18" charset="0"/>
                        </a:rPr>
                        <m:t>m</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k</m:t>
                      </m:r>
                    </m:sup>
                  </m:sSup>
                </m:oMath>
              </m:oMathPara>
            </a14:m>
            <a:endParaRPr sz="3900"/>
          </a:p>
        </p:txBody>
      </p:sp>
      <p:sp>
        <p:nvSpPr>
          <p:cNvPr id="234" name="Equation"/>
          <p:cNvSpPr txBox="1"/>
          <p:nvPr/>
        </p:nvSpPr>
        <p:spPr>
          <a:xfrm>
            <a:off x="6159325" y="12387426"/>
            <a:ext cx="1936849" cy="551492"/>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m:rPr>
                          <m:sty m:val="p"/>
                        </m:rPr>
                        <a:rPr xmlns:a="http://schemas.openxmlformats.org/drawingml/2006/main" sz="3900" i="1">
                          <a:solidFill>
                            <a:srgbClr val="000000"/>
                          </a:solidFill>
                          <a:latin typeface="Cambria Math" panose="02040503050406030204" pitchFamily="18" charset="0"/>
                        </a:rPr>
                        <m:t>Σ</m:t>
                      </m:r>
                    </m:e>
                    <m:sub>
                      <m:r>
                        <a:rPr xmlns:a="http://schemas.openxmlformats.org/drawingml/2006/main" sz="3900" i="1">
                          <a:solidFill>
                            <a:srgbClr val="000000"/>
                          </a:solidFill>
                          <a:latin typeface="Cambria Math" panose="02040503050406030204" pitchFamily="18" charset="0"/>
                        </a:rPr>
                        <m:t>k</m:t>
                      </m:r>
                    </m:sub>
                  </m:sSub>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R</m:t>
                      </m:r>
                    </m:e>
                    <m:sup>
                      <m:r>
                        <a:rPr xmlns:a="http://schemas.openxmlformats.org/drawingml/2006/main" sz="3900" i="1">
                          <a:solidFill>
                            <a:srgbClr val="000000"/>
                          </a:solidFill>
                          <a:latin typeface="Cambria Math" panose="02040503050406030204" pitchFamily="18" charset="0"/>
                        </a:rPr>
                        <m:t>k</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k</m:t>
                      </m:r>
                    </m:sup>
                  </m:sSup>
                </m:oMath>
              </m:oMathPara>
            </a14:m>
            <a:endParaRPr sz="3900"/>
          </a:p>
        </p:txBody>
      </p:sp>
      <p:sp>
        <p:nvSpPr>
          <p:cNvPr id="235" name="Equation"/>
          <p:cNvSpPr txBox="1"/>
          <p:nvPr/>
        </p:nvSpPr>
        <p:spPr>
          <a:xfrm>
            <a:off x="8626997" y="12372221"/>
            <a:ext cx="1913434" cy="551493"/>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3900" i="1">
                          <a:solidFill>
                            <a:srgbClr val="000000"/>
                          </a:solidFill>
                          <a:latin typeface="Cambria Math" panose="02040503050406030204" pitchFamily="18" charset="0"/>
                        </a:rPr>
                        <m:t>V</m:t>
                      </m:r>
                    </m:e>
                    <m:sub>
                      <m:r>
                        <a:rPr xmlns:a="http://schemas.openxmlformats.org/drawingml/2006/main" sz="3900" i="1">
                          <a:solidFill>
                            <a:srgbClr val="000000"/>
                          </a:solidFill>
                          <a:latin typeface="Cambria Math" panose="02040503050406030204" pitchFamily="18" charset="0"/>
                        </a:rPr>
                        <m:t>k</m:t>
                      </m:r>
                    </m:sub>
                  </m:sSub>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R</m:t>
                      </m:r>
                    </m:e>
                    <m:sup>
                      <m:r>
                        <a:rPr xmlns:a="http://schemas.openxmlformats.org/drawingml/2006/main" sz="3900" i="1">
                          <a:solidFill>
                            <a:srgbClr val="000000"/>
                          </a:solidFill>
                          <a:latin typeface="Cambria Math" panose="02040503050406030204" pitchFamily="18" charset="0"/>
                        </a:rPr>
                        <m:t>k</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d</m:t>
                      </m:r>
                    </m:sup>
                  </m:sSup>
                </m:oMath>
              </m:oMathPara>
            </a14:m>
            <a:endParaRPr sz="3900"/>
          </a:p>
        </p:txBody>
      </p:sp>
      <p:sp>
        <p:nvSpPr>
          <p:cNvPr id="236" name="Diagonal matrix, singular values listed in descending order"/>
          <p:cNvSpPr txBox="1"/>
          <p:nvPr/>
        </p:nvSpPr>
        <p:spPr>
          <a:xfrm>
            <a:off x="6995666" y="8096700"/>
            <a:ext cx="11254681"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Diagonal matrix, singular values listed in descending order </a:t>
            </a:r>
          </a:p>
        </p:txBody>
      </p:sp>
      <p:sp>
        <p:nvSpPr>
          <p:cNvPr id="237" name="Orthonormal matrix, columns are principle axes"/>
          <p:cNvSpPr txBox="1"/>
          <p:nvPr/>
        </p:nvSpPr>
        <p:spPr>
          <a:xfrm>
            <a:off x="6746323" y="8992096"/>
            <a:ext cx="9191254"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Orthonormal matrix, columns are principle axes</a:t>
            </a:r>
          </a:p>
        </p:txBody>
      </p:sp>
      <p:sp>
        <p:nvSpPr>
          <p:cNvPr id="238" name="Data, m samples, d dimensions"/>
          <p:cNvSpPr txBox="1"/>
          <p:nvPr/>
        </p:nvSpPr>
        <p:spPr>
          <a:xfrm>
            <a:off x="6641966" y="6522684"/>
            <a:ext cx="5931900" cy="5983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 m samples, d dimensions</a:t>
            </a:r>
          </a:p>
        </p:txBody>
      </p:sp>
      <p:sp>
        <p:nvSpPr>
          <p:cNvPr id="239" name="Orthonormal matrix"/>
          <p:cNvSpPr txBox="1"/>
          <p:nvPr/>
        </p:nvSpPr>
        <p:spPr>
          <a:xfrm>
            <a:off x="6288146" y="7280657"/>
            <a:ext cx="4106206"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Orthonormal matrix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Principle Component Analysis"/>
          <p:cNvSpPr txBox="1"/>
          <p:nvPr>
            <p:ph type="title"/>
          </p:nvPr>
        </p:nvSpPr>
        <p:spPr>
          <a:prstGeom prst="rect">
            <a:avLst/>
          </a:prstGeom>
        </p:spPr>
        <p:txBody>
          <a:bodyPr/>
          <a:lstStyle/>
          <a:p>
            <a:pPr/>
            <a:r>
              <a:t>Principle Component Analysis</a:t>
            </a:r>
          </a:p>
        </p:txBody>
      </p:sp>
      <p:pic>
        <p:nvPicPr>
          <p:cNvPr id="244" name="Screenshot 2019-11-06 at 14.34.22.png" descr="Screenshot 2019-11-06 at 14.34.22.png"/>
          <p:cNvPicPr>
            <a:picLocks noChangeAspect="1"/>
          </p:cNvPicPr>
          <p:nvPr/>
        </p:nvPicPr>
        <p:blipFill>
          <a:blip r:embed="rId3">
            <a:extLst/>
          </a:blip>
          <a:stretch>
            <a:fillRect/>
          </a:stretch>
        </p:blipFill>
        <p:spPr>
          <a:xfrm>
            <a:off x="3104396" y="8012736"/>
            <a:ext cx="6959601" cy="5067301"/>
          </a:xfrm>
          <a:prstGeom prst="rect">
            <a:avLst/>
          </a:prstGeom>
          <a:ln w="12700">
            <a:miter lim="400000"/>
          </a:ln>
        </p:spPr>
      </p:pic>
      <p:pic>
        <p:nvPicPr>
          <p:cNvPr id="245" name="Screenshot 2019-11-06 at 14.34.27.png" descr="Screenshot 2019-11-06 at 14.34.27.png"/>
          <p:cNvPicPr>
            <a:picLocks noChangeAspect="1"/>
          </p:cNvPicPr>
          <p:nvPr/>
        </p:nvPicPr>
        <p:blipFill>
          <a:blip r:embed="rId4">
            <a:extLst/>
          </a:blip>
          <a:stretch>
            <a:fillRect/>
          </a:stretch>
        </p:blipFill>
        <p:spPr>
          <a:xfrm>
            <a:off x="14528046" y="8031786"/>
            <a:ext cx="7124701" cy="5029201"/>
          </a:xfrm>
          <a:prstGeom prst="rect">
            <a:avLst/>
          </a:prstGeom>
          <a:ln w="12700">
            <a:miter lim="400000"/>
          </a:ln>
        </p:spPr>
      </p:pic>
      <p:sp>
        <p:nvSpPr>
          <p:cNvPr id="246" name="Line"/>
          <p:cNvSpPr/>
          <p:nvPr/>
        </p:nvSpPr>
        <p:spPr>
          <a:xfrm>
            <a:off x="15314221" y="10358115"/>
            <a:ext cx="6157872" cy="1"/>
          </a:xfrm>
          <a:prstGeom prst="line">
            <a:avLst/>
          </a:prstGeom>
          <a:ln w="25400">
            <a:solidFill>
              <a:schemeClr val="accent5">
                <a:hueOff val="-82419"/>
                <a:satOff val="-9513"/>
                <a:lumOff val="-16343"/>
              </a:schemeClr>
            </a:solidFill>
            <a:custDash>
              <a:ds d="600000" sp="6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7" name="Line"/>
          <p:cNvSpPr/>
          <p:nvPr/>
        </p:nvSpPr>
        <p:spPr>
          <a:xfrm flipV="1">
            <a:off x="18456657" y="8057277"/>
            <a:ext cx="1" cy="4601678"/>
          </a:xfrm>
          <a:prstGeom prst="line">
            <a:avLst/>
          </a:prstGeom>
          <a:ln w="25400">
            <a:solidFill>
              <a:schemeClr val="accent5">
                <a:hueOff val="-82419"/>
                <a:satOff val="-9513"/>
                <a:lumOff val="-16343"/>
              </a:schemeClr>
            </a:solidFill>
            <a:custDash>
              <a:ds d="600000" sp="6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8" name="Line"/>
          <p:cNvSpPr/>
          <p:nvPr/>
        </p:nvSpPr>
        <p:spPr>
          <a:xfrm>
            <a:off x="3770246" y="12465013"/>
            <a:ext cx="6157871" cy="1"/>
          </a:xfrm>
          <a:prstGeom prst="line">
            <a:avLst/>
          </a:prstGeom>
          <a:ln w="25400">
            <a:solidFill>
              <a:schemeClr val="accent5">
                <a:hueOff val="-82419"/>
                <a:satOff val="-9513"/>
                <a:lumOff val="-16343"/>
              </a:schemeClr>
            </a:solidFill>
            <a:custDash>
              <a:ds d="600000" sp="6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49" name="Line"/>
          <p:cNvSpPr/>
          <p:nvPr/>
        </p:nvSpPr>
        <p:spPr>
          <a:xfrm flipV="1">
            <a:off x="4036620" y="8057277"/>
            <a:ext cx="1" cy="4601678"/>
          </a:xfrm>
          <a:prstGeom prst="line">
            <a:avLst/>
          </a:prstGeom>
          <a:ln w="25400">
            <a:solidFill>
              <a:schemeClr val="accent5">
                <a:hueOff val="-82419"/>
                <a:satOff val="-9513"/>
                <a:lumOff val="-16343"/>
              </a:schemeClr>
            </a:solidFill>
            <a:custDash>
              <a:ds d="600000" sp="6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50" name="Arrow"/>
          <p:cNvSpPr/>
          <p:nvPr/>
        </p:nvSpPr>
        <p:spPr>
          <a:xfrm>
            <a:off x="11661021" y="9723115"/>
            <a:ext cx="1270001" cy="1270001"/>
          </a:xfrm>
          <a:prstGeom prst="rightArrow">
            <a:avLst>
              <a:gd name="adj1" fmla="val 32000"/>
              <a:gd name="adj2" fmla="val 64000"/>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graphicFrame>
        <p:nvGraphicFramePr>
          <p:cNvPr id="251" name="Table"/>
          <p:cNvGraphicFramePr/>
          <p:nvPr/>
        </p:nvGraphicFramePr>
        <p:xfrm>
          <a:off x="6007341" y="4577736"/>
          <a:ext cx="1520907" cy="3237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09340">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r h="809340">
                <a:tc>
                  <a:txBody>
                    <a:bodyPr/>
                    <a:lstStyle/>
                    <a:p>
                      <a:pPr defTabSz="914400">
                        <a:defRPr sz="1800"/>
                      </a:pPr>
                      <a:r>
                        <a:rPr sz="2700">
                          <a:sym typeface="Helvetica Neue"/>
                        </a:rPr>
                        <a:t>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r h="809340">
                <a:tc>
                  <a:txBody>
                    <a:bodyPr/>
                    <a:lstStyle/>
                    <a:p>
                      <a:pPr defTabSz="914400">
                        <a:defRPr sz="1800"/>
                      </a:pPr>
                      <a:r>
                        <a:rPr sz="2700">
                          <a:sym typeface="Helvetica Neue"/>
                        </a:rPr>
                        <a:t>2</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2</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r h="809340">
                <a:tc>
                  <a:txBody>
                    <a:bodyPr/>
                    <a:lstStyle/>
                    <a:p>
                      <a:pPr defTabSz="914400">
                        <a:defRPr sz="1800"/>
                      </a:pPr>
                      <a:r>
                        <a:rPr sz="2700">
                          <a:sym typeface="Helvetica Neue"/>
                        </a:rPr>
                        <a:t>3</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3</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bl>
          </a:graphicData>
        </a:graphic>
      </p:graphicFrame>
      <p:graphicFrame>
        <p:nvGraphicFramePr>
          <p:cNvPr id="252" name="Table"/>
          <p:cNvGraphicFramePr/>
          <p:nvPr/>
        </p:nvGraphicFramePr>
        <p:xfrm>
          <a:off x="17696203" y="4577736"/>
          <a:ext cx="1520907" cy="3237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97C6">
                        <a:alpha val="87802"/>
                      </a:srgbClr>
                    </a:solidFill>
                  </a:tcPr>
                </a:tc>
              </a:tr>
            </a:tbl>
          </a:graphicData>
        </a:graphic>
      </p:graphicFrame>
      <p:sp>
        <p:nvSpPr>
          <p:cNvPr id="253" name="1. Remove mean from each feature"/>
          <p:cNvSpPr txBox="1"/>
          <p:nvPr/>
        </p:nvSpPr>
        <p:spPr>
          <a:xfrm>
            <a:off x="2781728" y="3102610"/>
            <a:ext cx="7972134" cy="6527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atin typeface="+mj-lt"/>
                <a:ea typeface="+mj-ea"/>
                <a:cs typeface="+mj-cs"/>
                <a:sym typeface="Adobe Caslon Pro"/>
              </a:defRPr>
            </a:lvl1pPr>
          </a:lstStyle>
          <a:p>
            <a:pPr/>
            <a:r>
              <a:t>1. Remove mean from each feature</a:t>
            </a:r>
          </a:p>
        </p:txBody>
      </p:sp>
      <p:sp>
        <p:nvSpPr>
          <p:cNvPr id="254" name="Equation"/>
          <p:cNvSpPr txBox="1"/>
          <p:nvPr/>
        </p:nvSpPr>
        <p:spPr>
          <a:xfrm>
            <a:off x="4946958" y="5992924"/>
            <a:ext cx="426276" cy="40698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oMath>
              </m:oMathPara>
            </a14:m>
            <a:endParaRPr sz="4900"/>
          </a:p>
        </p:txBody>
      </p:sp>
      <p:sp>
        <p:nvSpPr>
          <p:cNvPr id="255" name="Equation"/>
          <p:cNvSpPr txBox="1"/>
          <p:nvPr/>
        </p:nvSpPr>
        <p:spPr>
          <a:xfrm>
            <a:off x="16691878" y="5992924"/>
            <a:ext cx="426277" cy="40698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oMath>
              </m:oMathPara>
            </a14:m>
            <a:endParaRPr sz="4900"/>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Principle Component Analysis"/>
          <p:cNvSpPr txBox="1"/>
          <p:nvPr>
            <p:ph type="title"/>
          </p:nvPr>
        </p:nvSpPr>
        <p:spPr>
          <a:prstGeom prst="rect">
            <a:avLst/>
          </a:prstGeom>
        </p:spPr>
        <p:txBody>
          <a:bodyPr/>
          <a:lstStyle/>
          <a:p>
            <a:pPr/>
            <a:r>
              <a:t>Principle Component Analysis</a:t>
            </a:r>
          </a:p>
        </p:txBody>
      </p:sp>
      <p:sp>
        <p:nvSpPr>
          <p:cNvPr id="260" name="2. Singular Value Decomposition (SVD)"/>
          <p:cNvSpPr txBox="1"/>
          <p:nvPr/>
        </p:nvSpPr>
        <p:spPr>
          <a:xfrm>
            <a:off x="2586206" y="3102610"/>
            <a:ext cx="9275674" cy="6527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atin typeface="+mj-lt"/>
                <a:ea typeface="+mj-ea"/>
                <a:cs typeface="+mj-cs"/>
                <a:sym typeface="Adobe Caslon Pro"/>
              </a:defRPr>
            </a:lvl1pPr>
          </a:lstStyle>
          <a:p>
            <a:pPr/>
            <a:r>
              <a:t>2. Singular Value Decomposition (SVD)</a:t>
            </a:r>
          </a:p>
        </p:txBody>
      </p:sp>
      <p:sp>
        <p:nvSpPr>
          <p:cNvPr id="261" name="Equation"/>
          <p:cNvSpPr txBox="1"/>
          <p:nvPr/>
        </p:nvSpPr>
        <p:spPr>
          <a:xfrm>
            <a:off x="10367343" y="4634203"/>
            <a:ext cx="2734084" cy="530592"/>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U</m:t>
                  </m:r>
                  <m:r>
                    <m:rPr>
                      <m:sty m:val="p"/>
                    </m:rPr>
                    <a:rPr xmlns:a="http://schemas.openxmlformats.org/drawingml/2006/main" sz="4900" i="1">
                      <a:solidFill>
                        <a:srgbClr val="000000"/>
                      </a:solidFill>
                      <a:latin typeface="Cambria Math" panose="02040503050406030204" pitchFamily="18" charset="0"/>
                    </a:rPr>
                    <m:t>Σ</m:t>
                  </m:r>
                  <m:sSup>
                    <m:e>
                      <m:r>
                        <a:rPr xmlns:a="http://schemas.openxmlformats.org/drawingml/2006/main" sz="4900" i="1">
                          <a:solidFill>
                            <a:srgbClr val="000000"/>
                          </a:solidFill>
                          <a:latin typeface="Cambria Math" panose="02040503050406030204" pitchFamily="18" charset="0"/>
                        </a:rPr>
                        <m:t>V</m:t>
                      </m:r>
                    </m:e>
                    <m:sup>
                      <m:r>
                        <a:rPr xmlns:a="http://schemas.openxmlformats.org/drawingml/2006/main" sz="4900" i="1">
                          <a:solidFill>
                            <a:srgbClr val="000000"/>
                          </a:solidFill>
                          <a:latin typeface="Cambria Math" panose="02040503050406030204" pitchFamily="18" charset="0"/>
                        </a:rPr>
                        <m:t>T</m:t>
                      </m:r>
                    </m:sup>
                  </m:sSup>
                </m:oMath>
              </m:oMathPara>
            </a14:m>
            <a:endParaRPr sz="4900"/>
          </a:p>
        </p:txBody>
      </p:sp>
      <p:graphicFrame>
        <p:nvGraphicFramePr>
          <p:cNvPr id="262" name="Table"/>
          <p:cNvGraphicFramePr/>
          <p:nvPr/>
        </p:nvGraphicFramePr>
        <p:xfrm>
          <a:off x="2828820" y="7593025"/>
          <a:ext cx="1520907" cy="32373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bl>
          </a:graphicData>
        </a:graphic>
      </p:graphicFrame>
      <p:graphicFrame>
        <p:nvGraphicFramePr>
          <p:cNvPr id="263" name="Table"/>
          <p:cNvGraphicFramePr/>
          <p:nvPr/>
        </p:nvGraphicFramePr>
        <p:xfrm>
          <a:off x="6081974" y="7593025"/>
          <a:ext cx="3148243" cy="32754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77535"/>
                <a:gridCol w="777535"/>
                <a:gridCol w="777535"/>
                <a:gridCol w="777535"/>
              </a:tblGrid>
              <a:tr h="809340">
                <a:tc>
                  <a:txBody>
                    <a:bodyPr/>
                    <a:lstStyle/>
                    <a:p>
                      <a:pPr defTabSz="914400">
                        <a:defRPr sz="1800"/>
                      </a:pPr>
                      <a:r>
                        <a:rPr sz="2500">
                          <a:sym typeface="Helvetica Neue"/>
                        </a:rPr>
                        <a:t>-0.67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0.43</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r h="809340">
                <a:tc>
                  <a:txBody>
                    <a:bodyPr/>
                    <a:lstStyle/>
                    <a:p>
                      <a:pPr defTabSz="914400">
                        <a:defRPr sz="1800"/>
                      </a:pPr>
                      <a:r>
                        <a:rPr sz="2500">
                          <a:sym typeface="Helvetica Neue"/>
                        </a:rPr>
                        <a:t>-0.22</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-0.64</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r h="809340">
                <a:tc>
                  <a:txBody>
                    <a:bodyPr/>
                    <a:lstStyle/>
                    <a:p>
                      <a:pPr defTabSz="914400">
                        <a:defRPr sz="1800"/>
                      </a:pPr>
                      <a:r>
                        <a:rPr sz="2500">
                          <a:sym typeface="Helvetica Neue"/>
                        </a:rPr>
                        <a:t>0.22</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0.64</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r h="809340">
                <a:tc>
                  <a:txBody>
                    <a:bodyPr/>
                    <a:lstStyle/>
                    <a:p>
                      <a:pPr defTabSz="914400">
                        <a:defRPr sz="1800"/>
                      </a:pPr>
                      <a:r>
                        <a:rPr sz="2500">
                          <a:sym typeface="Helvetica Neue"/>
                        </a:rPr>
                        <a:t>0.67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5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bl>
          </a:graphicData>
        </a:graphic>
      </p:graphicFrame>
      <p:graphicFrame>
        <p:nvGraphicFramePr>
          <p:cNvPr id="264" name="Table"/>
          <p:cNvGraphicFramePr/>
          <p:nvPr/>
        </p:nvGraphicFramePr>
        <p:xfrm>
          <a:off x="10085323" y="7573975"/>
          <a:ext cx="1559007" cy="3313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18865">
                <a:tc>
                  <a:txBody>
                    <a:bodyPr/>
                    <a:lstStyle/>
                    <a:p>
                      <a:pPr defTabSz="914400">
                        <a:defRPr sz="1800"/>
                      </a:pPr>
                      <a:r>
                        <a:rPr sz="2700">
                          <a:sym typeface="Helvetica Neue"/>
                        </a:rPr>
                        <a:t>3.16</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r h="818865">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r h="818865">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r h="818865">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0577C">
                        <a:alpha val="86641"/>
                      </a:srgbClr>
                    </a:solidFill>
                  </a:tcPr>
                </a:tc>
              </a:tr>
            </a:tbl>
          </a:graphicData>
        </a:graphic>
      </p:graphicFrame>
      <p:graphicFrame>
        <p:nvGraphicFramePr>
          <p:cNvPr id="265" name="Table"/>
          <p:cNvGraphicFramePr/>
          <p:nvPr/>
        </p:nvGraphicFramePr>
        <p:xfrm>
          <a:off x="12355340" y="7519756"/>
          <a:ext cx="1765328" cy="17303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63613"/>
                <a:gridCol w="863613"/>
              </a:tblGrid>
              <a:tr h="846137">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r>
              <a:tr h="846137">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r>
            </a:tbl>
          </a:graphicData>
        </a:graphic>
      </p:graphicFrame>
      <p:sp>
        <p:nvSpPr>
          <p:cNvPr id="266" name="Equation"/>
          <p:cNvSpPr txBox="1"/>
          <p:nvPr/>
        </p:nvSpPr>
        <p:spPr>
          <a:xfrm>
            <a:off x="4923623" y="9145583"/>
            <a:ext cx="389637" cy="17632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5200" i="1">
                      <a:solidFill>
                        <a:srgbClr val="000000"/>
                      </a:solidFill>
                      <a:latin typeface="Cambria Math" panose="02040503050406030204" pitchFamily="18" charset="0"/>
                    </a:rPr>
                    <m:t>=</m:t>
                  </m:r>
                </m:oMath>
              </m:oMathPara>
            </a14:m>
            <a:endParaRPr sz="5200"/>
          </a:p>
        </p:txBody>
      </p:sp>
      <p:sp>
        <p:nvSpPr>
          <p:cNvPr id="267" name="Equation"/>
          <p:cNvSpPr txBox="1"/>
          <p:nvPr/>
        </p:nvSpPr>
        <p:spPr>
          <a:xfrm>
            <a:off x="9579284" y="9131384"/>
            <a:ext cx="194311" cy="33464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limUpp>
                    <m:e/>
                    <m:lim>
                      <m:r>
                        <a:rPr xmlns:a="http://schemas.openxmlformats.org/drawingml/2006/main" sz="8500" i="1">
                          <a:solidFill>
                            <a:srgbClr val="000000"/>
                          </a:solidFill>
                          <a:latin typeface="Cambria Math" panose="02040503050406030204" pitchFamily="18" charset="0"/>
                        </a:rPr>
                        <m:t>·</m:t>
                      </m:r>
                    </m:lim>
                  </m:limUpp>
                </m:oMath>
              </m:oMathPara>
            </a14:m>
            <a:endParaRPr sz="8500"/>
          </a:p>
        </p:txBody>
      </p:sp>
      <p:sp>
        <p:nvSpPr>
          <p:cNvPr id="268" name="Equation"/>
          <p:cNvSpPr txBox="1"/>
          <p:nvPr/>
        </p:nvSpPr>
        <p:spPr>
          <a:xfrm>
            <a:off x="11917959" y="9131384"/>
            <a:ext cx="194311" cy="33464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limUpp>
                    <m:e/>
                    <m:lim>
                      <m:r>
                        <a:rPr xmlns:a="http://schemas.openxmlformats.org/drawingml/2006/main" sz="8500" i="1">
                          <a:solidFill>
                            <a:srgbClr val="000000"/>
                          </a:solidFill>
                          <a:latin typeface="Cambria Math" panose="02040503050406030204" pitchFamily="18" charset="0"/>
                        </a:rPr>
                        <m:t>·</m:t>
                      </m:r>
                    </m:lim>
                  </m:limUpp>
                </m:oMath>
              </m:oMathPara>
            </a14:m>
            <a:endParaRPr sz="8500"/>
          </a:p>
        </p:txBody>
      </p:sp>
      <p:pic>
        <p:nvPicPr>
          <p:cNvPr id="269" name="Screenshot 2019-11-06 at 14.34.27.png" descr="Screenshot 2019-11-06 at 14.34.27.png"/>
          <p:cNvPicPr>
            <a:picLocks noChangeAspect="1"/>
          </p:cNvPicPr>
          <p:nvPr/>
        </p:nvPicPr>
        <p:blipFill>
          <a:blip r:embed="rId3">
            <a:extLst/>
          </a:blip>
          <a:stretch>
            <a:fillRect/>
          </a:stretch>
        </p:blipFill>
        <p:spPr>
          <a:xfrm>
            <a:off x="14984100" y="6697105"/>
            <a:ext cx="7124701" cy="5029201"/>
          </a:xfrm>
          <a:prstGeom prst="rect">
            <a:avLst/>
          </a:prstGeom>
          <a:ln w="12700">
            <a:miter lim="400000"/>
          </a:ln>
        </p:spPr>
      </p:pic>
      <p:sp>
        <p:nvSpPr>
          <p:cNvPr id="270" name="Line"/>
          <p:cNvSpPr/>
          <p:nvPr/>
        </p:nvSpPr>
        <p:spPr>
          <a:xfrm flipV="1">
            <a:off x="15284762" y="6685864"/>
            <a:ext cx="6823155" cy="5051684"/>
          </a:xfrm>
          <a:prstGeom prst="line">
            <a:avLst/>
          </a:prstGeom>
          <a:ln w="25400">
            <a:solidFill>
              <a:schemeClr val="accent5">
                <a:hueOff val="-82419"/>
                <a:satOff val="-9513"/>
                <a:lumOff val="-16343"/>
              </a:schemeClr>
            </a:solidFill>
            <a:custDash>
              <a:ds d="600000" sp="6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71" name="Line"/>
          <p:cNvSpPr/>
          <p:nvPr/>
        </p:nvSpPr>
        <p:spPr>
          <a:xfrm flipH="1" flipV="1">
            <a:off x="15471197" y="6739839"/>
            <a:ext cx="6892017" cy="5008779"/>
          </a:xfrm>
          <a:prstGeom prst="line">
            <a:avLst/>
          </a:prstGeom>
          <a:ln w="25400">
            <a:solidFill>
              <a:schemeClr val="accent5">
                <a:hueOff val="-82419"/>
                <a:satOff val="-9513"/>
                <a:lumOff val="-16343"/>
              </a:schemeClr>
            </a:solidFill>
            <a:custDash>
              <a:ds d="600000" sp="600000"/>
            </a:custDash>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72" name="V: principle axes"/>
          <p:cNvSpPr txBox="1"/>
          <p:nvPr/>
        </p:nvSpPr>
        <p:spPr>
          <a:xfrm>
            <a:off x="17093553" y="4996281"/>
            <a:ext cx="3205573" cy="5983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V: principle axes</a:t>
            </a:r>
          </a:p>
        </p:txBody>
      </p:sp>
      <p:sp>
        <p:nvSpPr>
          <p:cNvPr id="273" name="Equation"/>
          <p:cNvSpPr txBox="1"/>
          <p:nvPr/>
        </p:nvSpPr>
        <p:spPr>
          <a:xfrm>
            <a:off x="3376135" y="6842945"/>
            <a:ext cx="426277" cy="40698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oMath>
              </m:oMathPara>
            </a14:m>
            <a:endParaRPr sz="4900"/>
          </a:p>
        </p:txBody>
      </p:sp>
      <p:sp>
        <p:nvSpPr>
          <p:cNvPr id="274" name="Equation"/>
          <p:cNvSpPr txBox="1"/>
          <p:nvPr/>
        </p:nvSpPr>
        <p:spPr>
          <a:xfrm>
            <a:off x="6651869" y="6781141"/>
            <a:ext cx="413209" cy="41818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U</m:t>
                  </m:r>
                </m:oMath>
              </m:oMathPara>
            </a14:m>
            <a:endParaRPr sz="4900"/>
          </a:p>
        </p:txBody>
      </p:sp>
      <p:sp>
        <p:nvSpPr>
          <p:cNvPr id="275" name="Equation"/>
          <p:cNvSpPr txBox="1"/>
          <p:nvPr/>
        </p:nvSpPr>
        <p:spPr>
          <a:xfrm>
            <a:off x="10668110" y="6783941"/>
            <a:ext cx="355334" cy="41258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m:rPr>
                      <m:sty m:val="p"/>
                    </m:rPr>
                    <a:rPr xmlns:a="http://schemas.openxmlformats.org/drawingml/2006/main" sz="4900" i="1">
                      <a:solidFill>
                        <a:srgbClr val="000000"/>
                      </a:solidFill>
                      <a:latin typeface="Cambria Math" panose="02040503050406030204" pitchFamily="18" charset="0"/>
                    </a:rPr>
                    <m:t>Σ</m:t>
                  </m:r>
                </m:oMath>
              </m:oMathPara>
            </a14:m>
            <a:endParaRPr sz="4900"/>
          </a:p>
        </p:txBody>
      </p:sp>
      <p:sp>
        <p:nvSpPr>
          <p:cNvPr id="276" name="Equation"/>
          <p:cNvSpPr txBox="1"/>
          <p:nvPr/>
        </p:nvSpPr>
        <p:spPr>
          <a:xfrm>
            <a:off x="13155905" y="6730352"/>
            <a:ext cx="632242" cy="519764"/>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p>
                    <m:e>
                      <m:r>
                        <a:rPr xmlns:a="http://schemas.openxmlformats.org/drawingml/2006/main" sz="4800" i="1">
                          <a:solidFill>
                            <a:srgbClr val="000000"/>
                          </a:solidFill>
                          <a:latin typeface="Cambria Math" panose="02040503050406030204" pitchFamily="18" charset="0"/>
                        </a:rPr>
                        <m:t>V</m:t>
                      </m:r>
                    </m:e>
                    <m:sup>
                      <m:r>
                        <a:rPr xmlns:a="http://schemas.openxmlformats.org/drawingml/2006/main" sz="4800" i="1">
                          <a:solidFill>
                            <a:srgbClr val="000000"/>
                          </a:solidFill>
                          <a:latin typeface="Cambria Math" panose="02040503050406030204" pitchFamily="18" charset="0"/>
                        </a:rPr>
                        <m:t>T</m:t>
                      </m:r>
                    </m:sup>
                  </m:sSup>
                </m:oMath>
              </m:oMathPara>
            </a14:m>
            <a:endParaRPr sz="4800"/>
          </a:p>
        </p:txBody>
      </p:sp>
      <p:sp>
        <p:nvSpPr>
          <p:cNvPr id="277" name="Highest variance on first principle axis"/>
          <p:cNvSpPr txBox="1"/>
          <p:nvPr/>
        </p:nvSpPr>
        <p:spPr>
          <a:xfrm>
            <a:off x="15543790" y="5749699"/>
            <a:ext cx="7332428" cy="5983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Highest variance on first principle axis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Principle Component Analysis"/>
          <p:cNvSpPr txBox="1"/>
          <p:nvPr>
            <p:ph type="title"/>
          </p:nvPr>
        </p:nvSpPr>
        <p:spPr>
          <a:prstGeom prst="rect">
            <a:avLst/>
          </a:prstGeom>
        </p:spPr>
        <p:txBody>
          <a:bodyPr/>
          <a:lstStyle/>
          <a:p>
            <a:pPr/>
            <a:r>
              <a:t>Principle Component Analysis</a:t>
            </a:r>
          </a:p>
        </p:txBody>
      </p:sp>
      <p:sp>
        <p:nvSpPr>
          <p:cNvPr id="282" name="2. Singular Value Decomposition (SVD)"/>
          <p:cNvSpPr txBox="1"/>
          <p:nvPr/>
        </p:nvSpPr>
        <p:spPr>
          <a:xfrm>
            <a:off x="2580576" y="3101115"/>
            <a:ext cx="9275675" cy="65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atin typeface="+mj-lt"/>
                <a:ea typeface="+mj-ea"/>
                <a:cs typeface="+mj-cs"/>
                <a:sym typeface="Adobe Caslon Pro"/>
              </a:defRPr>
            </a:lvl1pPr>
          </a:lstStyle>
          <a:p>
            <a:pPr/>
            <a:r>
              <a:t>2. Singular Value Decomposition (SVD)</a:t>
            </a:r>
          </a:p>
        </p:txBody>
      </p:sp>
      <p:sp>
        <p:nvSpPr>
          <p:cNvPr id="283" name="Equation"/>
          <p:cNvSpPr txBox="1"/>
          <p:nvPr/>
        </p:nvSpPr>
        <p:spPr>
          <a:xfrm>
            <a:off x="10363200" y="4635500"/>
            <a:ext cx="2394106" cy="423787"/>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U</m:t>
                  </m:r>
                  <m:r>
                    <m:rPr>
                      <m:sty m:val="p"/>
                    </m:rPr>
                    <a:rPr xmlns:a="http://schemas.openxmlformats.org/drawingml/2006/main" sz="4900" i="1">
                      <a:solidFill>
                        <a:srgbClr val="000000"/>
                      </a:solidFill>
                      <a:latin typeface="Cambria Math" panose="02040503050406030204" pitchFamily="18" charset="0"/>
                    </a:rPr>
                    <m:t>Σ</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X</m:t>
                  </m:r>
                  <m:r>
                    <a:rPr xmlns:a="http://schemas.openxmlformats.org/drawingml/2006/main" sz="4900" i="1">
                      <a:solidFill>
                        <a:srgbClr val="000000"/>
                      </a:solidFill>
                      <a:latin typeface="Cambria Math" panose="02040503050406030204" pitchFamily="18" charset="0"/>
                    </a:rPr>
                    <m:t>V</m:t>
                  </m:r>
                </m:oMath>
              </m:oMathPara>
            </a14:m>
            <a:endParaRPr sz="4900"/>
          </a:p>
        </p:txBody>
      </p:sp>
      <p:sp>
        <p:nvSpPr>
          <p:cNvPr id="284" name="Equation"/>
          <p:cNvSpPr txBox="1"/>
          <p:nvPr/>
        </p:nvSpPr>
        <p:spPr>
          <a:xfrm>
            <a:off x="9584538" y="9612758"/>
            <a:ext cx="389637" cy="17632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5200" i="1">
                      <a:solidFill>
                        <a:srgbClr val="000000"/>
                      </a:solidFill>
                      <a:latin typeface="Cambria Math" panose="02040503050406030204" pitchFamily="18" charset="0"/>
                    </a:rPr>
                    <m:t>=</m:t>
                  </m:r>
                </m:oMath>
              </m:oMathPara>
            </a14:m>
            <a:endParaRPr sz="5200"/>
          </a:p>
        </p:txBody>
      </p:sp>
      <p:graphicFrame>
        <p:nvGraphicFramePr>
          <p:cNvPr id="285" name="Table"/>
          <p:cNvGraphicFramePr/>
          <p:nvPr/>
        </p:nvGraphicFramePr>
        <p:xfrm>
          <a:off x="10555671" y="8063191"/>
          <a:ext cx="1559007" cy="3313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18865">
                <a:tc>
                  <a:txBody>
                    <a:bodyPr/>
                    <a:lstStyle/>
                    <a:p>
                      <a:pPr defTabSz="914400">
                        <a:defRPr sz="1800"/>
                      </a:pPr>
                      <a:r>
                        <a:rPr sz="2700">
                          <a:sym typeface="Helvetica Neue"/>
                        </a:rPr>
                        <a:t>-2.1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r>
              <a:tr h="818865">
                <a:tc>
                  <a:txBody>
                    <a:bodyPr/>
                    <a:lstStyle/>
                    <a:p>
                      <a:pPr defTabSz="914400">
                        <a:defRPr sz="1800"/>
                      </a:pPr>
                      <a:r>
                        <a:rPr sz="2700">
                          <a:sym typeface="Helvetica Neue"/>
                        </a:rPr>
                        <a:t>-0.7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r>
              <a:tr h="818865">
                <a:tc>
                  <a:txBody>
                    <a:bodyPr/>
                    <a:lstStyle/>
                    <a:p>
                      <a:pPr defTabSz="914400">
                        <a:defRPr sz="1800"/>
                      </a:pPr>
                      <a:r>
                        <a:rPr sz="2700">
                          <a:sym typeface="Helvetica Neue"/>
                        </a:rPr>
                        <a:t>0.7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r>
              <a:tr h="818865">
                <a:tc>
                  <a:txBody>
                    <a:bodyPr/>
                    <a:lstStyle/>
                    <a:p>
                      <a:pPr defTabSz="914400">
                        <a:defRPr sz="1800"/>
                      </a:pPr>
                      <a:r>
                        <a:rPr sz="2700">
                          <a:sym typeface="Helvetica Neue"/>
                        </a:rPr>
                        <a:t>2.1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c>
                  <a:txBody>
                    <a:bodyPr/>
                    <a:lstStyle/>
                    <a:p>
                      <a:pPr defTabSz="914400">
                        <a:defRPr sz="1800"/>
                      </a:pPr>
                      <a:r>
                        <a:rPr sz="2700">
                          <a:sym typeface="Helvetica Neue"/>
                        </a:rPr>
                        <a:t>0</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708F"/>
                    </a:solidFill>
                  </a:tcPr>
                </a:tc>
              </a:tr>
            </a:tbl>
          </a:graphicData>
        </a:graphic>
      </p:graphicFrame>
      <p:pic>
        <p:nvPicPr>
          <p:cNvPr id="286" name="Screenshot 2019-11-06 at 14.34.33.png" descr="Screenshot 2019-11-06 at 14.34.33.png"/>
          <p:cNvPicPr>
            <a:picLocks noChangeAspect="1"/>
          </p:cNvPicPr>
          <p:nvPr/>
        </p:nvPicPr>
        <p:blipFill>
          <a:blip r:embed="rId3">
            <a:extLst/>
          </a:blip>
          <a:stretch>
            <a:fillRect/>
          </a:stretch>
        </p:blipFill>
        <p:spPr>
          <a:xfrm>
            <a:off x="14242694" y="7167271"/>
            <a:ext cx="7569201" cy="5067301"/>
          </a:xfrm>
          <a:prstGeom prst="rect">
            <a:avLst/>
          </a:prstGeom>
          <a:ln w="12700">
            <a:miter lim="400000"/>
          </a:ln>
        </p:spPr>
      </p:pic>
      <p:sp>
        <p:nvSpPr>
          <p:cNvPr id="287" name="Equation"/>
          <p:cNvSpPr txBox="1"/>
          <p:nvPr/>
        </p:nvSpPr>
        <p:spPr>
          <a:xfrm>
            <a:off x="6861100" y="9620600"/>
            <a:ext cx="194311" cy="33464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limUpp>
                    <m:e/>
                    <m:lim>
                      <m:r>
                        <a:rPr xmlns:a="http://schemas.openxmlformats.org/drawingml/2006/main" sz="8500" i="1">
                          <a:solidFill>
                            <a:srgbClr val="000000"/>
                          </a:solidFill>
                          <a:latin typeface="Cambria Math" panose="02040503050406030204" pitchFamily="18" charset="0"/>
                        </a:rPr>
                        <m:t>·</m:t>
                      </m:r>
                    </m:lim>
                  </m:limUpp>
                </m:oMath>
              </m:oMathPara>
            </a14:m>
            <a:endParaRPr sz="8500"/>
          </a:p>
        </p:txBody>
      </p:sp>
      <p:graphicFrame>
        <p:nvGraphicFramePr>
          <p:cNvPr id="288" name="Table"/>
          <p:cNvGraphicFramePr/>
          <p:nvPr/>
        </p:nvGraphicFramePr>
        <p:xfrm>
          <a:off x="4740886" y="8082241"/>
          <a:ext cx="1520907" cy="3237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bl>
          </a:graphicData>
        </a:graphic>
      </p:graphicFrame>
      <p:graphicFrame>
        <p:nvGraphicFramePr>
          <p:cNvPr id="289" name="Table"/>
          <p:cNvGraphicFramePr/>
          <p:nvPr/>
        </p:nvGraphicFramePr>
        <p:xfrm>
          <a:off x="7419631" y="8027103"/>
          <a:ext cx="1765328" cy="17303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63613"/>
                <a:gridCol w="863613"/>
              </a:tblGrid>
              <a:tr h="846137">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r>
              <a:tr h="846137">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1C467">
                        <a:alpha val="88404"/>
                      </a:srgbClr>
                    </a:solidFill>
                  </a:tcPr>
                </a:tc>
              </a:tr>
            </a:tbl>
          </a:graphicData>
        </a:graphic>
      </p:graphicFrame>
      <p:sp>
        <p:nvSpPr>
          <p:cNvPr id="290" name="Project X on new axes"/>
          <p:cNvSpPr txBox="1"/>
          <p:nvPr/>
        </p:nvSpPr>
        <p:spPr>
          <a:xfrm>
            <a:off x="9504719" y="5832071"/>
            <a:ext cx="4111067" cy="5902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chemeClr val="accent5">
                    <a:lumOff val="-29866"/>
                  </a:schemeClr>
                </a:solidFill>
              </a:defRPr>
            </a:lvl1pPr>
          </a:lstStyle>
          <a:p>
            <a:pPr/>
            <a:r>
              <a:t>Project X on new axes</a:t>
            </a:r>
          </a:p>
        </p:txBody>
      </p:sp>
      <p:sp>
        <p:nvSpPr>
          <p:cNvPr id="291" name="Equation"/>
          <p:cNvSpPr txBox="1"/>
          <p:nvPr/>
        </p:nvSpPr>
        <p:spPr>
          <a:xfrm>
            <a:off x="5288202" y="7398774"/>
            <a:ext cx="426276" cy="40698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oMath>
              </m:oMathPara>
            </a14:m>
            <a:endParaRPr sz="4900"/>
          </a:p>
        </p:txBody>
      </p:sp>
      <p:sp>
        <p:nvSpPr>
          <p:cNvPr id="292" name="Equation"/>
          <p:cNvSpPr txBox="1"/>
          <p:nvPr/>
        </p:nvSpPr>
        <p:spPr>
          <a:xfrm>
            <a:off x="8070107" y="7398774"/>
            <a:ext cx="381471" cy="418187"/>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V</m:t>
                  </m:r>
                </m:oMath>
              </m:oMathPara>
            </a14:m>
            <a:endParaRPr sz="490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4" name="Image" descr="Image"/>
          <p:cNvPicPr>
            <a:picLocks noChangeAspect="1"/>
          </p:cNvPicPr>
          <p:nvPr/>
        </p:nvPicPr>
        <p:blipFill>
          <a:blip r:embed="rId3">
            <a:extLst/>
          </a:blip>
          <a:stretch>
            <a:fillRect/>
          </a:stretch>
        </p:blipFill>
        <p:spPr>
          <a:xfrm>
            <a:off x="5814485" y="199666"/>
            <a:ext cx="13316669" cy="13316668"/>
          </a:xfrm>
          <a:prstGeom prst="rect">
            <a:avLst/>
          </a:prstGeom>
          <a:ln w="12700">
            <a:miter lim="400000"/>
          </a:ln>
        </p:spPr>
      </p:pic>
      <p:sp>
        <p:nvSpPr>
          <p:cNvPr id="125" name="Dimension Reduction"/>
          <p:cNvSpPr txBox="1"/>
          <p:nvPr>
            <p:ph type="title"/>
          </p:nvPr>
        </p:nvSpPr>
        <p:spPr>
          <a:prstGeom prst="rect">
            <a:avLst/>
          </a:prstGeom>
        </p:spPr>
        <p:txBody>
          <a:bodyPr/>
          <a:lstStyle/>
          <a:p>
            <a:pPr/>
            <a:r>
              <a:t>Dimension Reduction</a:t>
            </a:r>
          </a:p>
        </p:txBody>
      </p:sp>
      <p:pic>
        <p:nvPicPr>
          <p:cNvPr id="126" name="Screenshot 2019-11-07 at 11.26.28.png" descr="Screenshot 2019-11-07 at 11.26.28.png"/>
          <p:cNvPicPr>
            <a:picLocks noChangeAspect="1"/>
          </p:cNvPicPr>
          <p:nvPr/>
        </p:nvPicPr>
        <p:blipFill>
          <a:blip r:embed="rId4">
            <a:extLst/>
          </a:blip>
          <a:stretch>
            <a:fillRect/>
          </a:stretch>
        </p:blipFill>
        <p:spPr>
          <a:xfrm>
            <a:off x="3911311" y="3430"/>
            <a:ext cx="16561378" cy="1370914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 grpId="2"/>
      <p:bldP build="whole" bldLvl="1" animBg="1" rev="0" advAuto="0" spid="124"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Principle Component Analysis"/>
          <p:cNvSpPr txBox="1"/>
          <p:nvPr>
            <p:ph type="title"/>
          </p:nvPr>
        </p:nvSpPr>
        <p:spPr>
          <a:prstGeom prst="rect">
            <a:avLst/>
          </a:prstGeom>
        </p:spPr>
        <p:txBody>
          <a:bodyPr/>
          <a:lstStyle/>
          <a:p>
            <a:pPr/>
            <a:r>
              <a:t>Principle Component Analysis</a:t>
            </a:r>
          </a:p>
        </p:txBody>
      </p:sp>
      <p:sp>
        <p:nvSpPr>
          <p:cNvPr id="297" name="3. Select first k principle components"/>
          <p:cNvSpPr txBox="1"/>
          <p:nvPr/>
        </p:nvSpPr>
        <p:spPr>
          <a:xfrm>
            <a:off x="2776414" y="3102610"/>
            <a:ext cx="8660766" cy="6527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300">
                <a:latin typeface="+mj-lt"/>
                <a:ea typeface="+mj-ea"/>
                <a:cs typeface="+mj-cs"/>
                <a:sym typeface="Adobe Caslon Pro"/>
              </a:defRPr>
            </a:lvl1pPr>
          </a:lstStyle>
          <a:p>
            <a:pPr/>
            <a:r>
              <a:t>3. Select first k principle components </a:t>
            </a:r>
          </a:p>
        </p:txBody>
      </p:sp>
      <p:sp>
        <p:nvSpPr>
          <p:cNvPr id="298" name="Equation"/>
          <p:cNvSpPr txBox="1"/>
          <p:nvPr/>
        </p:nvSpPr>
        <p:spPr>
          <a:xfrm>
            <a:off x="10363200" y="4635500"/>
            <a:ext cx="4274859" cy="57284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X</m:t>
                      </m:r>
                    </m:e>
                    <m:sub>
                      <m:r>
                        <a:rPr xmlns:a="http://schemas.openxmlformats.org/drawingml/2006/main" sz="4900" i="1">
                          <a:solidFill>
                            <a:srgbClr val="000000"/>
                          </a:solidFill>
                          <a:latin typeface="Cambria Math" panose="02040503050406030204" pitchFamily="18" charset="0"/>
                        </a:rPr>
                        <m:t>k</m:t>
                      </m:r>
                    </m:sub>
                  </m:sSub>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U</m:t>
                      </m:r>
                    </m:e>
                    <m:sub>
                      <m:r>
                        <a:rPr xmlns:a="http://schemas.openxmlformats.org/drawingml/2006/main" sz="4900" i="1">
                          <a:solidFill>
                            <a:srgbClr val="000000"/>
                          </a:solidFill>
                          <a:latin typeface="Cambria Math" panose="02040503050406030204" pitchFamily="18" charset="0"/>
                        </a:rPr>
                        <m:t>k</m:t>
                      </m:r>
                    </m:sub>
                  </m:sSub>
                  <m:sSub>
                    <m:e>
                      <m:r>
                        <m:rPr>
                          <m:sty m:val="p"/>
                        </m:rPr>
                        <a:rPr xmlns:a="http://schemas.openxmlformats.org/drawingml/2006/main" sz="4900" i="1">
                          <a:solidFill>
                            <a:srgbClr val="000000"/>
                          </a:solidFill>
                          <a:latin typeface="Cambria Math" panose="02040503050406030204" pitchFamily="18" charset="0"/>
                        </a:rPr>
                        <m:t>Σ</m:t>
                      </m:r>
                    </m:e>
                    <m:sub>
                      <m:r>
                        <a:rPr xmlns:a="http://schemas.openxmlformats.org/drawingml/2006/main" sz="4900" i="1">
                          <a:solidFill>
                            <a:srgbClr val="000000"/>
                          </a:solidFill>
                          <a:latin typeface="Cambria Math" panose="02040503050406030204" pitchFamily="18" charset="0"/>
                        </a:rPr>
                        <m:t>k</m:t>
                      </m:r>
                    </m:sub>
                  </m:sSub>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X</m:t>
                  </m:r>
                  <m:sSub>
                    <m:e>
                      <m:r>
                        <a:rPr xmlns:a="http://schemas.openxmlformats.org/drawingml/2006/main" sz="4900" i="1">
                          <a:solidFill>
                            <a:srgbClr val="000000"/>
                          </a:solidFill>
                          <a:latin typeface="Cambria Math" panose="02040503050406030204" pitchFamily="18" charset="0"/>
                        </a:rPr>
                        <m:t>V</m:t>
                      </m:r>
                    </m:e>
                    <m:sub>
                      <m:r>
                        <a:rPr xmlns:a="http://schemas.openxmlformats.org/drawingml/2006/main" sz="4900" i="1">
                          <a:solidFill>
                            <a:srgbClr val="000000"/>
                          </a:solidFill>
                          <a:latin typeface="Cambria Math" panose="02040503050406030204" pitchFamily="18" charset="0"/>
                        </a:rPr>
                        <m:t>k</m:t>
                      </m:r>
                    </m:sub>
                  </m:sSub>
                </m:oMath>
              </m:oMathPara>
            </a14:m>
            <a:endParaRPr sz="4900"/>
          </a:p>
        </p:txBody>
      </p:sp>
      <p:sp>
        <p:nvSpPr>
          <p:cNvPr id="299" name="Equation"/>
          <p:cNvSpPr txBox="1"/>
          <p:nvPr/>
        </p:nvSpPr>
        <p:spPr>
          <a:xfrm>
            <a:off x="13587358" y="9815431"/>
            <a:ext cx="389637" cy="17632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5200" i="1">
                      <a:solidFill>
                        <a:srgbClr val="000000"/>
                      </a:solidFill>
                      <a:latin typeface="Cambria Math" panose="02040503050406030204" pitchFamily="18" charset="0"/>
                    </a:rPr>
                    <m:t>=</m:t>
                  </m:r>
                </m:oMath>
              </m:oMathPara>
            </a14:m>
            <a:endParaRPr sz="5200"/>
          </a:p>
        </p:txBody>
      </p:sp>
      <p:graphicFrame>
        <p:nvGraphicFramePr>
          <p:cNvPr id="300" name="Table"/>
          <p:cNvGraphicFramePr/>
          <p:nvPr/>
        </p:nvGraphicFramePr>
        <p:xfrm>
          <a:off x="14591160" y="8314384"/>
          <a:ext cx="790120" cy="3313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52018"/>
              </a:tblGrid>
              <a:tr h="818865">
                <a:tc>
                  <a:txBody>
                    <a:bodyPr/>
                    <a:lstStyle/>
                    <a:p>
                      <a:pPr defTabSz="914400">
                        <a:defRPr sz="1800"/>
                      </a:pPr>
                      <a:r>
                        <a:rPr sz="2700">
                          <a:sym typeface="Helvetica Neue"/>
                        </a:rPr>
                        <a:t>-2.1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r h="818865">
                <a:tc>
                  <a:txBody>
                    <a:bodyPr/>
                    <a:lstStyle/>
                    <a:p>
                      <a:pPr defTabSz="914400">
                        <a:defRPr sz="1800"/>
                      </a:pPr>
                      <a:r>
                        <a:rPr sz="2700">
                          <a:sym typeface="Helvetica Neue"/>
                        </a:rPr>
                        <a:t>-0.7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r h="818865">
                <a:tc>
                  <a:txBody>
                    <a:bodyPr/>
                    <a:lstStyle/>
                    <a:p>
                      <a:pPr defTabSz="914400">
                        <a:defRPr sz="1800"/>
                      </a:pPr>
                      <a:r>
                        <a:rPr sz="2700">
                          <a:sym typeface="Helvetica Neue"/>
                        </a:rPr>
                        <a:t>0.7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r h="818865">
                <a:tc>
                  <a:txBody>
                    <a:bodyPr/>
                    <a:lstStyle/>
                    <a:p>
                      <a:pPr defTabSz="914400">
                        <a:defRPr sz="1800"/>
                      </a:pPr>
                      <a:r>
                        <a:rPr sz="2700">
                          <a:sym typeface="Helvetica Neue"/>
                        </a:rPr>
                        <a:t>2.1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bl>
          </a:graphicData>
        </a:graphic>
      </p:graphicFrame>
      <p:graphicFrame>
        <p:nvGraphicFramePr>
          <p:cNvPr id="301" name="Table"/>
          <p:cNvGraphicFramePr/>
          <p:nvPr/>
        </p:nvGraphicFramePr>
        <p:xfrm>
          <a:off x="9040820" y="8333434"/>
          <a:ext cx="1520907" cy="32373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r>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8096C6"/>
                    </a:solidFill>
                  </a:tcPr>
                </a:tc>
              </a:tr>
            </a:tbl>
          </a:graphicData>
        </a:graphic>
      </p:graphicFrame>
      <p:graphicFrame>
        <p:nvGraphicFramePr>
          <p:cNvPr id="302" name="Table"/>
          <p:cNvGraphicFramePr/>
          <p:nvPr/>
        </p:nvGraphicFramePr>
        <p:xfrm>
          <a:off x="11462063" y="8352485"/>
          <a:ext cx="853166" cy="17303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15065"/>
              </a:tblGrid>
              <a:tr h="846137">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90CC79"/>
                    </a:solidFill>
                  </a:tcPr>
                </a:tc>
              </a:tr>
              <a:tr h="846137">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90CC79"/>
                    </a:solidFill>
                  </a:tcPr>
                </a:tc>
              </a:tr>
            </a:tbl>
          </a:graphicData>
        </a:graphic>
      </p:graphicFrame>
      <p:sp>
        <p:nvSpPr>
          <p:cNvPr id="303" name="Equation"/>
          <p:cNvSpPr txBox="1"/>
          <p:nvPr/>
        </p:nvSpPr>
        <p:spPr>
          <a:xfrm>
            <a:off x="11023170" y="9901590"/>
            <a:ext cx="194311" cy="33464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limUpp>
                    <m:e/>
                    <m:lim>
                      <m:r>
                        <a:rPr xmlns:a="http://schemas.openxmlformats.org/drawingml/2006/main" sz="8500" i="1">
                          <a:solidFill>
                            <a:srgbClr val="000000"/>
                          </a:solidFill>
                          <a:latin typeface="Cambria Math" panose="02040503050406030204" pitchFamily="18" charset="0"/>
                        </a:rPr>
                        <m:t>·</m:t>
                      </m:r>
                    </m:lim>
                  </m:limUpp>
                </m:oMath>
              </m:oMathPara>
            </a14:m>
            <a:endParaRPr sz="8500"/>
          </a:p>
        </p:txBody>
      </p:sp>
      <p:sp>
        <p:nvSpPr>
          <p:cNvPr id="304" name="Equation"/>
          <p:cNvSpPr txBox="1"/>
          <p:nvPr/>
        </p:nvSpPr>
        <p:spPr>
          <a:xfrm>
            <a:off x="9588135" y="7616273"/>
            <a:ext cx="426277" cy="40698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oMath>
              </m:oMathPara>
            </a14:m>
            <a:endParaRPr sz="4900"/>
          </a:p>
        </p:txBody>
      </p:sp>
      <p:sp>
        <p:nvSpPr>
          <p:cNvPr id="305" name="Equation"/>
          <p:cNvSpPr txBox="1"/>
          <p:nvPr/>
        </p:nvSpPr>
        <p:spPr>
          <a:xfrm>
            <a:off x="11678860" y="7610671"/>
            <a:ext cx="515194" cy="56724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V</m:t>
                      </m:r>
                    </m:e>
                    <m:sub>
                      <m:r>
                        <a:rPr xmlns:a="http://schemas.openxmlformats.org/drawingml/2006/main" sz="4900" i="1">
                          <a:solidFill>
                            <a:srgbClr val="000000"/>
                          </a:solidFill>
                          <a:latin typeface="Cambria Math" panose="02040503050406030204" pitchFamily="18" charset="0"/>
                        </a:rPr>
                        <m:t>k</m:t>
                      </m:r>
                    </m:sub>
                  </m:sSub>
                </m:oMath>
              </m:oMathPara>
            </a14:m>
            <a:endParaRPr sz="4900"/>
          </a:p>
        </p:txBody>
      </p:sp>
      <p:sp>
        <p:nvSpPr>
          <p:cNvPr id="306" name="Equation"/>
          <p:cNvSpPr txBox="1"/>
          <p:nvPr/>
        </p:nvSpPr>
        <p:spPr>
          <a:xfrm>
            <a:off x="14676904" y="7561545"/>
            <a:ext cx="580535" cy="56724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X</m:t>
                      </m:r>
                    </m:e>
                    <m:sub>
                      <m:r>
                        <a:rPr xmlns:a="http://schemas.openxmlformats.org/drawingml/2006/main" sz="4900" i="1">
                          <a:solidFill>
                            <a:srgbClr val="000000"/>
                          </a:solidFill>
                          <a:latin typeface="Cambria Math" panose="02040503050406030204" pitchFamily="18" charset="0"/>
                        </a:rPr>
                        <m:t>k</m:t>
                      </m:r>
                    </m:sub>
                  </m:sSub>
                </m:oMath>
              </m:oMathPara>
            </a14:m>
            <a:endParaRPr sz="4900"/>
          </a:p>
        </p:txBody>
      </p:sp>
      <p:sp>
        <p:nvSpPr>
          <p:cNvPr id="307" name="k = 1, keep the first principle component only"/>
          <p:cNvSpPr txBox="1"/>
          <p:nvPr/>
        </p:nvSpPr>
        <p:spPr>
          <a:xfrm>
            <a:off x="7937549" y="5741684"/>
            <a:ext cx="8508902" cy="5902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chemeClr val="accent5">
                    <a:lumOff val="-29866"/>
                  </a:schemeClr>
                </a:solidFill>
              </a:defRPr>
            </a:lvl1pPr>
          </a:lstStyle>
          <a:p>
            <a:pPr/>
            <a:r>
              <a:t>k = 1, keep the first principle component only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Principle Component Analysis"/>
          <p:cNvSpPr txBox="1"/>
          <p:nvPr>
            <p:ph type="title"/>
          </p:nvPr>
        </p:nvSpPr>
        <p:spPr>
          <a:prstGeom prst="rect">
            <a:avLst/>
          </a:prstGeom>
        </p:spPr>
        <p:txBody>
          <a:bodyPr/>
          <a:lstStyle/>
          <a:p>
            <a:pPr/>
            <a:r>
              <a:t>Principle Component Analysis</a:t>
            </a:r>
          </a:p>
        </p:txBody>
      </p:sp>
      <p:sp>
        <p:nvSpPr>
          <p:cNvPr id="312" name="Reconstruction"/>
          <p:cNvSpPr txBox="1"/>
          <p:nvPr/>
        </p:nvSpPr>
        <p:spPr>
          <a:xfrm>
            <a:off x="2647040" y="3315284"/>
            <a:ext cx="6019534" cy="10007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100">
                <a:latin typeface="+mj-lt"/>
                <a:ea typeface="+mj-ea"/>
                <a:cs typeface="+mj-cs"/>
                <a:sym typeface="Adobe Caslon Pro"/>
              </a:defRPr>
            </a:lvl1pPr>
          </a:lstStyle>
          <a:p>
            <a:pPr/>
            <a:r>
              <a:t>Reconstruction</a:t>
            </a:r>
          </a:p>
        </p:txBody>
      </p:sp>
      <p:sp>
        <p:nvSpPr>
          <p:cNvPr id="313" name="Equation"/>
          <p:cNvSpPr txBox="1"/>
          <p:nvPr/>
        </p:nvSpPr>
        <p:spPr>
          <a:xfrm>
            <a:off x="10604865" y="4780498"/>
            <a:ext cx="2417512" cy="763514"/>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limUpp>
                    <m:e>
                      <m:r>
                        <a:rPr xmlns:a="http://schemas.openxmlformats.org/drawingml/2006/main" sz="4900" i="1">
                          <a:solidFill>
                            <a:srgbClr val="000000"/>
                          </a:solidFill>
                          <a:latin typeface="Cambria Math" panose="02040503050406030204" pitchFamily="18" charset="0"/>
                        </a:rPr>
                        <m:t>X</m:t>
                      </m:r>
                    </m:e>
                    <m:lim>
                      <m:r>
                        <a:rPr xmlns:a="http://schemas.openxmlformats.org/drawingml/2006/main" sz="4900" i="1">
                          <a:solidFill>
                            <a:srgbClr val="000000"/>
                          </a:solidFill>
                          <a:latin typeface="Cambria Math" panose="02040503050406030204" pitchFamily="18" charset="0"/>
                        </a:rPr>
                        <m:t>̂</m:t>
                      </m:r>
                    </m:lim>
                  </m:limUpp>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X</m:t>
                      </m:r>
                    </m:e>
                    <m:sub>
                      <m:r>
                        <a:rPr xmlns:a="http://schemas.openxmlformats.org/drawingml/2006/main" sz="4900" i="1">
                          <a:solidFill>
                            <a:srgbClr val="000000"/>
                          </a:solidFill>
                          <a:latin typeface="Cambria Math" panose="02040503050406030204" pitchFamily="18" charset="0"/>
                        </a:rPr>
                        <m:t>k</m:t>
                      </m:r>
                    </m:sub>
                  </m:sSub>
                  <m:sSubSup>
                    <m:e>
                      <m:r>
                        <a:rPr xmlns:a="http://schemas.openxmlformats.org/drawingml/2006/main" sz="4900" i="1">
                          <a:solidFill>
                            <a:srgbClr val="000000"/>
                          </a:solidFill>
                          <a:latin typeface="Cambria Math" panose="02040503050406030204" pitchFamily="18" charset="0"/>
                        </a:rPr>
                        <m:t>V</m:t>
                      </m:r>
                    </m:e>
                    <m:sub>
                      <m:r>
                        <a:rPr xmlns:a="http://schemas.openxmlformats.org/drawingml/2006/main" sz="4900" i="1">
                          <a:solidFill>
                            <a:srgbClr val="000000"/>
                          </a:solidFill>
                          <a:latin typeface="Cambria Math" panose="02040503050406030204" pitchFamily="18" charset="0"/>
                        </a:rPr>
                        <m:t>k</m:t>
                      </m:r>
                    </m:sub>
                    <m:sup>
                      <m:r>
                        <a:rPr xmlns:a="http://schemas.openxmlformats.org/drawingml/2006/main" sz="4900" i="1">
                          <a:solidFill>
                            <a:srgbClr val="000000"/>
                          </a:solidFill>
                          <a:latin typeface="Cambria Math" panose="02040503050406030204" pitchFamily="18" charset="0"/>
                        </a:rPr>
                        <m:t>T</m:t>
                      </m:r>
                    </m:sup>
                  </m:sSubSup>
                </m:oMath>
              </m:oMathPara>
            </a14:m>
            <a:endParaRPr sz="4900"/>
          </a:p>
        </p:txBody>
      </p:sp>
      <p:graphicFrame>
        <p:nvGraphicFramePr>
          <p:cNvPr id="314" name="Table"/>
          <p:cNvGraphicFramePr/>
          <p:nvPr/>
        </p:nvGraphicFramePr>
        <p:xfrm>
          <a:off x="3216569" y="7091870"/>
          <a:ext cx="790120" cy="33135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52018"/>
              </a:tblGrid>
              <a:tr h="818865">
                <a:tc>
                  <a:txBody>
                    <a:bodyPr/>
                    <a:lstStyle/>
                    <a:p>
                      <a:pPr defTabSz="914400">
                        <a:defRPr sz="1800"/>
                      </a:pPr>
                      <a:r>
                        <a:rPr sz="2700">
                          <a:sym typeface="Helvetica Neue"/>
                        </a:rPr>
                        <a:t>-2.1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r h="818865">
                <a:tc>
                  <a:txBody>
                    <a:bodyPr/>
                    <a:lstStyle/>
                    <a:p>
                      <a:pPr defTabSz="914400">
                        <a:defRPr sz="1800"/>
                      </a:pPr>
                      <a:r>
                        <a:rPr sz="2700">
                          <a:sym typeface="Helvetica Neue"/>
                        </a:rPr>
                        <a:t>-0.7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r h="818865">
                <a:tc>
                  <a:txBody>
                    <a:bodyPr/>
                    <a:lstStyle/>
                    <a:p>
                      <a:pPr defTabSz="914400">
                        <a:defRPr sz="1800"/>
                      </a:pPr>
                      <a:r>
                        <a:rPr sz="2700">
                          <a:sym typeface="Helvetica Neue"/>
                        </a:rPr>
                        <a:t>0.7</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r h="818865">
                <a:tc>
                  <a:txBody>
                    <a:bodyPr/>
                    <a:lstStyle/>
                    <a:p>
                      <a:pPr defTabSz="914400">
                        <a:defRPr sz="1800"/>
                      </a:pPr>
                      <a:r>
                        <a:rPr sz="2700">
                          <a:sym typeface="Helvetica Neue"/>
                        </a:rPr>
                        <a:t>2.1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BA6E8D"/>
                    </a:solidFill>
                  </a:tcPr>
                </a:tc>
              </a:tr>
            </a:tbl>
          </a:graphicData>
        </a:graphic>
      </p:graphicFrame>
      <p:graphicFrame>
        <p:nvGraphicFramePr>
          <p:cNvPr id="315" name="Table"/>
          <p:cNvGraphicFramePr/>
          <p:nvPr/>
        </p:nvGraphicFramePr>
        <p:xfrm>
          <a:off x="5152608" y="6999995"/>
          <a:ext cx="1717551" cy="8740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39725"/>
                <a:gridCol w="839725"/>
              </a:tblGrid>
              <a:tr h="835917">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90CC79"/>
                    </a:solidFill>
                  </a:tcPr>
                </a:tc>
                <a:tc>
                  <a:txBody>
                    <a:bodyPr/>
                    <a:lstStyle/>
                    <a:p>
                      <a:pPr defTabSz="914400">
                        <a:defRPr sz="1800"/>
                      </a:pPr>
                      <a:r>
                        <a:rPr sz="2700">
                          <a:sym typeface="Helvetica Neue"/>
                        </a:rPr>
                        <a:t>0.71</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90CC79"/>
                    </a:solidFill>
                  </a:tcPr>
                </a:tc>
              </a:tr>
            </a:tbl>
          </a:graphicData>
        </a:graphic>
      </p:graphicFrame>
      <p:graphicFrame>
        <p:nvGraphicFramePr>
          <p:cNvPr id="316" name="Table"/>
          <p:cNvGraphicFramePr/>
          <p:nvPr/>
        </p:nvGraphicFramePr>
        <p:xfrm>
          <a:off x="9261581" y="7110920"/>
          <a:ext cx="1520907" cy="323736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0453"/>
                <a:gridCol w="760453"/>
              </a:tblGrid>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0.5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r h="809340">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c>
                  <a:txBody>
                    <a:bodyPr/>
                    <a:lstStyle/>
                    <a:p>
                      <a:pPr defTabSz="914400">
                        <a:defRPr sz="1800"/>
                      </a:pPr>
                      <a:r>
                        <a:rPr sz="2700">
                          <a:sym typeface="Helvetica Neue"/>
                        </a:rPr>
                        <a:t>1.5</a:t>
                      </a:r>
                    </a:p>
                  </a:txBody>
                  <a:tcPr marL="50800" marR="50800" marT="50800" marB="50800" anchor="ctr" anchorCtr="0"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6D86BE">
                        <a:alpha val="87548"/>
                      </a:srgbClr>
                    </a:solidFill>
                  </a:tcPr>
                </a:tc>
              </a:tr>
            </a:tbl>
          </a:graphicData>
        </a:graphic>
      </p:graphicFrame>
      <p:sp>
        <p:nvSpPr>
          <p:cNvPr id="317" name="Equation"/>
          <p:cNvSpPr txBox="1"/>
          <p:nvPr/>
        </p:nvSpPr>
        <p:spPr>
          <a:xfrm>
            <a:off x="7538773" y="8641436"/>
            <a:ext cx="389637" cy="17632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5200" i="1">
                      <a:solidFill>
                        <a:srgbClr val="000000"/>
                      </a:solidFill>
                      <a:latin typeface="Cambria Math" panose="02040503050406030204" pitchFamily="18" charset="0"/>
                    </a:rPr>
                    <m:t>=</m:t>
                  </m:r>
                </m:oMath>
              </m:oMathPara>
            </a14:m>
            <a:endParaRPr sz="5200"/>
          </a:p>
        </p:txBody>
      </p:sp>
      <p:sp>
        <p:nvSpPr>
          <p:cNvPr id="318" name="Equation"/>
          <p:cNvSpPr txBox="1"/>
          <p:nvPr/>
        </p:nvSpPr>
        <p:spPr>
          <a:xfrm>
            <a:off x="4515422" y="8605356"/>
            <a:ext cx="194311" cy="33464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limUpp>
                    <m:e/>
                    <m:lim>
                      <m:r>
                        <a:rPr xmlns:a="http://schemas.openxmlformats.org/drawingml/2006/main" sz="8500" i="1">
                          <a:solidFill>
                            <a:srgbClr val="000000"/>
                          </a:solidFill>
                          <a:latin typeface="Cambria Math" panose="02040503050406030204" pitchFamily="18" charset="0"/>
                        </a:rPr>
                        <m:t>·</m:t>
                      </m:r>
                    </m:lim>
                  </m:limUpp>
                </m:oMath>
              </m:oMathPara>
            </a14:m>
            <a:endParaRPr sz="8500"/>
          </a:p>
        </p:txBody>
      </p:sp>
      <p:sp>
        <p:nvSpPr>
          <p:cNvPr id="319" name="In this case,…"/>
          <p:cNvSpPr txBox="1"/>
          <p:nvPr/>
        </p:nvSpPr>
        <p:spPr>
          <a:xfrm>
            <a:off x="11793160" y="7692602"/>
            <a:ext cx="6695381" cy="12506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800">
                <a:solidFill>
                  <a:schemeClr val="accent5">
                    <a:lumOff val="-29866"/>
                  </a:schemeClr>
                </a:solidFill>
              </a:defRPr>
            </a:pPr>
            <a:r>
              <a:t>In this case, </a:t>
            </a:r>
          </a:p>
          <a:p>
            <a:pPr>
              <a:defRPr sz="3800">
                <a:solidFill>
                  <a:schemeClr val="accent5">
                    <a:lumOff val="-29866"/>
                  </a:schemeClr>
                </a:solidFill>
              </a:defRPr>
            </a:pPr>
            <a:r>
              <a:t>same as original X (mean removed).</a:t>
            </a:r>
          </a:p>
        </p:txBody>
      </p:sp>
      <p:sp>
        <p:nvSpPr>
          <p:cNvPr id="320" name="Equation"/>
          <p:cNvSpPr txBox="1"/>
          <p:nvPr/>
        </p:nvSpPr>
        <p:spPr>
          <a:xfrm>
            <a:off x="3302311" y="6208221"/>
            <a:ext cx="580535" cy="56724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X</m:t>
                      </m:r>
                    </m:e>
                    <m:sub>
                      <m:r>
                        <a:rPr xmlns:a="http://schemas.openxmlformats.org/drawingml/2006/main" sz="4900" i="1">
                          <a:solidFill>
                            <a:srgbClr val="000000"/>
                          </a:solidFill>
                          <a:latin typeface="Cambria Math" panose="02040503050406030204" pitchFamily="18" charset="0"/>
                        </a:rPr>
                        <m:t>k</m:t>
                      </m:r>
                    </m:sub>
                  </m:sSub>
                </m:oMath>
              </m:oMathPara>
            </a14:m>
            <a:endParaRPr sz="4900"/>
          </a:p>
        </p:txBody>
      </p:sp>
      <p:sp>
        <p:nvSpPr>
          <p:cNvPr id="321" name="Equation"/>
          <p:cNvSpPr txBox="1"/>
          <p:nvPr/>
        </p:nvSpPr>
        <p:spPr>
          <a:xfrm>
            <a:off x="5903902" y="6131283"/>
            <a:ext cx="645414" cy="72111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Sup>
                    <m:e>
                      <m:r>
                        <a:rPr xmlns:a="http://schemas.openxmlformats.org/drawingml/2006/main" sz="4900" i="1">
                          <a:solidFill>
                            <a:srgbClr val="000000"/>
                          </a:solidFill>
                          <a:latin typeface="Cambria Math" panose="02040503050406030204" pitchFamily="18" charset="0"/>
                        </a:rPr>
                        <m:t>V</m:t>
                      </m:r>
                    </m:e>
                    <m:sub>
                      <m:r>
                        <a:rPr xmlns:a="http://schemas.openxmlformats.org/drawingml/2006/main" sz="4900" i="1">
                          <a:solidFill>
                            <a:srgbClr val="000000"/>
                          </a:solidFill>
                          <a:latin typeface="Cambria Math" panose="02040503050406030204" pitchFamily="18" charset="0"/>
                        </a:rPr>
                        <m:t>k</m:t>
                      </m:r>
                    </m:sub>
                    <m:sup>
                      <m:r>
                        <a:rPr xmlns:a="http://schemas.openxmlformats.org/drawingml/2006/main" sz="4900" i="1">
                          <a:solidFill>
                            <a:srgbClr val="000000"/>
                          </a:solidFill>
                          <a:latin typeface="Cambria Math" panose="02040503050406030204" pitchFamily="18" charset="0"/>
                        </a:rPr>
                        <m:t>T</m:t>
                      </m:r>
                    </m:sup>
                  </m:sSubSup>
                </m:oMath>
              </m:oMathPara>
            </a14:m>
            <a:endParaRPr sz="4900"/>
          </a:p>
        </p:txBody>
      </p:sp>
      <p:sp>
        <p:nvSpPr>
          <p:cNvPr id="322" name="Equation"/>
          <p:cNvSpPr txBox="1"/>
          <p:nvPr/>
        </p:nvSpPr>
        <p:spPr>
          <a:xfrm>
            <a:off x="9808896" y="6210946"/>
            <a:ext cx="426277" cy="561789"/>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limUpp>
                    <m:e>
                      <m:r>
                        <a:rPr xmlns:a="http://schemas.openxmlformats.org/drawingml/2006/main" sz="4900" i="1">
                          <a:solidFill>
                            <a:srgbClr val="000000"/>
                          </a:solidFill>
                          <a:latin typeface="Cambria Math" panose="02040503050406030204" pitchFamily="18" charset="0"/>
                        </a:rPr>
                        <m:t>X</m:t>
                      </m:r>
                    </m:e>
                    <m:lim>
                      <m:r>
                        <a:rPr xmlns:a="http://schemas.openxmlformats.org/drawingml/2006/main" sz="4900" i="1">
                          <a:solidFill>
                            <a:srgbClr val="000000"/>
                          </a:solidFill>
                          <a:latin typeface="Cambria Math" panose="02040503050406030204" pitchFamily="18" charset="0"/>
                        </a:rPr>
                        <m:t>̂</m:t>
                      </m:r>
                    </m:lim>
                  </m:limUpp>
                </m:oMath>
              </m:oMathPara>
            </a14:m>
            <a:endParaRPr sz="4900"/>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hanks for your attention!"/>
          <p:cNvSpPr txBox="1"/>
          <p:nvPr>
            <p:ph type="title"/>
          </p:nvPr>
        </p:nvSpPr>
        <p:spPr>
          <a:prstGeom prst="rect">
            <a:avLst/>
          </a:prstGeom>
        </p:spPr>
        <p:txBody>
          <a:bodyPr/>
          <a:lstStyle/>
          <a:p>
            <a:pPr/>
            <a:r>
              <a:t>Thanks for your attention!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Johnson-Lindenstrauss Lemma"/>
          <p:cNvSpPr txBox="1"/>
          <p:nvPr>
            <p:ph type="title"/>
          </p:nvPr>
        </p:nvSpPr>
        <p:spPr>
          <a:prstGeom prst="rect">
            <a:avLst/>
          </a:prstGeom>
        </p:spPr>
        <p:txBody>
          <a:bodyPr/>
          <a:lstStyle/>
          <a:p>
            <a:pPr/>
            <a:r>
              <a:t>Johnson-Lindenstrauss Lemma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7" name="Group"/>
          <p:cNvGrpSpPr/>
          <p:nvPr/>
        </p:nvGrpSpPr>
        <p:grpSpPr>
          <a:xfrm>
            <a:off x="12761370" y="4090033"/>
            <a:ext cx="9654969" cy="7906855"/>
            <a:chOff x="0" y="0"/>
            <a:chExt cx="9654968" cy="7906853"/>
          </a:xfrm>
        </p:grpSpPr>
        <p:pic>
          <p:nvPicPr>
            <p:cNvPr id="134" name="Screenshot 2019-11-07 at 11.46.02.png" descr="Screenshot 2019-11-07 at 11.46.02.png"/>
            <p:cNvPicPr>
              <a:picLocks noChangeAspect="1"/>
            </p:cNvPicPr>
            <p:nvPr/>
          </p:nvPicPr>
          <p:blipFill>
            <a:blip r:embed="rId2">
              <a:extLst/>
            </a:blip>
            <a:stretch>
              <a:fillRect/>
            </a:stretch>
          </p:blipFill>
          <p:spPr>
            <a:xfrm>
              <a:off x="0" y="0"/>
              <a:ext cx="9654969" cy="7906854"/>
            </a:xfrm>
            <a:prstGeom prst="rect">
              <a:avLst/>
            </a:prstGeom>
            <a:ln w="12700" cap="flat">
              <a:noFill/>
              <a:miter lim="400000"/>
            </a:ln>
            <a:effectLst/>
          </p:spPr>
        </p:pic>
        <p:sp>
          <p:nvSpPr>
            <p:cNvPr id="135" name="N"/>
            <p:cNvSpPr txBox="1"/>
            <p:nvPr/>
          </p:nvSpPr>
          <p:spPr>
            <a:xfrm>
              <a:off x="5963097" y="515154"/>
              <a:ext cx="447564" cy="598396"/>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a:t>
              </a:r>
            </a:p>
          </p:txBody>
        </p:sp>
        <p:sp>
          <p:nvSpPr>
            <p:cNvPr id="136" name="d"/>
            <p:cNvSpPr txBox="1"/>
            <p:nvPr/>
          </p:nvSpPr>
          <p:spPr>
            <a:xfrm>
              <a:off x="8379191" y="1225808"/>
              <a:ext cx="997615" cy="896299"/>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300"/>
              </a:lvl1pPr>
            </a:lstStyle>
            <a:p>
              <a:pPr/>
              <a:r>
                <a:t>d   </a:t>
              </a:r>
            </a:p>
          </p:txBody>
        </p:sp>
      </p:grpSp>
      <p:sp>
        <p:nvSpPr>
          <p:cNvPr id="138" name="Compute Pairwise Distance:"/>
          <p:cNvSpPr txBox="1"/>
          <p:nvPr/>
        </p:nvSpPr>
        <p:spPr>
          <a:xfrm>
            <a:off x="13115613" y="8051259"/>
            <a:ext cx="10589523" cy="94761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4500">
                <a:solidFill>
                  <a:schemeClr val="accent5">
                    <a:lumOff val="-29866"/>
                  </a:schemeClr>
                </a:solidFill>
                <a:latin typeface="Chalkboard"/>
                <a:ea typeface="Chalkboard"/>
                <a:cs typeface="Chalkboard"/>
                <a:sym typeface="Chalkboard"/>
              </a:defRPr>
            </a:pPr>
            <a:r>
              <a:t>Compute Pairwise Distance:</a:t>
            </a:r>
            <a14:m>
              <m:oMath>
                <m:r>
                  <a:rPr xmlns:a="http://schemas.openxmlformats.org/drawingml/2006/main" sz="5450" i="1">
                    <a:solidFill>
                      <a:srgbClr val="B41700"/>
                    </a:solidFill>
                    <a:latin typeface="Cambria Math" panose="02040503050406030204" pitchFamily="18" charset="0"/>
                  </a:rPr>
                  <m:t>O</m:t>
                </m:r>
                <m:r>
                  <a:rPr xmlns:a="http://schemas.openxmlformats.org/drawingml/2006/main" sz="5450" i="1">
                    <a:solidFill>
                      <a:srgbClr val="B41700"/>
                    </a:solidFill>
                    <a:latin typeface="Cambria Math" panose="02040503050406030204" pitchFamily="18" charset="0"/>
                  </a:rPr>
                  <m:t>(</m:t>
                </m:r>
                <m:sSup>
                  <m:e>
                    <m:r>
                      <a:rPr xmlns:a="http://schemas.openxmlformats.org/drawingml/2006/main" sz="5450" i="1">
                        <a:solidFill>
                          <a:srgbClr val="B41700"/>
                        </a:solidFill>
                        <a:latin typeface="Cambria Math" panose="02040503050406030204" pitchFamily="18" charset="0"/>
                      </a:rPr>
                      <m:t>n</m:t>
                    </m:r>
                  </m:e>
                  <m:sup>
                    <m:r>
                      <a:rPr xmlns:a="http://schemas.openxmlformats.org/drawingml/2006/main" sz="5450" i="1">
                        <a:solidFill>
                          <a:srgbClr val="B41700"/>
                        </a:solidFill>
                        <a:latin typeface="Cambria Math" panose="02040503050406030204" pitchFamily="18" charset="0"/>
                      </a:rPr>
                      <m:t>2</m:t>
                    </m:r>
                  </m:sup>
                </m:sSup>
                <m:r>
                  <a:rPr xmlns:a="http://schemas.openxmlformats.org/drawingml/2006/main" sz="5450" i="1">
                    <a:solidFill>
                      <a:srgbClr val="B41700"/>
                    </a:solidFill>
                    <a:latin typeface="Cambria Math" panose="02040503050406030204" pitchFamily="18" charset="0"/>
                  </a:rPr>
                  <m:t>k</m:t>
                </m:r>
                <m:r>
                  <a:rPr xmlns:a="http://schemas.openxmlformats.org/drawingml/2006/main" sz="5450" i="1">
                    <a:solidFill>
                      <a:srgbClr val="B41700"/>
                    </a:solidFill>
                    <a:latin typeface="Cambria Math" panose="02040503050406030204" pitchFamily="18" charset="0"/>
                  </a:rPr>
                  <m:t>)</m:t>
                </m:r>
              </m:oMath>
            </a14:m>
            <a:endParaRPr>
              <a:solidFill>
                <a:srgbClr val="B51700"/>
              </a:solidFill>
            </a:endParaRPr>
          </a:p>
        </p:txBody>
      </p:sp>
      <p:sp>
        <p:nvSpPr>
          <p:cNvPr id="139" name="Pairwise Distance"/>
          <p:cNvSpPr txBox="1"/>
          <p:nvPr>
            <p:ph type="title"/>
          </p:nvPr>
        </p:nvSpPr>
        <p:spPr>
          <a:prstGeom prst="rect">
            <a:avLst/>
          </a:prstGeom>
        </p:spPr>
        <p:txBody>
          <a:bodyPr/>
          <a:lstStyle/>
          <a:p>
            <a:pPr/>
            <a:r>
              <a:t>Pairwise Distance</a:t>
            </a:r>
          </a:p>
        </p:txBody>
      </p:sp>
      <p:sp>
        <p:nvSpPr>
          <p:cNvPr id="140" name="Think about we want to computer all pairwise distance to run nearest neighbour search on n data, each data has d dimensions.…"/>
          <p:cNvSpPr txBox="1"/>
          <p:nvPr/>
        </p:nvSpPr>
        <p:spPr>
          <a:xfrm>
            <a:off x="1833591" y="2755303"/>
            <a:ext cx="21192551" cy="5403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b="0" sz="4800">
                <a:latin typeface="+mj-lt"/>
                <a:ea typeface="+mj-ea"/>
                <a:cs typeface="+mj-cs"/>
                <a:sym typeface="Adobe Caslon Pro"/>
              </a:defRPr>
            </a:pPr>
            <a:r>
              <a:t>Think about we want to computer all pairwise distance to run nearest neighbour search on </a:t>
            </a:r>
            <a:r>
              <a:rPr>
                <a:solidFill>
                  <a:schemeClr val="accent1">
                    <a:lumOff val="-13575"/>
                  </a:schemeClr>
                </a:solidFill>
              </a:rPr>
              <a:t>n</a:t>
            </a:r>
            <a:r>
              <a:t> data, each data has</a:t>
            </a:r>
            <a:r>
              <a:rPr>
                <a:solidFill>
                  <a:schemeClr val="accent1">
                    <a:hueOff val="114395"/>
                    <a:lumOff val="-24975"/>
                  </a:schemeClr>
                </a:solidFill>
              </a:rPr>
              <a:t> </a:t>
            </a:r>
            <a:r>
              <a:rPr>
                <a:solidFill>
                  <a:schemeClr val="accent1">
                    <a:lumOff val="-13575"/>
                  </a:schemeClr>
                </a:solidFill>
              </a:rPr>
              <a:t>d</a:t>
            </a:r>
            <a:r>
              <a:rPr>
                <a:solidFill>
                  <a:schemeClr val="accent1">
                    <a:hueOff val="114395"/>
                    <a:lumOff val="-24975"/>
                  </a:schemeClr>
                </a:solidFill>
              </a:rPr>
              <a:t> </a:t>
            </a:r>
            <a:r>
              <a:t>dimensions.</a:t>
            </a:r>
          </a:p>
          <a:p>
            <a:pPr algn="l">
              <a:spcBef>
                <a:spcPts val="5900"/>
              </a:spcBef>
              <a:defRPr b="0" sz="4800">
                <a:latin typeface="+mj-lt"/>
                <a:ea typeface="+mj-ea"/>
                <a:cs typeface="+mj-cs"/>
                <a:sym typeface="Adobe Caslon Pro"/>
              </a:defRPr>
            </a:pPr>
            <a:r>
              <a:t>The running time: </a:t>
            </a:r>
            <a14:m>
              <m:oMath>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n</m:t>
                    </m:r>
                  </m:e>
                  <m:sup>
                    <m:r>
                      <a:rPr xmlns:a="http://schemas.openxmlformats.org/drawingml/2006/main" sz="4800" i="1">
                        <a:solidFill>
                          <a:srgbClr val="000000"/>
                        </a:solidFill>
                        <a:latin typeface="Cambria Math" panose="02040503050406030204" pitchFamily="18" charset="0"/>
                      </a:rPr>
                      <m:t>2</m:t>
                    </m:r>
                  </m:sup>
                </m:sSup>
                <m:r>
                  <a:rPr xmlns:a="http://schemas.openxmlformats.org/drawingml/2006/main" sz="4800" i="1">
                    <a:solidFill>
                      <a:srgbClr val="000000"/>
                    </a:solidFill>
                    <a:latin typeface="Cambria Math" panose="02040503050406030204" pitchFamily="18" charset="0"/>
                  </a:rPr>
                  <m:t>d</m:t>
                </m:r>
                <m:r>
                  <a:rPr xmlns:a="http://schemas.openxmlformats.org/drawingml/2006/main" sz="4800" i="1">
                    <a:solidFill>
                      <a:srgbClr val="000000"/>
                    </a:solidFill>
                    <a:latin typeface="Cambria Math" panose="02040503050406030204" pitchFamily="18" charset="0"/>
                  </a:rPr>
                  <m:t>)</m:t>
                </m:r>
              </m:oMath>
            </a14:m>
          </a:p>
          <a:p>
            <a:pPr algn="l">
              <a:spcBef>
                <a:spcPts val="5900"/>
              </a:spcBef>
              <a:defRPr b="0" sz="4800">
                <a:latin typeface="+mj-lt"/>
                <a:ea typeface="+mj-ea"/>
                <a:cs typeface="+mj-cs"/>
                <a:sym typeface="Adobe Caslon Pro"/>
              </a:defRPr>
            </a:pPr>
            <a:r>
              <a:t>Time via JL:         </a:t>
            </a:r>
            <a14:m>
              <m:oMath>
                <m:r>
                  <a:rPr xmlns:a="http://schemas.openxmlformats.org/drawingml/2006/main" sz="4700" i="1">
                    <a:solidFill>
                      <a:srgbClr val="000000"/>
                    </a:solidFill>
                    <a:latin typeface="Cambria Math" panose="02040503050406030204" pitchFamily="18" charset="0"/>
                  </a:rPr>
                  <m:t>O</m:t>
                </m:r>
                <m:r>
                  <a:rPr xmlns:a="http://schemas.openxmlformats.org/drawingml/2006/main" sz="4700" i="1">
                    <a:solidFill>
                      <a:srgbClr val="000000"/>
                    </a:solidFill>
                    <a:latin typeface="Cambria Math" panose="02040503050406030204" pitchFamily="18" charset="0"/>
                  </a:rPr>
                  <m:t>(</m:t>
                </m:r>
                <m:f>
                  <m:fPr>
                    <m:ctrlPr>
                      <a:rPr xmlns:a="http://schemas.openxmlformats.org/drawingml/2006/main" sz="4700" i="1">
                        <a:solidFill>
                          <a:srgbClr val="000000"/>
                        </a:solidFill>
                        <a:latin typeface="Cambria Math" panose="02040503050406030204" pitchFamily="18" charset="0"/>
                      </a:rPr>
                    </m:ctrlPr>
                    <m:type m:val="bar"/>
                  </m:fPr>
                  <m:num>
                    <m:r>
                      <a:rPr xmlns:a="http://schemas.openxmlformats.org/drawingml/2006/main" sz="4700" i="1">
                        <a:solidFill>
                          <a:srgbClr val="000000"/>
                        </a:solidFill>
                        <a:latin typeface="Cambria Math" panose="02040503050406030204" pitchFamily="18" charset="0"/>
                      </a:rPr>
                      <m:t>d</m:t>
                    </m:r>
                    <m:r>
                      <a:rPr xmlns:a="http://schemas.openxmlformats.org/drawingml/2006/main" sz="4700" i="1">
                        <a:solidFill>
                          <a:srgbClr val="000000"/>
                        </a:solidFill>
                        <a:latin typeface="Cambria Math" panose="02040503050406030204" pitchFamily="18" charset="0"/>
                      </a:rPr>
                      <m:t>n</m:t>
                    </m:r>
                    <m:r>
                      <a:rPr xmlns:a="http://schemas.openxmlformats.org/drawingml/2006/main" sz="4700" i="1">
                        <a:solidFill>
                          <a:srgbClr val="000000"/>
                        </a:solidFill>
                        <a:latin typeface="Cambria Math" panose="02040503050406030204" pitchFamily="18" charset="0"/>
                      </a:rPr>
                      <m:t>l</m:t>
                    </m:r>
                    <m:r>
                      <a:rPr xmlns:a="http://schemas.openxmlformats.org/drawingml/2006/main" sz="4700" i="1">
                        <a:solidFill>
                          <a:srgbClr val="000000"/>
                        </a:solidFill>
                        <a:latin typeface="Cambria Math" panose="02040503050406030204" pitchFamily="18" charset="0"/>
                      </a:rPr>
                      <m:t>o</m:t>
                    </m:r>
                    <m:r>
                      <a:rPr xmlns:a="http://schemas.openxmlformats.org/drawingml/2006/main" sz="4700" i="1">
                        <a:solidFill>
                          <a:srgbClr val="000000"/>
                        </a:solidFill>
                        <a:latin typeface="Cambria Math" panose="02040503050406030204" pitchFamily="18" charset="0"/>
                      </a:rPr>
                      <m:t>g</m:t>
                    </m:r>
                    <m:r>
                      <a:rPr xmlns:a="http://schemas.openxmlformats.org/drawingml/2006/main" sz="4700" i="1">
                        <a:solidFill>
                          <a:srgbClr val="000000"/>
                        </a:solidFill>
                        <a:latin typeface="Cambria Math" panose="02040503050406030204" pitchFamily="18" charset="0"/>
                      </a:rPr>
                      <m:t>n</m:t>
                    </m:r>
                  </m:num>
                  <m:den>
                    <m:sSup>
                      <m:e>
                        <m:r>
                          <a:rPr xmlns:a="http://schemas.openxmlformats.org/drawingml/2006/main" sz="4700" i="1">
                            <a:solidFill>
                              <a:srgbClr val="000000"/>
                            </a:solidFill>
                            <a:latin typeface="Cambria Math" panose="02040503050406030204" pitchFamily="18" charset="0"/>
                          </a:rPr>
                          <m:t>ϵ</m:t>
                        </m:r>
                      </m:e>
                      <m:sup>
                        <m:r>
                          <a:rPr xmlns:a="http://schemas.openxmlformats.org/drawingml/2006/main" sz="4700" i="1">
                            <a:solidFill>
                              <a:srgbClr val="000000"/>
                            </a:solidFill>
                            <a:latin typeface="Cambria Math" panose="02040503050406030204" pitchFamily="18" charset="0"/>
                          </a:rPr>
                          <m:t>2</m:t>
                        </m:r>
                      </m:sup>
                    </m:sSup>
                  </m:den>
                </m:f>
                <m:r>
                  <a:rPr xmlns:a="http://schemas.openxmlformats.org/drawingml/2006/main" sz="4700" i="1">
                    <a:solidFill>
                      <a:srgbClr val="000000"/>
                    </a:solidFill>
                    <a:latin typeface="Cambria Math" panose="02040503050406030204" pitchFamily="18" charset="0"/>
                  </a:rPr>
                  <m:t>+</m:t>
                </m:r>
                <m:f>
                  <m:fPr>
                    <m:ctrlPr>
                      <a:rPr xmlns:a="http://schemas.openxmlformats.org/drawingml/2006/main" sz="4700" i="1">
                        <a:solidFill>
                          <a:srgbClr val="000000"/>
                        </a:solidFill>
                        <a:latin typeface="Cambria Math" panose="02040503050406030204" pitchFamily="18" charset="0"/>
                      </a:rPr>
                    </m:ctrlPr>
                    <m:type m:val="bar"/>
                  </m:fPr>
                  <m:num>
                    <m:sSup>
                      <m:e>
                        <m:r>
                          <a:rPr xmlns:a="http://schemas.openxmlformats.org/drawingml/2006/main" sz="4700" i="1">
                            <a:solidFill>
                              <a:srgbClr val="000000"/>
                            </a:solidFill>
                            <a:latin typeface="Cambria Math" panose="02040503050406030204" pitchFamily="18" charset="0"/>
                          </a:rPr>
                          <m:t>n</m:t>
                        </m:r>
                      </m:e>
                      <m:sup>
                        <m:r>
                          <a:rPr xmlns:a="http://schemas.openxmlformats.org/drawingml/2006/main" sz="4700" i="1">
                            <a:solidFill>
                              <a:srgbClr val="000000"/>
                            </a:solidFill>
                            <a:latin typeface="Cambria Math" panose="02040503050406030204" pitchFamily="18" charset="0"/>
                          </a:rPr>
                          <m:t>2</m:t>
                        </m:r>
                      </m:sup>
                    </m:sSup>
                    <m:r>
                      <a:rPr xmlns:a="http://schemas.openxmlformats.org/drawingml/2006/main" sz="4700" i="1">
                        <a:solidFill>
                          <a:srgbClr val="000000"/>
                        </a:solidFill>
                        <a:latin typeface="Cambria Math" panose="02040503050406030204" pitchFamily="18" charset="0"/>
                      </a:rPr>
                      <m:t>l</m:t>
                    </m:r>
                    <m:r>
                      <a:rPr xmlns:a="http://schemas.openxmlformats.org/drawingml/2006/main" sz="4700" i="1">
                        <a:solidFill>
                          <a:srgbClr val="000000"/>
                        </a:solidFill>
                        <a:latin typeface="Cambria Math" panose="02040503050406030204" pitchFamily="18" charset="0"/>
                      </a:rPr>
                      <m:t>o</m:t>
                    </m:r>
                    <m:r>
                      <a:rPr xmlns:a="http://schemas.openxmlformats.org/drawingml/2006/main" sz="4700" i="1">
                        <a:solidFill>
                          <a:srgbClr val="000000"/>
                        </a:solidFill>
                        <a:latin typeface="Cambria Math" panose="02040503050406030204" pitchFamily="18" charset="0"/>
                      </a:rPr>
                      <m:t>g</m:t>
                    </m:r>
                    <m:r>
                      <a:rPr xmlns:a="http://schemas.openxmlformats.org/drawingml/2006/main" sz="4700" i="1">
                        <a:solidFill>
                          <a:srgbClr val="000000"/>
                        </a:solidFill>
                        <a:latin typeface="Cambria Math" panose="02040503050406030204" pitchFamily="18" charset="0"/>
                      </a:rPr>
                      <m:t>n</m:t>
                    </m:r>
                  </m:num>
                  <m:den>
                    <m:sSup>
                      <m:e>
                        <m:r>
                          <a:rPr xmlns:a="http://schemas.openxmlformats.org/drawingml/2006/main" sz="4700" i="1">
                            <a:solidFill>
                              <a:srgbClr val="000000"/>
                            </a:solidFill>
                            <a:latin typeface="Cambria Math" panose="02040503050406030204" pitchFamily="18" charset="0"/>
                          </a:rPr>
                          <m:t>ϵ</m:t>
                        </m:r>
                      </m:e>
                      <m:sup>
                        <m:r>
                          <a:rPr xmlns:a="http://schemas.openxmlformats.org/drawingml/2006/main" sz="4700" i="1">
                            <a:solidFill>
                              <a:srgbClr val="000000"/>
                            </a:solidFill>
                            <a:latin typeface="Cambria Math" panose="02040503050406030204" pitchFamily="18" charset="0"/>
                          </a:rPr>
                          <m:t>2</m:t>
                        </m:r>
                      </m:sup>
                    </m:sSup>
                  </m:den>
                </m:f>
                <m:r>
                  <a:rPr xmlns:a="http://schemas.openxmlformats.org/drawingml/2006/main" sz="4700" i="1">
                    <a:solidFill>
                      <a:srgbClr val="000000"/>
                    </a:solidFill>
                    <a:latin typeface="Cambria Math" panose="02040503050406030204" pitchFamily="18" charset="0"/>
                  </a:rPr>
                  <m:t>)</m:t>
                </m:r>
              </m:oMath>
            </a14:m>
          </a:p>
        </p:txBody>
      </p:sp>
      <p:pic>
        <p:nvPicPr>
          <p:cNvPr id="141" name="Line Line" descr="Line Line"/>
          <p:cNvPicPr>
            <a:picLocks noChangeAspect="0"/>
          </p:cNvPicPr>
          <p:nvPr/>
        </p:nvPicPr>
        <p:blipFill>
          <a:blip r:embed="rId3">
            <a:extLst/>
          </a:blip>
          <a:stretch>
            <a:fillRect/>
          </a:stretch>
        </p:blipFill>
        <p:spPr>
          <a:xfrm rot="17224609">
            <a:off x="6280199" y="9231489"/>
            <a:ext cx="2163355" cy="332934"/>
          </a:xfrm>
          <a:prstGeom prst="rect">
            <a:avLst/>
          </a:prstGeom>
        </p:spPr>
      </p:pic>
      <p:sp>
        <p:nvSpPr>
          <p:cNvPr id="143" name="Find what the low dimensional representation are.…"/>
          <p:cNvSpPr txBox="1"/>
          <p:nvPr/>
        </p:nvSpPr>
        <p:spPr>
          <a:xfrm>
            <a:off x="1668981" y="10237531"/>
            <a:ext cx="13031464" cy="24208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4500">
                <a:solidFill>
                  <a:schemeClr val="accent5">
                    <a:lumOff val="-29866"/>
                  </a:schemeClr>
                </a:solidFill>
                <a:latin typeface="Chalkboard"/>
                <a:ea typeface="Chalkboard"/>
                <a:cs typeface="Chalkboard"/>
                <a:sym typeface="Chalkboard"/>
              </a:defRPr>
            </a:pPr>
            <a:r>
              <a:t>Find what the low dimensional representation are.</a:t>
            </a:r>
          </a:p>
          <a:p>
            <a:pPr algn="l">
              <a:defRPr b="0" sz="4500">
                <a:solidFill>
                  <a:schemeClr val="accent5">
                    <a:lumOff val="-29866"/>
                  </a:schemeClr>
                </a:solidFill>
                <a:latin typeface="Chalkboard"/>
                <a:ea typeface="Chalkboard"/>
                <a:cs typeface="Chalkboard"/>
                <a:sym typeface="Chalkboard"/>
              </a:defRPr>
            </a:pPr>
            <a14:m>
              <m:oMath>
                <m:r>
                  <a:rPr xmlns:a="http://schemas.openxmlformats.org/drawingml/2006/main" sz="5300" i="1">
                    <a:solidFill>
                      <a:srgbClr val="B41700"/>
                    </a:solidFill>
                    <a:latin typeface="Cambria Math" panose="02040503050406030204" pitchFamily="18" charset="0"/>
                  </a:rPr>
                  <m:t>k</m:t>
                </m:r>
                <m:r>
                  <a:rPr xmlns:a="http://schemas.openxmlformats.org/drawingml/2006/main" sz="5300" i="1">
                    <a:solidFill>
                      <a:srgbClr val="B41700"/>
                    </a:solidFill>
                    <a:latin typeface="Cambria Math" panose="02040503050406030204" pitchFamily="18" charset="0"/>
                  </a:rPr>
                  <m:t>=</m:t>
                </m:r>
                <m:r>
                  <a:rPr xmlns:a="http://schemas.openxmlformats.org/drawingml/2006/main" sz="5300" i="1">
                    <a:solidFill>
                      <a:srgbClr val="B41700"/>
                    </a:solidFill>
                    <a:latin typeface="Cambria Math" panose="02040503050406030204" pitchFamily="18" charset="0"/>
                  </a:rPr>
                  <m:t>O</m:t>
                </m:r>
                <m:r>
                  <a:rPr xmlns:a="http://schemas.openxmlformats.org/drawingml/2006/main" sz="5300" i="1">
                    <a:solidFill>
                      <a:srgbClr val="B41700"/>
                    </a:solidFill>
                    <a:latin typeface="Cambria Math" panose="02040503050406030204" pitchFamily="18" charset="0"/>
                  </a:rPr>
                  <m:t>(</m:t>
                </m:r>
                <m:sSup>
                  <m:e>
                    <m:r>
                      <a:rPr xmlns:a="http://schemas.openxmlformats.org/drawingml/2006/main" sz="5300" i="1">
                        <a:solidFill>
                          <a:srgbClr val="B41700"/>
                        </a:solidFill>
                        <a:latin typeface="Cambria Math" panose="02040503050406030204" pitchFamily="18" charset="0"/>
                      </a:rPr>
                      <m:t>ϵ</m:t>
                    </m:r>
                  </m:e>
                  <m:sup>
                    <m:r>
                      <a:rPr xmlns:a="http://schemas.openxmlformats.org/drawingml/2006/main" sz="5300" i="1">
                        <a:solidFill>
                          <a:srgbClr val="B41700"/>
                        </a:solidFill>
                        <a:latin typeface="Cambria Math" panose="02040503050406030204" pitchFamily="18" charset="0"/>
                      </a:rPr>
                      <m:t>-</m:t>
                    </m:r>
                    <m:r>
                      <a:rPr xmlns:a="http://schemas.openxmlformats.org/drawingml/2006/main" sz="5300" i="1">
                        <a:solidFill>
                          <a:srgbClr val="B41700"/>
                        </a:solidFill>
                        <a:latin typeface="Cambria Math" panose="02040503050406030204" pitchFamily="18" charset="0"/>
                      </a:rPr>
                      <m:t>2</m:t>
                    </m:r>
                  </m:sup>
                </m:sSup>
                <m:r>
                  <a:rPr xmlns:a="http://schemas.openxmlformats.org/drawingml/2006/main" sz="5300" i="1">
                    <a:solidFill>
                      <a:srgbClr val="B41700"/>
                    </a:solidFill>
                    <a:latin typeface="Cambria Math" panose="02040503050406030204" pitchFamily="18" charset="0"/>
                  </a:rPr>
                  <m:t>l</m:t>
                </m:r>
                <m:r>
                  <a:rPr xmlns:a="http://schemas.openxmlformats.org/drawingml/2006/main" sz="5300" i="1">
                    <a:solidFill>
                      <a:srgbClr val="B41700"/>
                    </a:solidFill>
                    <a:latin typeface="Cambria Math" panose="02040503050406030204" pitchFamily="18" charset="0"/>
                  </a:rPr>
                  <m:t>o</m:t>
                </m:r>
                <m:r>
                  <a:rPr xmlns:a="http://schemas.openxmlformats.org/drawingml/2006/main" sz="5300" i="1">
                    <a:solidFill>
                      <a:srgbClr val="B41700"/>
                    </a:solidFill>
                    <a:latin typeface="Cambria Math" panose="02040503050406030204" pitchFamily="18" charset="0"/>
                  </a:rPr>
                  <m:t>g</m:t>
                </m:r>
                <m:r>
                  <a:rPr xmlns:a="http://schemas.openxmlformats.org/drawingml/2006/main" sz="5300" i="1">
                    <a:solidFill>
                      <a:srgbClr val="B41700"/>
                    </a:solidFill>
                    <a:latin typeface="Cambria Math" panose="02040503050406030204" pitchFamily="18" charset="0"/>
                  </a:rPr>
                  <m:t>n</m:t>
                </m:r>
                <m:r>
                  <a:rPr xmlns:a="http://schemas.openxmlformats.org/drawingml/2006/main" sz="5300" i="1">
                    <a:solidFill>
                      <a:srgbClr val="B41700"/>
                    </a:solidFill>
                    <a:latin typeface="Cambria Math" panose="02040503050406030204" pitchFamily="18" charset="0"/>
                  </a:rPr>
                  <m:t>)</m:t>
                </m:r>
              </m:oMath>
            </a14:m>
            <a:r>
              <a:t>: reduced dimension. </a:t>
            </a:r>
          </a:p>
          <a:p>
            <a:pPr algn="l">
              <a:defRPr b="0" sz="4500">
                <a:solidFill>
                  <a:schemeClr val="accent5">
                    <a:lumOff val="-29866"/>
                  </a:schemeClr>
                </a:solidFill>
                <a:latin typeface="Chalkboard"/>
                <a:ea typeface="Chalkboard"/>
                <a:cs typeface="Chalkboard"/>
                <a:sym typeface="Chalkboard"/>
              </a:defRPr>
            </a:pPr>
            <a:r>
              <a:t>O(dkn) :Matrix Multiplication</a:t>
            </a:r>
          </a:p>
        </p:txBody>
      </p:sp>
      <p:pic>
        <p:nvPicPr>
          <p:cNvPr id="144" name="Line Line" descr="Line Line"/>
          <p:cNvPicPr>
            <a:picLocks noChangeAspect="0"/>
          </p:cNvPicPr>
          <p:nvPr/>
        </p:nvPicPr>
        <p:blipFill>
          <a:blip r:embed="rId4">
            <a:extLst/>
          </a:blip>
          <a:stretch>
            <a:fillRect/>
          </a:stretch>
        </p:blipFill>
        <p:spPr>
          <a:xfrm rot="11418615">
            <a:off x="11380893" y="8107788"/>
            <a:ext cx="2348860" cy="332935"/>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4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1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1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6" fill="hold">
                                  <p:stCondLst>
                                    <p:cond delay="0"/>
                                  </p:stCondLst>
                                  <p:iterate type="el" backwards="0">
                                    <p:tmAbs val="0"/>
                                  </p:iterate>
                                  <p:childTnLst>
                                    <p:set>
                                      <p:cBhvr>
                                        <p:cTn id="36" fill="hold"/>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 grpId="2"/>
      <p:bldP build="p" bldLvl="1" animBg="1" rev="0" advAuto="0" spid="140" grpId="1"/>
      <p:bldP build="whole" bldLvl="1" animBg="1" rev="0" advAuto="0" spid="144" grpId="5"/>
      <p:bldP build="whole" bldLvl="1" animBg="1" rev="0" advAuto="0" spid="141" grpId="3"/>
      <p:bldP build="whole" bldLvl="1" animBg="1" rev="0" advAuto="0" spid="143" grpId="4"/>
      <p:bldP build="whole" bldLvl="1" animBg="1" rev="0" advAuto="0" spid="138" grpId="6"/>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Johnson-Lindenstrauss Lemma"/>
          <p:cNvSpPr txBox="1"/>
          <p:nvPr>
            <p:ph type="title"/>
          </p:nvPr>
        </p:nvSpPr>
        <p:spPr>
          <a:xfrm>
            <a:off x="1778000" y="1308602"/>
            <a:ext cx="20828000" cy="4648201"/>
          </a:xfrm>
          <a:prstGeom prst="rect">
            <a:avLst/>
          </a:prstGeom>
        </p:spPr>
        <p:txBody>
          <a:bodyPr/>
          <a:lstStyle/>
          <a:p>
            <a:pPr defTabSz="775969">
              <a:defRPr sz="10528"/>
            </a:pPr>
            <a:r>
              <a:t>Johnson-Lindenstrauss Lemma</a:t>
            </a:r>
          </a:p>
          <a:p>
            <a:pPr defTabSz="775969">
              <a:defRPr sz="10528">
                <a:solidFill>
                  <a:schemeClr val="accent1">
                    <a:lumOff val="-13575"/>
                  </a:schemeClr>
                </a:solidFill>
              </a:defRPr>
            </a:pPr>
          </a:p>
        </p:txBody>
      </p:sp>
      <p:sp>
        <p:nvSpPr>
          <p:cNvPr id="148" name="To proving dimension reduction is possible."/>
          <p:cNvSpPr txBox="1"/>
          <p:nvPr/>
        </p:nvSpPr>
        <p:spPr>
          <a:xfrm>
            <a:off x="2128977" y="5960600"/>
            <a:ext cx="20126047" cy="3220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1200">
                <a:solidFill>
                  <a:schemeClr val="accent1">
                    <a:lumOff val="-13575"/>
                  </a:schemeClr>
                </a:solidFill>
                <a:latin typeface="+mj-lt"/>
                <a:ea typeface="+mj-ea"/>
                <a:cs typeface="+mj-cs"/>
                <a:sym typeface="Adobe Caslon Pro"/>
              </a:defRPr>
            </a:lvl1pPr>
          </a:lstStyle>
          <a:p>
            <a:pPr/>
            <a:r>
              <a:t>To proving dimension reduction is possible.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Johnson-Lindenstrauss Lemma"/>
          <p:cNvSpPr txBox="1"/>
          <p:nvPr>
            <p:ph type="title"/>
          </p:nvPr>
        </p:nvSpPr>
        <p:spPr>
          <a:prstGeom prst="rect">
            <a:avLst/>
          </a:prstGeom>
        </p:spPr>
        <p:txBody>
          <a:bodyPr/>
          <a:lstStyle/>
          <a:p>
            <a:pPr/>
            <a:r>
              <a:t>Johnson-Lindenstrauss Lemma</a:t>
            </a:r>
          </a:p>
        </p:txBody>
      </p:sp>
      <p:sp>
        <p:nvSpPr>
          <p:cNvPr id="153" name="(JL Lemma, 1984) : Every set of N points in Euclidean space can be embedded into  -dimensional Euclidean space s.t. all pairwise distance are preserved up to a   factor."/>
          <p:cNvSpPr txBox="1"/>
          <p:nvPr/>
        </p:nvSpPr>
        <p:spPr>
          <a:xfrm>
            <a:off x="1304399" y="3271999"/>
            <a:ext cx="22344071" cy="2676021"/>
          </a:xfrm>
          <a:prstGeom prst="rect">
            <a:avLst/>
          </a:prstGeom>
          <a:ln w="12700">
            <a:miter lim="400000"/>
          </a:ln>
          <a:extLst>
            <a:ext uri="{C572A759-6A51-4108-AA02-DFA0A04FC94B}">
              <ma14:wrappingTextBoxFlag xmlns:ma14="http://schemas.microsoft.com/office/mac/drawingml/2011/main" val="1"/>
            </a:ext>
          </a:extLst>
        </p:spPr>
        <p:txBody>
          <a:bodyPr lIns="228600" tIns="228600" rIns="228600" bIns="228600" anchor="ctr"/>
          <a:lstStyle/>
          <a:p>
            <a:pPr algn="l" defTabSz="698500">
              <a:spcBef>
                <a:spcPts val="5900"/>
              </a:spcBef>
              <a:defRPr b="0" sz="4800">
                <a:solidFill>
                  <a:schemeClr val="accent1">
                    <a:lumOff val="-13575"/>
                  </a:schemeClr>
                </a:solidFill>
                <a:latin typeface="+mj-lt"/>
                <a:ea typeface="+mj-ea"/>
                <a:cs typeface="+mj-cs"/>
                <a:sym typeface="Adobe Caslon Pro"/>
              </a:defRPr>
            </a:pPr>
            <a:r>
              <a:t>(JL Lemma, 1984) :</a:t>
            </a:r>
            <a:br/>
            <a:r>
              <a:t>Every set of N points in Euclidean space can be embedded into </a:t>
            </a:r>
            <a14:m>
              <m:oMath>
                <m:r>
                  <a:rPr xmlns:a="http://schemas.openxmlformats.org/drawingml/2006/main" sz="4700" i="1">
                    <a:solidFill>
                      <a:srgbClr val="0075B9"/>
                    </a:solidFill>
                    <a:latin typeface="Cambria Math" panose="02040503050406030204" pitchFamily="18" charset="0"/>
                  </a:rPr>
                  <m:t>O</m:t>
                </m:r>
                <m:r>
                  <a:rPr xmlns:a="http://schemas.openxmlformats.org/drawingml/2006/main" sz="4700" i="1">
                    <a:solidFill>
                      <a:srgbClr val="0075B9"/>
                    </a:solidFill>
                    <a:latin typeface="Cambria Math" panose="02040503050406030204" pitchFamily="18" charset="0"/>
                  </a:rPr>
                  <m:t>(</m:t>
                </m:r>
                <m:sSup>
                  <m:e>
                    <m:r>
                      <a:rPr xmlns:a="http://schemas.openxmlformats.org/drawingml/2006/main" sz="4700" i="1">
                        <a:solidFill>
                          <a:srgbClr val="0075B9"/>
                        </a:solidFill>
                        <a:latin typeface="Cambria Math" panose="02040503050406030204" pitchFamily="18" charset="0"/>
                      </a:rPr>
                      <m:t>ϵ</m:t>
                    </m:r>
                  </m:e>
                  <m:sup>
                    <m:r>
                      <a:rPr xmlns:a="http://schemas.openxmlformats.org/drawingml/2006/main" sz="4700" i="1">
                        <a:solidFill>
                          <a:srgbClr val="0075B9"/>
                        </a:solidFill>
                        <a:latin typeface="Cambria Math" panose="02040503050406030204" pitchFamily="18" charset="0"/>
                      </a:rPr>
                      <m:t>-</m:t>
                    </m:r>
                    <m:r>
                      <a:rPr xmlns:a="http://schemas.openxmlformats.org/drawingml/2006/main" sz="4700" i="1">
                        <a:solidFill>
                          <a:srgbClr val="0075B9"/>
                        </a:solidFill>
                        <a:latin typeface="Cambria Math" panose="02040503050406030204" pitchFamily="18" charset="0"/>
                      </a:rPr>
                      <m:t>2</m:t>
                    </m:r>
                  </m:sup>
                </m:sSup>
                <m:r>
                  <a:rPr xmlns:a="http://schemas.openxmlformats.org/drawingml/2006/main" sz="4700" i="1">
                    <a:solidFill>
                      <a:srgbClr val="0075B9"/>
                    </a:solidFill>
                    <a:latin typeface="Cambria Math" panose="02040503050406030204" pitchFamily="18" charset="0"/>
                  </a:rPr>
                  <m:t>l</m:t>
                </m:r>
                <m:r>
                  <a:rPr xmlns:a="http://schemas.openxmlformats.org/drawingml/2006/main" sz="4700" i="1">
                    <a:solidFill>
                      <a:srgbClr val="0075B9"/>
                    </a:solidFill>
                    <a:latin typeface="Cambria Math" panose="02040503050406030204" pitchFamily="18" charset="0"/>
                  </a:rPr>
                  <m:t>o</m:t>
                </m:r>
                <m:r>
                  <a:rPr xmlns:a="http://schemas.openxmlformats.org/drawingml/2006/main" sz="4700" i="1">
                    <a:solidFill>
                      <a:srgbClr val="0075B9"/>
                    </a:solidFill>
                    <a:latin typeface="Cambria Math" panose="02040503050406030204" pitchFamily="18" charset="0"/>
                  </a:rPr>
                  <m:t>g</m:t>
                </m:r>
                <m:r>
                  <a:rPr xmlns:a="http://schemas.openxmlformats.org/drawingml/2006/main" sz="4700" i="1">
                    <a:solidFill>
                      <a:srgbClr val="0075B9"/>
                    </a:solidFill>
                    <a:latin typeface="Cambria Math" panose="02040503050406030204" pitchFamily="18" charset="0"/>
                  </a:rPr>
                  <m:t>N</m:t>
                </m:r>
                <m:r>
                  <a:rPr xmlns:a="http://schemas.openxmlformats.org/drawingml/2006/main" sz="4700" i="1">
                    <a:solidFill>
                      <a:srgbClr val="0075B9"/>
                    </a:solidFill>
                    <a:latin typeface="Cambria Math" panose="02040503050406030204" pitchFamily="18" charset="0"/>
                  </a:rPr>
                  <m:t>)</m:t>
                </m:r>
              </m:oMath>
            </a14:m>
            <a:r>
              <a:t>-dimensional Euclidean space s.t. all pairwise distance are preserved up to a </a:t>
            </a:r>
            <a14:m>
              <m:oMath>
                <m:r>
                  <a:rPr xmlns:a="http://schemas.openxmlformats.org/drawingml/2006/main" sz="4950" i="1">
                    <a:solidFill>
                      <a:srgbClr val="0075B9"/>
                    </a:solidFill>
                    <a:latin typeface="Cambria Math" panose="02040503050406030204" pitchFamily="18" charset="0"/>
                  </a:rPr>
                  <m:t>1</m:t>
                </m:r>
                <m:r>
                  <a:rPr xmlns:a="http://schemas.openxmlformats.org/drawingml/2006/main" sz="4950" i="1">
                    <a:solidFill>
                      <a:srgbClr val="0075B9"/>
                    </a:solidFill>
                    <a:latin typeface="Cambria Math" panose="02040503050406030204" pitchFamily="18" charset="0"/>
                  </a:rPr>
                  <m:t>±</m:t>
                </m:r>
                <m:r>
                  <a:rPr xmlns:a="http://schemas.openxmlformats.org/drawingml/2006/main" sz="4950" i="1">
                    <a:solidFill>
                      <a:srgbClr val="0075B9"/>
                    </a:solidFill>
                    <a:latin typeface="Cambria Math" panose="02040503050406030204" pitchFamily="18" charset="0"/>
                  </a:rPr>
                  <m:t>ϵ</m:t>
                </m:r>
              </m:oMath>
            </a14:m>
            <a:r>
              <a:t> factor.</a:t>
            </a:r>
            <a:endParaRPr>
              <a:solidFill>
                <a:srgbClr val="0076BA"/>
              </a:solidFill>
            </a:endParaRPr>
          </a:p>
        </p:txBody>
      </p:sp>
      <p:pic>
        <p:nvPicPr>
          <p:cNvPr id="154" name="Screenshot 2019-11-06 at 13.18.39.png" descr="Screenshot 2019-11-06 at 13.18.39.png"/>
          <p:cNvPicPr>
            <a:picLocks noChangeAspect="1"/>
          </p:cNvPicPr>
          <p:nvPr/>
        </p:nvPicPr>
        <p:blipFill>
          <a:blip r:embed="rId3">
            <a:extLst/>
          </a:blip>
          <a:stretch>
            <a:fillRect/>
          </a:stretch>
        </p:blipFill>
        <p:spPr>
          <a:xfrm>
            <a:off x="1274478" y="7745647"/>
            <a:ext cx="21775202" cy="2784179"/>
          </a:xfrm>
          <a:prstGeom prst="rect">
            <a:avLst/>
          </a:prstGeom>
          <a:ln w="12700">
            <a:miter lim="400000"/>
          </a:ln>
        </p:spPr>
      </p:pic>
      <p:pic>
        <p:nvPicPr>
          <p:cNvPr id="155" name="Line Line" descr="Line Line"/>
          <p:cNvPicPr>
            <a:picLocks noChangeAspect="0"/>
          </p:cNvPicPr>
          <p:nvPr/>
        </p:nvPicPr>
        <p:blipFill>
          <a:blip r:embed="rId4">
            <a:extLst/>
          </a:blip>
          <a:stretch>
            <a:fillRect/>
          </a:stretch>
        </p:blipFill>
        <p:spPr>
          <a:xfrm>
            <a:off x="21167769" y="8455797"/>
            <a:ext cx="1326628" cy="76201"/>
          </a:xfrm>
          <a:prstGeom prst="rect">
            <a:avLst/>
          </a:prstGeom>
        </p:spPr>
      </p:pic>
      <p:sp>
        <p:nvSpPr>
          <p:cNvPr id="157" name="Why does n show up instead of d?"/>
          <p:cNvSpPr txBox="1"/>
          <p:nvPr/>
        </p:nvSpPr>
        <p:spPr>
          <a:xfrm>
            <a:off x="3170897" y="11290885"/>
            <a:ext cx="10196234" cy="9185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100">
                <a:solidFill>
                  <a:schemeClr val="accent4">
                    <a:hueOff val="-1081314"/>
                    <a:satOff val="4338"/>
                    <a:lumOff val="-8931"/>
                  </a:schemeClr>
                </a:solidFill>
                <a:latin typeface="Chalkboard"/>
                <a:ea typeface="Chalkboard"/>
                <a:cs typeface="Chalkboard"/>
                <a:sym typeface="Chalkboard"/>
              </a:defRPr>
            </a:lvl1pPr>
          </a:lstStyle>
          <a:p>
            <a:pPr/>
            <a:r>
              <a:t>Why does n show up instead of d?</a:t>
            </a:r>
          </a:p>
        </p:txBody>
      </p:sp>
      <p:sp>
        <p:nvSpPr>
          <p:cNvPr id="158" name="Original Dimension: d"/>
          <p:cNvSpPr txBox="1"/>
          <p:nvPr/>
        </p:nvSpPr>
        <p:spPr>
          <a:xfrm>
            <a:off x="2884409" y="6362430"/>
            <a:ext cx="6658576" cy="9688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400">
                <a:solidFill>
                  <a:schemeClr val="accent5">
                    <a:hueOff val="-82419"/>
                    <a:satOff val="-9513"/>
                    <a:lumOff val="-16343"/>
                  </a:schemeClr>
                </a:solidFill>
                <a:latin typeface="Chalkboard"/>
                <a:ea typeface="Chalkboard"/>
                <a:cs typeface="Chalkboard"/>
                <a:sym typeface="Chalkboard"/>
              </a:defRPr>
            </a:lvl1pPr>
          </a:lstStyle>
          <a:p>
            <a:pPr>
              <a:defRPr b="1">
                <a:solidFill>
                  <a:schemeClr val="accent4">
                    <a:hueOff val="-1081314"/>
                    <a:satOff val="4338"/>
                    <a:lumOff val="-8931"/>
                  </a:schemeClr>
                </a:solidFill>
                <a:latin typeface="Adobe Devanagari"/>
                <a:ea typeface="Adobe Devanagari"/>
                <a:cs typeface="Adobe Devanagari"/>
                <a:sym typeface="Adobe Devanagari"/>
              </a:defRPr>
            </a:pPr>
            <a:r>
              <a:rPr b="0">
                <a:solidFill>
                  <a:schemeClr val="accent5">
                    <a:hueOff val="-82419"/>
                    <a:satOff val="-9513"/>
                    <a:lumOff val="-16343"/>
                  </a:schemeClr>
                </a:solidFill>
                <a:latin typeface="Chalkboard"/>
                <a:ea typeface="Chalkboard"/>
                <a:cs typeface="Chalkboard"/>
                <a:sym typeface="Chalkboard"/>
              </a:rPr>
              <a:t>Original Dimension: d</a:t>
            </a:r>
          </a:p>
        </p:txBody>
      </p:sp>
      <p:sp>
        <p:nvSpPr>
          <p:cNvPr id="159" name=":WLOG , d&lt;&lt;n"/>
          <p:cNvSpPr txBox="1"/>
          <p:nvPr/>
        </p:nvSpPr>
        <p:spPr>
          <a:xfrm>
            <a:off x="13867578" y="11290885"/>
            <a:ext cx="4026266" cy="9185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100">
                <a:solidFill>
                  <a:schemeClr val="accent4">
                    <a:hueOff val="-1081314"/>
                    <a:satOff val="4338"/>
                    <a:lumOff val="-8931"/>
                  </a:schemeClr>
                </a:solidFill>
                <a:latin typeface="Chalkboard"/>
                <a:ea typeface="Chalkboard"/>
                <a:cs typeface="Chalkboard"/>
                <a:sym typeface="Chalkboard"/>
              </a:defRPr>
            </a:lvl1pPr>
          </a:lstStyle>
          <a:p>
            <a:pPr/>
            <a:r>
              <a:t>:WLOG , d&lt;&lt;n</a:t>
            </a:r>
          </a:p>
        </p:txBody>
      </p:sp>
      <p:sp>
        <p:nvSpPr>
          <p:cNvPr id="160" name="Reduced Dimension:"/>
          <p:cNvSpPr txBox="1"/>
          <p:nvPr/>
        </p:nvSpPr>
        <p:spPr>
          <a:xfrm>
            <a:off x="10226192" y="6263826"/>
            <a:ext cx="12397279" cy="11660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5400">
                <a:solidFill>
                  <a:schemeClr val="accent5">
                    <a:hueOff val="-82419"/>
                    <a:satOff val="-9513"/>
                    <a:lumOff val="-16343"/>
                  </a:schemeClr>
                </a:solidFill>
                <a:latin typeface="Chalkboard"/>
                <a:ea typeface="Chalkboard"/>
                <a:cs typeface="Chalkboard"/>
                <a:sym typeface="Chalkboard"/>
              </a:defRPr>
            </a:pPr>
            <a:r>
              <a:t>Reduced Dimension: </a:t>
            </a:r>
            <a14:m>
              <m:oMath>
                <m:r>
                  <a:rPr xmlns:a="http://schemas.openxmlformats.org/drawingml/2006/main" sz="6650" i="1">
                    <a:solidFill>
                      <a:srgbClr val="ED220B"/>
                    </a:solidFill>
                    <a:latin typeface="Cambria Math" panose="02040503050406030204" pitchFamily="18" charset="0"/>
                  </a:rPr>
                  <m:t>k</m:t>
                </m:r>
                <m:r>
                  <a:rPr xmlns:a="http://schemas.openxmlformats.org/drawingml/2006/main" sz="6650" i="1">
                    <a:solidFill>
                      <a:srgbClr val="ED220B"/>
                    </a:solidFill>
                    <a:latin typeface="Cambria Math" panose="02040503050406030204" pitchFamily="18" charset="0"/>
                  </a:rPr>
                  <m:t>=</m:t>
                </m:r>
                <m:r>
                  <a:rPr xmlns:a="http://schemas.openxmlformats.org/drawingml/2006/main" sz="6650" i="1">
                    <a:solidFill>
                      <a:srgbClr val="ED220B"/>
                    </a:solidFill>
                    <a:latin typeface="Cambria Math" panose="02040503050406030204" pitchFamily="18" charset="0"/>
                  </a:rPr>
                  <m:t>O</m:t>
                </m:r>
                <m:r>
                  <a:rPr xmlns:a="http://schemas.openxmlformats.org/drawingml/2006/main" sz="6650" i="1">
                    <a:solidFill>
                      <a:srgbClr val="ED220B"/>
                    </a:solidFill>
                    <a:latin typeface="Cambria Math" panose="02040503050406030204" pitchFamily="18" charset="0"/>
                  </a:rPr>
                  <m:t>(</m:t>
                </m:r>
                <m:sSup>
                  <m:e>
                    <m:r>
                      <a:rPr xmlns:a="http://schemas.openxmlformats.org/drawingml/2006/main" sz="6650" i="1">
                        <a:solidFill>
                          <a:srgbClr val="ED220B"/>
                        </a:solidFill>
                        <a:latin typeface="Cambria Math" panose="02040503050406030204" pitchFamily="18" charset="0"/>
                      </a:rPr>
                      <m:t>ϵ</m:t>
                    </m:r>
                  </m:e>
                  <m:sup>
                    <m:r>
                      <a:rPr xmlns:a="http://schemas.openxmlformats.org/drawingml/2006/main" sz="6650" i="1">
                        <a:solidFill>
                          <a:srgbClr val="ED220B"/>
                        </a:solidFill>
                        <a:latin typeface="Cambria Math" panose="02040503050406030204" pitchFamily="18" charset="0"/>
                      </a:rPr>
                      <m:t>-</m:t>
                    </m:r>
                    <m:r>
                      <a:rPr xmlns:a="http://schemas.openxmlformats.org/drawingml/2006/main" sz="6650" i="1">
                        <a:solidFill>
                          <a:srgbClr val="ED220B"/>
                        </a:solidFill>
                        <a:latin typeface="Cambria Math" panose="02040503050406030204" pitchFamily="18" charset="0"/>
                      </a:rPr>
                      <m:t>2</m:t>
                    </m:r>
                  </m:sup>
                </m:sSup>
                <m:r>
                  <a:rPr xmlns:a="http://schemas.openxmlformats.org/drawingml/2006/main" sz="6650" i="1">
                    <a:solidFill>
                      <a:srgbClr val="ED220B"/>
                    </a:solidFill>
                    <a:latin typeface="Cambria Math" panose="02040503050406030204" pitchFamily="18" charset="0"/>
                  </a:rPr>
                  <m:t>l</m:t>
                </m:r>
                <m:r>
                  <a:rPr xmlns:a="http://schemas.openxmlformats.org/drawingml/2006/main" sz="6650" i="1">
                    <a:solidFill>
                      <a:srgbClr val="ED220B"/>
                    </a:solidFill>
                    <a:latin typeface="Cambria Math" panose="02040503050406030204" pitchFamily="18" charset="0"/>
                  </a:rPr>
                  <m:t>o</m:t>
                </m:r>
                <m:r>
                  <a:rPr xmlns:a="http://schemas.openxmlformats.org/drawingml/2006/main" sz="6650" i="1">
                    <a:solidFill>
                      <a:srgbClr val="ED220B"/>
                    </a:solidFill>
                    <a:latin typeface="Cambria Math" panose="02040503050406030204" pitchFamily="18" charset="0"/>
                  </a:rPr>
                  <m:t>g</m:t>
                </m:r>
                <m:r>
                  <a:rPr xmlns:a="http://schemas.openxmlformats.org/drawingml/2006/main" sz="6650" i="1">
                    <a:solidFill>
                      <a:srgbClr val="ED220B"/>
                    </a:solidFill>
                    <a:latin typeface="Cambria Math" panose="02040503050406030204" pitchFamily="18" charset="0"/>
                  </a:rPr>
                  <m:t>N</m:t>
                </m:r>
                <m:r>
                  <a:rPr xmlns:a="http://schemas.openxmlformats.org/drawingml/2006/main" sz="6650" i="1">
                    <a:solidFill>
                      <a:srgbClr val="ED220B"/>
                    </a:solidFill>
                    <a:latin typeface="Cambria Math" panose="02040503050406030204" pitchFamily="18" charset="0"/>
                  </a:rPr>
                  <m:t>)</m:t>
                </m:r>
              </m:oMath>
            </a14:m>
            <a:r>
              <a:t> </a:t>
            </a:r>
            <a:endParaRPr>
              <a:solidFill>
                <a:srgbClr val="EE220C"/>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2" presetID="4" grpId="2" fill="hold">
                                  <p:stCondLst>
                                    <p:cond delay="0"/>
                                  </p:stCondLst>
                                  <p:iterate type="el" backwards="0">
                                    <p:tmAbs val="0"/>
                                  </p:iterate>
                                  <p:childTnLst>
                                    <p:set>
                                      <p:cBhvr>
                                        <p:cTn id="10" fill="hold"/>
                                        <p:tgtEl>
                                          <p:spTgt spid="155"/>
                                        </p:tgtEl>
                                        <p:attrNameLst>
                                          <p:attrName>style.visibility</p:attrName>
                                        </p:attrNameLst>
                                      </p:cBhvr>
                                      <p:to>
                                        <p:strVal val="visible"/>
                                      </p:to>
                                    </p:set>
                                    <p:animEffect filter="box(out)" transition="in">
                                      <p:cBhvr>
                                        <p:cTn id="11" dur="1500"/>
                                        <p:tgtEl>
                                          <p:spTgt spid="155"/>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15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16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1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6" fill="hold">
                                  <p:stCondLst>
                                    <p:cond delay="0"/>
                                  </p:stCondLst>
                                  <p:iterate type="el" backwards="0">
                                    <p:tmAbs val="0"/>
                                  </p:iterate>
                                  <p:childTnLst>
                                    <p:set>
                                      <p:cBhvr>
                                        <p:cTn id="27" fill="hold"/>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 grpId="4"/>
      <p:bldP build="whole" bldLvl="1" animBg="1" rev="0" advAuto="0" spid="157" grpId="5"/>
      <p:bldP build="whole" bldLvl="1" animBg="1" rev="0" advAuto="0" spid="154" grpId="1"/>
      <p:bldP build="whole" bldLvl="1" animBg="1" rev="0" advAuto="0" spid="159" grpId="6"/>
      <p:bldP build="whole" bldLvl="1" animBg="1" rev="0" advAuto="0" spid="158" grpId="3"/>
      <p:bldP build="whole" bldLvl="1" animBg="1" rev="0" advAuto="0" spid="155"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But how we could find such embedding matrix A?"/>
          <p:cNvSpPr txBox="1"/>
          <p:nvPr>
            <p:ph type="title"/>
          </p:nvPr>
        </p:nvSpPr>
        <p:spPr>
          <a:prstGeom prst="rect">
            <a:avLst/>
          </a:prstGeom>
        </p:spPr>
        <p:txBody>
          <a:bodyPr/>
          <a:lstStyle>
            <a:lvl1pPr>
              <a:defRPr sz="8000"/>
            </a:lvl1pPr>
          </a:lstStyle>
          <a:p>
            <a:pPr/>
            <a:r>
              <a:t>But how we could find such embedding matrix A?</a:t>
            </a:r>
          </a:p>
        </p:txBody>
      </p:sp>
      <p:sp>
        <p:nvSpPr>
          <p:cNvPr id="165" name="[Indyk-Motwani, 1998]: Random matrix with independent Gaussian entires:"/>
          <p:cNvSpPr txBox="1"/>
          <p:nvPr/>
        </p:nvSpPr>
        <p:spPr>
          <a:xfrm>
            <a:off x="1962014" y="2948686"/>
            <a:ext cx="18944845" cy="716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solidFill>
                  <a:schemeClr val="accent1">
                    <a:lumOff val="-13575"/>
                  </a:schemeClr>
                </a:solidFill>
                <a:latin typeface="+mj-lt"/>
                <a:ea typeface="+mj-ea"/>
                <a:cs typeface="+mj-cs"/>
                <a:sym typeface="Adobe Caslon Pro"/>
              </a:defRPr>
            </a:lvl1pPr>
          </a:lstStyle>
          <a:p>
            <a:pPr/>
            <a:r>
              <a:t>[Indyk-Motwani, 1998]: Random matrix with independent Gaussian entires:</a:t>
            </a:r>
          </a:p>
        </p:txBody>
      </p:sp>
      <p:grpSp>
        <p:nvGrpSpPr>
          <p:cNvPr id="168" name="A = numpy.random.normal(mean=0, variance=1, size=(subspaceDimension, originalDimension))…"/>
          <p:cNvGrpSpPr/>
          <p:nvPr/>
        </p:nvGrpSpPr>
        <p:grpSpPr>
          <a:xfrm>
            <a:off x="1792877" y="3972052"/>
            <a:ext cx="22395181" cy="1371601"/>
            <a:chOff x="0" y="0"/>
            <a:chExt cx="22395180" cy="1371600"/>
          </a:xfrm>
        </p:grpSpPr>
        <p:sp>
          <p:nvSpPr>
            <p:cNvPr id="167" name="A = numpy.random.normal(mean=0, variance=1, size=(subspaceDimension, originalDimension))…"/>
            <p:cNvSpPr txBox="1"/>
            <p:nvPr/>
          </p:nvSpPr>
          <p:spPr>
            <a:xfrm>
              <a:off x="38099" y="38100"/>
              <a:ext cx="22318982" cy="12954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lnSpc>
                  <a:spcPts val="5600"/>
                </a:lnSpc>
                <a:defRPr b="0" sz="3300">
                  <a:latin typeface="Fira Code Regular"/>
                  <a:ea typeface="Fira Code Regular"/>
                  <a:cs typeface="Fira Code Regular"/>
                  <a:sym typeface="Fira Code Regular"/>
                </a:defRPr>
              </a:pPr>
              <a:r>
                <a:t>A = numpy.random.normal(mean=0, variance=1, size=(subspaceDimension, originalDimension))</a:t>
              </a:r>
            </a:p>
            <a:p>
              <a:pPr algn="l" defTabSz="457200">
                <a:lnSpc>
                  <a:spcPts val="5600"/>
                </a:lnSpc>
                <a:defRPr b="0" sz="3300">
                  <a:latin typeface="Fira Code Regular"/>
                  <a:ea typeface="Fira Code Regular"/>
                  <a:cs typeface="Fira Code Regular"/>
                  <a:sym typeface="Fira Code Regular"/>
                </a:defRPr>
              </a:pPr>
              <a:r>
                <a:t>A = A / math.sqrt(subspaceDimension)</a:t>
              </a:r>
            </a:p>
          </p:txBody>
        </p:sp>
        <p:pic>
          <p:nvPicPr>
            <p:cNvPr id="166" name="A = numpy.random.normal(mean=0, variance=1, size=(subspaceDimension, originalDimension))… A = numpy.random.normal(mean=0, variance=1, size=(subspaceDimension, originalDimension))&#10;A = A / math.sqrt(subspaceDimension)" descr="A = numpy.random.normal(mean=0, variance=1, size=(subspaceDimension, originalDimension))… A = numpy.random.normal(mean=0, variance=1, size=(subspaceDimension, originalDimension))A = A / math.sqrt(subspaceDimension)"/>
            <p:cNvPicPr>
              <a:picLocks noChangeAspect="0"/>
            </p:cNvPicPr>
            <p:nvPr/>
          </p:nvPicPr>
          <p:blipFill>
            <a:blip r:embed="rId2">
              <a:extLst/>
            </a:blip>
            <a:stretch>
              <a:fillRect/>
            </a:stretch>
          </p:blipFill>
          <p:spPr>
            <a:xfrm>
              <a:off x="-1" y="0"/>
              <a:ext cx="22395182" cy="1371600"/>
            </a:xfrm>
            <a:prstGeom prst="rect">
              <a:avLst/>
            </a:prstGeom>
            <a:effectLst/>
          </p:spPr>
        </p:pic>
      </p:grpSp>
      <p:sp>
        <p:nvSpPr>
          <p:cNvPr id="169" name="[Achlioptas, 2001]: Random matrix with independent   entries."/>
          <p:cNvSpPr txBox="1"/>
          <p:nvPr/>
        </p:nvSpPr>
        <p:spPr>
          <a:xfrm>
            <a:off x="1962014" y="6185427"/>
            <a:ext cx="16129088" cy="7207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5900"/>
              </a:spcBef>
              <a:defRPr b="0" sz="4800">
                <a:solidFill>
                  <a:schemeClr val="accent1">
                    <a:lumOff val="-13575"/>
                  </a:schemeClr>
                </a:solidFill>
                <a:latin typeface="+mj-lt"/>
                <a:ea typeface="+mj-ea"/>
                <a:cs typeface="+mj-cs"/>
                <a:sym typeface="Adobe Caslon Pro"/>
              </a:defRPr>
            </a:pPr>
            <a:r>
              <a:t>[Achlioptas, 2001]: Random matrix with independent </a:t>
            </a:r>
            <a14:m>
              <m:oMath>
                <m:r>
                  <a:rPr xmlns:a="http://schemas.openxmlformats.org/drawingml/2006/main" sz="5250" i="1">
                    <a:solidFill>
                      <a:srgbClr val="0075B9"/>
                    </a:solidFill>
                    <a:latin typeface="Cambria Math" panose="02040503050406030204" pitchFamily="18" charset="0"/>
                  </a:rPr>
                  <m:t>±</m:t>
                </m:r>
                <m:r>
                  <a:rPr xmlns:a="http://schemas.openxmlformats.org/drawingml/2006/main" sz="5250" i="1">
                    <a:solidFill>
                      <a:srgbClr val="0075B9"/>
                    </a:solidFill>
                    <a:latin typeface="Cambria Math" panose="02040503050406030204" pitchFamily="18" charset="0"/>
                  </a:rPr>
                  <m:t>1</m:t>
                </m:r>
              </m:oMath>
            </a14:m>
            <a:r>
              <a:t> entries.</a:t>
            </a:r>
            <a:endParaRPr>
              <a:solidFill>
                <a:srgbClr val="0076BA"/>
              </a:solidFill>
            </a:endParaRPr>
          </a:p>
        </p:txBody>
      </p:sp>
      <p:sp>
        <p:nvSpPr>
          <p:cNvPr id="170" name="[Matousek,  2008]: Independent entries with mean=0,  variance=1/k,                                  and subGaussian tails."/>
          <p:cNvSpPr txBox="1"/>
          <p:nvPr/>
        </p:nvSpPr>
        <p:spPr>
          <a:xfrm>
            <a:off x="2051261" y="7592632"/>
            <a:ext cx="17153840" cy="1452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5900"/>
              </a:spcBef>
              <a:defRPr b="0" sz="4800">
                <a:solidFill>
                  <a:schemeClr val="accent1">
                    <a:lumOff val="-13575"/>
                  </a:schemeClr>
                </a:solidFill>
                <a:latin typeface="+mj-lt"/>
                <a:ea typeface="+mj-ea"/>
                <a:cs typeface="+mj-cs"/>
                <a:sym typeface="Adobe Caslon Pro"/>
              </a:defRPr>
            </a:pPr>
            <a:r>
              <a:t>[Matousek,  2008]: Independent entries with mean=0,  variance=1/k,  </a:t>
            </a:r>
            <a:br/>
            <a:r>
              <a:t>                               and subGaussian tails.</a:t>
            </a:r>
          </a:p>
        </p:txBody>
      </p:sp>
      <p:sp>
        <p:nvSpPr>
          <p:cNvPr id="171" name="But we still need O(n*k*d) time to do full matrix multiplication."/>
          <p:cNvSpPr txBox="1"/>
          <p:nvPr/>
        </p:nvSpPr>
        <p:spPr>
          <a:xfrm>
            <a:off x="2144720" y="10449976"/>
            <a:ext cx="16966921" cy="8306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500">
                <a:solidFill>
                  <a:schemeClr val="accent5">
                    <a:lumOff val="-29866"/>
                  </a:schemeClr>
                </a:solidFill>
                <a:latin typeface="Chalkboard"/>
                <a:ea typeface="Chalkboard"/>
                <a:cs typeface="Chalkboard"/>
                <a:sym typeface="Chalkboard"/>
              </a:defRPr>
            </a:lvl1pPr>
          </a:lstStyle>
          <a:p>
            <a:pPr/>
            <a:r>
              <a:t>But we still need O(n*k*d) time to do full matrix multiplication.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 grpId="4"/>
      <p:bldP build="whole" bldLvl="1" animBg="1" rev="0" advAuto="0" spid="171" grpId="5"/>
      <p:bldP build="whole" bldLvl="1" animBg="1" rev="0" advAuto="0" spid="165" grpId="1"/>
      <p:bldP build="whole" bldLvl="1" animBg="1" rev="0" advAuto="0" spid="169" grpId="3"/>
      <p:bldP build="whole" bldLvl="1" animBg="1" rev="0" advAuto="0" spid="168"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Use sparse matrix."/>
          <p:cNvSpPr txBox="1"/>
          <p:nvPr>
            <p:ph type="title"/>
          </p:nvPr>
        </p:nvSpPr>
        <p:spPr>
          <a:prstGeom prst="rect">
            <a:avLst/>
          </a:prstGeom>
        </p:spPr>
        <p:txBody>
          <a:bodyPr/>
          <a:lstStyle>
            <a:lvl1pPr>
              <a:defRPr sz="8000"/>
            </a:lvl1pPr>
          </a:lstStyle>
          <a:p>
            <a:pPr/>
            <a:r>
              <a:t>Use sparse matrix.</a:t>
            </a:r>
          </a:p>
        </p:txBody>
      </p:sp>
      <p:sp>
        <p:nvSpPr>
          <p:cNvPr id="174" name="[Achlioptas, 2003]: The entires of A are chosen as :"/>
          <p:cNvSpPr txBox="1"/>
          <p:nvPr/>
        </p:nvSpPr>
        <p:spPr>
          <a:xfrm>
            <a:off x="1962014" y="2948686"/>
            <a:ext cx="12542216" cy="716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solidFill>
                  <a:schemeClr val="accent1">
                    <a:lumOff val="-13575"/>
                  </a:schemeClr>
                </a:solidFill>
                <a:latin typeface="+mj-lt"/>
                <a:ea typeface="+mj-ea"/>
                <a:cs typeface="+mj-cs"/>
                <a:sym typeface="Adobe Caslon Pro"/>
              </a:defRPr>
            </a:lvl1pPr>
          </a:lstStyle>
          <a:p>
            <a:pPr/>
            <a:r>
              <a:t>[Achlioptas, 2003]: The entires of A are chosen as :</a:t>
            </a:r>
          </a:p>
        </p:txBody>
      </p:sp>
      <p:sp>
        <p:nvSpPr>
          <p:cNvPr id="175" name="Text"/>
          <p:cNvSpPr txBox="1"/>
          <p:nvPr/>
        </p:nvSpPr>
        <p:spPr>
          <a:xfrm>
            <a:off x="11605567" y="3972052"/>
            <a:ext cx="7095341" cy="26736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b="0" sz="4800">
                <a:latin typeface="+mj-lt"/>
                <a:ea typeface="+mj-ea"/>
                <a:cs typeface="+mj-cs"/>
                <a:sym typeface="Adobe Caslon Pro"/>
              </a:defRPr>
            </a:lvl1pPr>
          </a:lstStyle>
          <a:p>
            <a:pPr/>
            <a14:m>
              <m:oMathPara>
                <m:oMathParaPr>
                  <m:jc m:val="left"/>
                </m:oMathParaPr>
                <m:oMath>
                  <m:sSub>
                    <m:e>
                      <m:r>
                        <a:rPr xmlns:a="http://schemas.openxmlformats.org/drawingml/2006/main" sz="4650" i="1">
                          <a:solidFill>
                            <a:srgbClr val="000000"/>
                          </a:solidFill>
                          <a:latin typeface="Cambria Math" panose="02040503050406030204" pitchFamily="18" charset="0"/>
                        </a:rPr>
                        <m:t>R</m:t>
                      </m:r>
                    </m:e>
                    <m:sub>
                      <m:r>
                        <a:rPr xmlns:a="http://schemas.openxmlformats.org/drawingml/2006/main" sz="4650" i="1">
                          <a:solidFill>
                            <a:srgbClr val="000000"/>
                          </a:solidFill>
                          <a:latin typeface="Cambria Math" panose="02040503050406030204" pitchFamily="18" charset="0"/>
                        </a:rPr>
                        <m:t>i</m:t>
                      </m:r>
                      <m:r>
                        <a:rPr xmlns:a="http://schemas.openxmlformats.org/drawingml/2006/main" sz="4650" i="1">
                          <a:solidFill>
                            <a:srgbClr val="000000"/>
                          </a:solidFill>
                          <a:latin typeface="Cambria Math" panose="02040503050406030204" pitchFamily="18" charset="0"/>
                        </a:rPr>
                        <m:t>j</m:t>
                      </m:r>
                    </m:sub>
                  </m:sSub>
                  <m:r>
                    <a:rPr xmlns:a="http://schemas.openxmlformats.org/drawingml/2006/main" sz="4650" i="1">
                      <a:solidFill>
                        <a:srgbClr val="000000"/>
                      </a:solidFill>
                      <a:latin typeface="Cambria Math" panose="02040503050406030204" pitchFamily="18" charset="0"/>
                    </a:rPr>
                    <m:t>=</m:t>
                  </m:r>
                  <m:rad>
                    <m:radPr>
                      <m:ctrlPr>
                        <a:rPr xmlns:a="http://schemas.openxmlformats.org/drawingml/2006/main" sz="4650" i="1">
                          <a:solidFill>
                            <a:srgbClr val="000000"/>
                          </a:solidFill>
                          <a:latin typeface="Cambria Math" panose="02040503050406030204" pitchFamily="18" charset="0"/>
                        </a:rPr>
                      </m:ctrlPr>
                      <m:degHide m:val="on"/>
                    </m:radPr>
                    <m:deg/>
                    <m:e>
                      <m:r>
                        <a:rPr xmlns:a="http://schemas.openxmlformats.org/drawingml/2006/main" sz="4650" i="1">
                          <a:solidFill>
                            <a:srgbClr val="000000"/>
                          </a:solidFill>
                          <a:latin typeface="Cambria Math" panose="02040503050406030204" pitchFamily="18" charset="0"/>
                        </a:rPr>
                        <m:t>3</m:t>
                      </m:r>
                    </m:e>
                  </m:rad>
                  <m:r>
                    <a:rPr xmlns:a="http://schemas.openxmlformats.org/drawingml/2006/main" sz="4650" i="1">
                      <a:solidFill>
                        <a:srgbClr val="000000"/>
                      </a:solidFill>
                      <a:latin typeface="Cambria Math" panose="02040503050406030204" pitchFamily="18" charset="0"/>
                    </a:rPr>
                    <m:t>{</m:t>
                  </m:r>
                  <m:m>
                    <m:mPr>
                      <m:ctrlPr>
                        <a:rPr xmlns:a="http://schemas.openxmlformats.org/drawingml/2006/main" sz="4650" i="1">
                          <a:solidFill>
                            <a:srgbClr val="000000"/>
                          </a:solidFill>
                          <a:latin typeface="Cambria Math" panose="02040503050406030204" pitchFamily="18" charset="0"/>
                        </a:rPr>
                      </m:ctrlPr>
                      <m:baseJc m:val="center"/>
                      <m:plcHide m:val="on"/>
                      <m:mcs>
                        <m:mc>
                          <m:mcPr>
                            <m:count m:val="3"/>
                            <m:mcJc m:val="center"/>
                          </m:mcPr>
                        </m:mc>
                      </m:mcs>
                    </m:mPr>
                    <m:mr>
                      <m:e>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1</m:t>
                        </m:r>
                      </m:e>
                      <m:e/>
                      <m:e>
                        <m:r>
                          <a:rPr xmlns:a="http://schemas.openxmlformats.org/drawingml/2006/main" sz="4650" i="1">
                            <a:solidFill>
                              <a:srgbClr val="000000"/>
                            </a:solidFill>
                            <a:latin typeface="Cambria Math" panose="02040503050406030204" pitchFamily="18" charset="0"/>
                          </a:rPr>
                          <m:t>w</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p</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1</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6</m:t>
                        </m:r>
                      </m:e>
                    </m:mr>
                    <m:mr>
                      <m:e>
                        <m:r>
                          <a:rPr xmlns:a="http://schemas.openxmlformats.org/drawingml/2006/main" sz="4650" i="1">
                            <a:solidFill>
                              <a:srgbClr val="000000"/>
                            </a:solidFill>
                            <a:latin typeface="Cambria Math" panose="02040503050406030204" pitchFamily="18" charset="0"/>
                          </a:rPr>
                          <m:t>0</m:t>
                        </m:r>
                      </m:e>
                      <m:e/>
                      <m:e>
                        <m:r>
                          <a:rPr xmlns:a="http://schemas.openxmlformats.org/drawingml/2006/main" sz="4650" i="1">
                            <a:solidFill>
                              <a:srgbClr val="000000"/>
                            </a:solidFill>
                            <a:latin typeface="Cambria Math" panose="02040503050406030204" pitchFamily="18" charset="0"/>
                          </a:rPr>
                          <m:t>w</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p</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2</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3</m:t>
                        </m:r>
                      </m:e>
                    </m:mr>
                    <m:mr>
                      <m:e>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1</m:t>
                        </m:r>
                      </m:e>
                      <m:e/>
                      <m:e>
                        <m:r>
                          <a:rPr xmlns:a="http://schemas.openxmlformats.org/drawingml/2006/main" sz="4650" i="1">
                            <a:solidFill>
                              <a:srgbClr val="000000"/>
                            </a:solidFill>
                            <a:latin typeface="Cambria Math" panose="02040503050406030204" pitchFamily="18" charset="0"/>
                          </a:rPr>
                          <m:t>w</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p</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1</m:t>
                        </m:r>
                        <m:r>
                          <a:rPr xmlns:a="http://schemas.openxmlformats.org/drawingml/2006/main" sz="4650" i="1">
                            <a:solidFill>
                              <a:srgbClr val="000000"/>
                            </a:solidFill>
                            <a:latin typeface="Cambria Math" panose="02040503050406030204" pitchFamily="18" charset="0"/>
                          </a:rPr>
                          <m:t>/</m:t>
                        </m:r>
                        <m:r>
                          <a:rPr xmlns:a="http://schemas.openxmlformats.org/drawingml/2006/main" sz="4650" i="1">
                            <a:solidFill>
                              <a:srgbClr val="000000"/>
                            </a:solidFill>
                            <a:latin typeface="Cambria Math" panose="02040503050406030204" pitchFamily="18" charset="0"/>
                          </a:rPr>
                          <m:t>6</m:t>
                        </m:r>
                      </m:e>
                    </m:mr>
                  </m:m>
                </m:oMath>
              </m:oMathPara>
            </a14:m>
          </a:p>
        </p:txBody>
      </p:sp>
      <p:sp>
        <p:nvSpPr>
          <p:cNvPr id="176" name="Text"/>
          <p:cNvSpPr txBox="1"/>
          <p:nvPr/>
        </p:nvSpPr>
        <p:spPr>
          <a:xfrm>
            <a:off x="6588313" y="4474028"/>
            <a:ext cx="2500092" cy="16697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b="0" sz="3800">
                <a:latin typeface="Helvetica Neue"/>
                <a:ea typeface="Helvetica Neue"/>
                <a:cs typeface="Helvetica Neue"/>
                <a:sym typeface="Helvetica Neue"/>
              </a:defRPr>
            </a:lvl1pPr>
          </a:lstStyle>
          <a:p>
            <a:pPr/>
            <a14:m>
              <m:oMathPara>
                <m:oMathParaPr>
                  <m:jc m:val="left"/>
                </m:oMathParaPr>
                <m:oMath>
                  <m:r>
                    <a:rPr xmlns:a="http://schemas.openxmlformats.org/drawingml/2006/main" sz="4550" i="1">
                      <a:solidFill>
                        <a:srgbClr val="000000"/>
                      </a:solidFill>
                      <a:latin typeface="Cambria Math" panose="02040503050406030204" pitchFamily="18" charset="0"/>
                    </a:rPr>
                    <m:t>A</m:t>
                  </m:r>
                  <m:r>
                    <a:rPr xmlns:a="http://schemas.openxmlformats.org/drawingml/2006/main" sz="4550" i="1">
                      <a:solidFill>
                        <a:srgbClr val="000000"/>
                      </a:solidFill>
                      <a:latin typeface="Cambria Math" panose="02040503050406030204" pitchFamily="18" charset="0"/>
                    </a:rPr>
                    <m:t>=</m:t>
                  </m:r>
                  <m:f>
                    <m:fPr>
                      <m:ctrlPr>
                        <a:rPr xmlns:a="http://schemas.openxmlformats.org/drawingml/2006/main" sz="4550" i="1">
                          <a:solidFill>
                            <a:srgbClr val="000000"/>
                          </a:solidFill>
                          <a:latin typeface="Cambria Math" panose="02040503050406030204" pitchFamily="18" charset="0"/>
                        </a:rPr>
                      </m:ctrlPr>
                      <m:type m:val="bar"/>
                    </m:fPr>
                    <m:num>
                      <m:r>
                        <a:rPr xmlns:a="http://schemas.openxmlformats.org/drawingml/2006/main" sz="4550" i="1">
                          <a:solidFill>
                            <a:srgbClr val="000000"/>
                          </a:solidFill>
                          <a:latin typeface="Cambria Math" panose="02040503050406030204" pitchFamily="18" charset="0"/>
                        </a:rPr>
                        <m:t>1</m:t>
                      </m:r>
                    </m:num>
                    <m:den>
                      <m:rad>
                        <m:radPr>
                          <m:ctrlPr>
                            <a:rPr xmlns:a="http://schemas.openxmlformats.org/drawingml/2006/main" sz="4550" i="1">
                              <a:solidFill>
                                <a:srgbClr val="000000"/>
                              </a:solidFill>
                              <a:latin typeface="Cambria Math" panose="02040503050406030204" pitchFamily="18" charset="0"/>
                            </a:rPr>
                          </m:ctrlPr>
                          <m:degHide m:val="on"/>
                        </m:radPr>
                        <m:deg/>
                        <m:e>
                          <m:r>
                            <a:rPr xmlns:a="http://schemas.openxmlformats.org/drawingml/2006/main" sz="4550" i="1">
                              <a:solidFill>
                                <a:srgbClr val="000000"/>
                              </a:solidFill>
                              <a:latin typeface="Cambria Math" panose="02040503050406030204" pitchFamily="18" charset="0"/>
                            </a:rPr>
                            <m:t>k</m:t>
                          </m:r>
                        </m:e>
                      </m:rad>
                    </m:den>
                  </m:f>
                  <m:r>
                    <a:rPr xmlns:a="http://schemas.openxmlformats.org/drawingml/2006/main" sz="4550" i="1">
                      <a:solidFill>
                        <a:srgbClr val="000000"/>
                      </a:solidFill>
                      <a:latin typeface="Cambria Math" panose="02040503050406030204" pitchFamily="18" charset="0"/>
                    </a:rPr>
                    <m:t>R</m:t>
                  </m:r>
                </m:oMath>
              </m:oMathPara>
            </a14:m>
          </a:p>
        </p:txBody>
      </p:sp>
      <p:sp>
        <p:nvSpPr>
          <p:cNvPr id="177" name="[Kane, Nelson 2014]: The are distributions on  , with  , and with   non-zero entries per column, have the JL-Property."/>
          <p:cNvSpPr txBox="1"/>
          <p:nvPr/>
        </p:nvSpPr>
        <p:spPr>
          <a:xfrm>
            <a:off x="2008861" y="7506688"/>
            <a:ext cx="18310234" cy="29949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5900"/>
              </a:spcBef>
              <a:defRPr b="0" sz="4800">
                <a:solidFill>
                  <a:schemeClr val="accent1">
                    <a:lumOff val="-13575"/>
                  </a:schemeClr>
                </a:solidFill>
                <a:latin typeface="+mj-lt"/>
                <a:ea typeface="+mj-ea"/>
                <a:cs typeface="+mj-cs"/>
                <a:sym typeface="Adobe Caslon Pro"/>
              </a:defRPr>
            </a:pPr>
            <a:r>
              <a:t>[Kane, Nelson 2014]: The are distributions on </a:t>
            </a:r>
            <a14:m>
              <m:oMath>
                <m:r>
                  <a:rPr xmlns:a="http://schemas.openxmlformats.org/drawingml/2006/main" sz="4550" i="1">
                    <a:solidFill>
                      <a:srgbClr val="0075B9"/>
                    </a:solidFill>
                    <a:latin typeface="Cambria Math" panose="02040503050406030204" pitchFamily="18" charset="0"/>
                  </a:rPr>
                  <m:t>A</m:t>
                </m:r>
                <m:r>
                  <a:rPr xmlns:a="http://schemas.openxmlformats.org/drawingml/2006/main" sz="4550" i="1">
                    <a:solidFill>
                      <a:srgbClr val="0075B9"/>
                    </a:solidFill>
                    <a:latin typeface="Cambria Math" panose="02040503050406030204" pitchFamily="18" charset="0"/>
                  </a:rPr>
                  <m:t>∈</m:t>
                </m:r>
                <m:sSup>
                  <m:e>
                    <m:r>
                      <m:rPr>
                        <m:sty m:val="p"/>
                        <m:scr m:val="double-struck"/>
                      </m:rPr>
                      <a:rPr xmlns:a="http://schemas.openxmlformats.org/drawingml/2006/main" sz="4550" i="1">
                        <a:solidFill>
                          <a:srgbClr val="0075B9"/>
                        </a:solidFill>
                        <a:latin typeface="Cambria Math" panose="02040503050406030204" pitchFamily="18" charset="0"/>
                      </a:rPr>
                      <m:t>R</m:t>
                    </m:r>
                  </m:e>
                  <m:sup>
                    <m:r>
                      <a:rPr xmlns:a="http://schemas.openxmlformats.org/drawingml/2006/main" sz="4550" i="1">
                        <a:solidFill>
                          <a:srgbClr val="0075B9"/>
                        </a:solidFill>
                        <a:latin typeface="Cambria Math" panose="02040503050406030204" pitchFamily="18" charset="0"/>
                      </a:rPr>
                      <m:t>k</m:t>
                    </m:r>
                    <m:r>
                      <a:rPr xmlns:a="http://schemas.openxmlformats.org/drawingml/2006/main" sz="4550" i="1">
                        <a:solidFill>
                          <a:srgbClr val="0075B9"/>
                        </a:solidFill>
                        <a:latin typeface="Cambria Math" panose="02040503050406030204" pitchFamily="18" charset="0"/>
                      </a:rPr>
                      <m:t>×</m:t>
                    </m:r>
                    <m:r>
                      <a:rPr xmlns:a="http://schemas.openxmlformats.org/drawingml/2006/main" sz="4550" i="1">
                        <a:solidFill>
                          <a:srgbClr val="0075B9"/>
                        </a:solidFill>
                        <a:latin typeface="Cambria Math" panose="02040503050406030204" pitchFamily="18" charset="0"/>
                      </a:rPr>
                      <m:t>d</m:t>
                    </m:r>
                  </m:sup>
                </m:sSup>
              </m:oMath>
            </a14:m>
            <a:r>
              <a:t>, with </a:t>
            </a:r>
            <a14:m>
              <m:oMath>
                <m:r>
                  <a:rPr xmlns:a="http://schemas.openxmlformats.org/drawingml/2006/main" sz="4700" i="1">
                    <a:solidFill>
                      <a:srgbClr val="0075B9"/>
                    </a:solidFill>
                    <a:latin typeface="Cambria Math" panose="02040503050406030204" pitchFamily="18" charset="0"/>
                  </a:rPr>
                  <m:t>k</m:t>
                </m:r>
                <m:r>
                  <a:rPr xmlns:a="http://schemas.openxmlformats.org/drawingml/2006/main" sz="4700" i="1">
                    <a:solidFill>
                      <a:srgbClr val="0075B9"/>
                    </a:solidFill>
                    <a:latin typeface="Cambria Math" panose="02040503050406030204" pitchFamily="18" charset="0"/>
                  </a:rPr>
                  <m:t>=</m:t>
                </m:r>
                <m:r>
                  <a:rPr xmlns:a="http://schemas.openxmlformats.org/drawingml/2006/main" sz="4700" i="1">
                    <a:solidFill>
                      <a:srgbClr val="0075B9"/>
                    </a:solidFill>
                    <a:latin typeface="Cambria Math" panose="02040503050406030204" pitchFamily="18" charset="0"/>
                  </a:rPr>
                  <m:t>O</m:t>
                </m:r>
                <m:r>
                  <a:rPr xmlns:a="http://schemas.openxmlformats.org/drawingml/2006/main" sz="4700" i="1">
                    <a:solidFill>
                      <a:srgbClr val="0075B9"/>
                    </a:solidFill>
                    <a:latin typeface="Cambria Math" panose="02040503050406030204" pitchFamily="18" charset="0"/>
                  </a:rPr>
                  <m:t>(</m:t>
                </m:r>
                <m:f>
                  <m:fPr>
                    <m:ctrlPr>
                      <a:rPr xmlns:a="http://schemas.openxmlformats.org/drawingml/2006/main" sz="4700" i="1">
                        <a:solidFill>
                          <a:srgbClr val="0075B9"/>
                        </a:solidFill>
                        <a:latin typeface="Cambria Math" panose="02040503050406030204" pitchFamily="18" charset="0"/>
                      </a:rPr>
                    </m:ctrlPr>
                    <m:type m:val="bar"/>
                  </m:fPr>
                  <m:num>
                    <m:r>
                      <a:rPr xmlns:a="http://schemas.openxmlformats.org/drawingml/2006/main" sz="4700" i="1">
                        <a:solidFill>
                          <a:srgbClr val="0075B9"/>
                        </a:solidFill>
                        <a:latin typeface="Cambria Math" panose="02040503050406030204" pitchFamily="18" charset="0"/>
                      </a:rPr>
                      <m:t>l</m:t>
                    </m:r>
                    <m:r>
                      <a:rPr xmlns:a="http://schemas.openxmlformats.org/drawingml/2006/main" sz="4700" i="1">
                        <a:solidFill>
                          <a:srgbClr val="0075B9"/>
                        </a:solidFill>
                        <a:latin typeface="Cambria Math" panose="02040503050406030204" pitchFamily="18" charset="0"/>
                      </a:rPr>
                      <m:t>o</m:t>
                    </m:r>
                    <m:r>
                      <a:rPr xmlns:a="http://schemas.openxmlformats.org/drawingml/2006/main" sz="4700" i="1">
                        <a:solidFill>
                          <a:srgbClr val="0075B9"/>
                        </a:solidFill>
                        <a:latin typeface="Cambria Math" panose="02040503050406030204" pitchFamily="18" charset="0"/>
                      </a:rPr>
                      <m:t>g</m:t>
                    </m:r>
                    <m:r>
                      <a:rPr xmlns:a="http://schemas.openxmlformats.org/drawingml/2006/main" sz="4700" i="1">
                        <a:solidFill>
                          <a:srgbClr val="0075B9"/>
                        </a:solidFill>
                        <a:latin typeface="Cambria Math" panose="02040503050406030204" pitchFamily="18" charset="0"/>
                      </a:rPr>
                      <m:t>n</m:t>
                    </m:r>
                  </m:num>
                  <m:den>
                    <m:sSup>
                      <m:e>
                        <m:r>
                          <a:rPr xmlns:a="http://schemas.openxmlformats.org/drawingml/2006/main" sz="4700" i="1">
                            <a:solidFill>
                              <a:srgbClr val="0075B9"/>
                            </a:solidFill>
                            <a:latin typeface="Cambria Math" panose="02040503050406030204" pitchFamily="18" charset="0"/>
                          </a:rPr>
                          <m:t>ϵ</m:t>
                        </m:r>
                      </m:e>
                      <m:sup>
                        <m:r>
                          <a:rPr xmlns:a="http://schemas.openxmlformats.org/drawingml/2006/main" sz="4700" i="1">
                            <a:solidFill>
                              <a:srgbClr val="0075B9"/>
                            </a:solidFill>
                            <a:latin typeface="Cambria Math" panose="02040503050406030204" pitchFamily="18" charset="0"/>
                          </a:rPr>
                          <m:t>2</m:t>
                        </m:r>
                      </m:sup>
                    </m:sSup>
                  </m:den>
                </m:f>
                <m:r>
                  <a:rPr xmlns:a="http://schemas.openxmlformats.org/drawingml/2006/main" sz="4700" i="1">
                    <a:solidFill>
                      <a:srgbClr val="0075B9"/>
                    </a:solidFill>
                    <a:latin typeface="Cambria Math" panose="02040503050406030204" pitchFamily="18" charset="0"/>
                  </a:rPr>
                  <m:t>)</m:t>
                </m:r>
              </m:oMath>
            </a14:m>
            <a:r>
              <a:t>,</a:t>
            </a:r>
            <a:br/>
            <a:r>
              <a:t>and with </a:t>
            </a:r>
            <a14:m>
              <m:oMath>
                <m:r>
                  <a:rPr xmlns:a="http://schemas.openxmlformats.org/drawingml/2006/main" sz="4700" i="1">
                    <a:solidFill>
                      <a:srgbClr val="000000"/>
                    </a:solidFill>
                    <a:latin typeface="Cambria Math" panose="02040503050406030204" pitchFamily="18" charset="0"/>
                  </a:rPr>
                  <m:t>S</m:t>
                </m:r>
                <m: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O</m:t>
                </m:r>
                <m:r>
                  <a:rPr xmlns:a="http://schemas.openxmlformats.org/drawingml/2006/main" sz="4700" i="1">
                    <a:solidFill>
                      <a:srgbClr val="000000"/>
                    </a:solidFill>
                    <a:latin typeface="Cambria Math" panose="02040503050406030204" pitchFamily="18" charset="0"/>
                  </a:rPr>
                  <m:t>(</m:t>
                </m:r>
                <m:f>
                  <m:fPr>
                    <m:ctrlPr>
                      <a:rPr xmlns:a="http://schemas.openxmlformats.org/drawingml/2006/main" sz="4700" i="1">
                        <a:solidFill>
                          <a:srgbClr val="000000"/>
                        </a:solidFill>
                        <a:latin typeface="Cambria Math" panose="02040503050406030204" pitchFamily="18" charset="0"/>
                      </a:rPr>
                    </m:ctrlPr>
                    <m:type m:val="bar"/>
                  </m:fPr>
                  <m:num>
                    <m:r>
                      <a:rPr xmlns:a="http://schemas.openxmlformats.org/drawingml/2006/main" sz="4700" i="1">
                        <a:solidFill>
                          <a:srgbClr val="000000"/>
                        </a:solidFill>
                        <a:latin typeface="Cambria Math" panose="02040503050406030204" pitchFamily="18" charset="0"/>
                      </a:rPr>
                      <m:t>l</m:t>
                    </m:r>
                    <m:r>
                      <a:rPr xmlns:a="http://schemas.openxmlformats.org/drawingml/2006/main" sz="4700" i="1">
                        <a:solidFill>
                          <a:srgbClr val="000000"/>
                        </a:solidFill>
                        <a:latin typeface="Cambria Math" panose="02040503050406030204" pitchFamily="18" charset="0"/>
                      </a:rPr>
                      <m:t>o</m:t>
                    </m:r>
                    <m:r>
                      <a:rPr xmlns:a="http://schemas.openxmlformats.org/drawingml/2006/main" sz="4700" i="1">
                        <a:solidFill>
                          <a:srgbClr val="000000"/>
                        </a:solidFill>
                        <a:latin typeface="Cambria Math" panose="02040503050406030204" pitchFamily="18" charset="0"/>
                      </a:rPr>
                      <m:t>g</m:t>
                    </m:r>
                    <m:r>
                      <a:rPr xmlns:a="http://schemas.openxmlformats.org/drawingml/2006/main" sz="4700" i="1">
                        <a:solidFill>
                          <a:srgbClr val="000000"/>
                        </a:solidFill>
                        <a:latin typeface="Cambria Math" panose="02040503050406030204" pitchFamily="18" charset="0"/>
                      </a:rPr>
                      <m:t>n</m:t>
                    </m:r>
                  </m:num>
                  <m:den>
                    <m:r>
                      <a:rPr xmlns:a="http://schemas.openxmlformats.org/drawingml/2006/main" sz="4700" i="1">
                        <a:solidFill>
                          <a:srgbClr val="000000"/>
                        </a:solidFill>
                        <a:latin typeface="Cambria Math" panose="02040503050406030204" pitchFamily="18" charset="0"/>
                      </a:rPr>
                      <m:t>ϵ</m:t>
                    </m:r>
                  </m:den>
                </m:f>
                <m:r>
                  <a:rPr xmlns:a="http://schemas.openxmlformats.org/drawingml/2006/main" sz="4700" i="1">
                    <a:solidFill>
                      <a:srgbClr val="000000"/>
                    </a:solidFill>
                    <a:latin typeface="Cambria Math" panose="02040503050406030204" pitchFamily="18" charset="0"/>
                  </a:rPr>
                  <m:t>)</m:t>
                </m:r>
              </m:oMath>
            </a14:m>
            <a:r>
              <a:t> non-zero entries per column, have the JL-Property.</a:t>
            </a:r>
            <a:endParaRPr>
              <a:solidFill>
                <a:srgbClr val="000000"/>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2"/>
      <p:bldP build="whole" bldLvl="1" animBg="1" rev="0" advAuto="0" spid="175" grpId="3"/>
      <p:bldP build="whole" bldLvl="1" animBg="1" rev="0" advAuto="0" spid="177" grpId="4"/>
      <p:bldP build="whole" bldLvl="1" animBg="1" rev="0" advAuto="0" spid="17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itle"/>
          <p:cNvSpPr txBox="1"/>
          <p:nvPr>
            <p:ph type="title"/>
          </p:nvPr>
        </p:nvSpPr>
        <p:spPr>
          <a:prstGeom prst="rect">
            <a:avLst/>
          </a:prstGeom>
        </p:spPr>
        <p:txBody>
          <a:bodyPr/>
          <a:lstStyle/>
          <a:p>
            <a:pPr defTabSz="330200">
              <a:defRPr sz="4480"/>
            </a:pPr>
          </a:p>
        </p:txBody>
      </p:sp>
      <p:sp>
        <p:nvSpPr>
          <p:cNvPr id="180" name="How we implement JL Transform?"/>
          <p:cNvSpPr txBox="1"/>
          <p:nvPr/>
        </p:nvSpPr>
        <p:spPr>
          <a:xfrm>
            <a:off x="1689100" y="355599"/>
            <a:ext cx="20071042" cy="2184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0" sz="8000">
                <a:latin typeface="+mj-lt"/>
                <a:ea typeface="+mj-ea"/>
                <a:cs typeface="+mj-cs"/>
                <a:sym typeface="Adobe Caslon Pro"/>
              </a:defRPr>
            </a:lvl1pPr>
          </a:lstStyle>
          <a:p>
            <a:pPr/>
            <a:r>
              <a:t>How we implement JL Transform?</a:t>
            </a:r>
          </a:p>
        </p:txBody>
      </p:sp>
      <p:sp>
        <p:nvSpPr>
          <p:cNvPr id="181" name="Generate your embedding matrix A.…"/>
          <p:cNvSpPr txBox="1"/>
          <p:nvPr>
            <p:ph type="body" idx="1"/>
          </p:nvPr>
        </p:nvSpPr>
        <p:spPr>
          <a:xfrm>
            <a:off x="1689100" y="1537539"/>
            <a:ext cx="21005800" cy="9296401"/>
          </a:xfrm>
          <a:prstGeom prst="rect">
            <a:avLst/>
          </a:prstGeom>
        </p:spPr>
        <p:txBody>
          <a:bodyPr/>
          <a:lstStyle/>
          <a:p>
            <a:pPr marL="889000" indent="-889000">
              <a:buSzPct val="100000"/>
              <a:buAutoNum type="arabicPeriod" startAt="1"/>
              <a:defRPr>
                <a:solidFill>
                  <a:schemeClr val="accent1">
                    <a:lumOff val="-13575"/>
                  </a:schemeClr>
                </a:solidFill>
              </a:defRPr>
            </a:pPr>
            <a:r>
              <a:t>Generate your embedding matrix A.</a:t>
            </a:r>
          </a:p>
          <a:p>
            <a:pPr marL="889000" indent="-889000">
              <a:buSzPct val="100000"/>
              <a:buAutoNum type="arabicPeriod" startAt="1"/>
              <a:defRPr>
                <a:solidFill>
                  <a:schemeClr val="accent1">
                    <a:lumOff val="-13575"/>
                  </a:schemeClr>
                </a:solidFill>
              </a:defRPr>
            </a:pPr>
            <a:r>
              <a:t>Multiply it on your data! </a:t>
            </a:r>
            <a:r>
              <a:rPr sz="5600"/>
              <a:t>😀</a:t>
            </a:r>
          </a:p>
        </p:txBody>
      </p:sp>
      <p:grpSp>
        <p:nvGrpSpPr>
          <p:cNvPr id="184" name="Data_reduced = A.dot(data.T).T"/>
          <p:cNvGrpSpPr/>
          <p:nvPr/>
        </p:nvGrpSpPr>
        <p:grpSpPr>
          <a:xfrm>
            <a:off x="2321981" y="7955179"/>
            <a:ext cx="7810501" cy="812801"/>
            <a:chOff x="0" y="0"/>
            <a:chExt cx="7810500" cy="812800"/>
          </a:xfrm>
        </p:grpSpPr>
        <p:sp>
          <p:nvSpPr>
            <p:cNvPr id="183" name="Data_reduced = A.dot(data.T).T"/>
            <p:cNvSpPr txBox="1"/>
            <p:nvPr/>
          </p:nvSpPr>
          <p:spPr>
            <a:xfrm>
              <a:off x="38100" y="38100"/>
              <a:ext cx="7734300" cy="7366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5600"/>
                </a:lnSpc>
                <a:defRPr b="0" sz="3300">
                  <a:latin typeface="Fira Code Regular"/>
                  <a:ea typeface="Fira Code Regular"/>
                  <a:cs typeface="Fira Code Regular"/>
                  <a:sym typeface="Fira Code Regular"/>
                </a:defRPr>
              </a:lvl1pPr>
            </a:lstStyle>
            <a:p>
              <a:pPr/>
              <a:r>
                <a:t>Data_reduced = A.dot(data.T).T</a:t>
              </a:r>
            </a:p>
          </p:txBody>
        </p:sp>
        <p:pic>
          <p:nvPicPr>
            <p:cNvPr id="182" name="Data_reduced = A.dot(data.T).T Data_reduced = A.dot(data.T).T" descr="Data_reduced = A.dot(data.T).T Data_reduced = A.dot(data.T).T"/>
            <p:cNvPicPr>
              <a:picLocks noChangeAspect="0"/>
            </p:cNvPicPr>
            <p:nvPr/>
          </p:nvPicPr>
          <p:blipFill>
            <a:blip r:embed="rId2">
              <a:extLst/>
            </a:blip>
            <a:stretch>
              <a:fillRect/>
            </a:stretch>
          </p:blipFill>
          <p:spPr>
            <a:xfrm>
              <a:off x="0" y="0"/>
              <a:ext cx="7810500" cy="812800"/>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1" grpId="1"/>
      <p:bldP build="whole" bldLvl="1" animBg="1" rev="0" advAuto="0" spid="184" grpId="2"/>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dobe Caslon Pro"/>
        <a:ea typeface="Adobe Caslon Pro"/>
        <a:cs typeface="Adobe Caslon Pro"/>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dobe Caslon Pro"/>
        <a:ea typeface="Adobe Caslon Pro"/>
        <a:cs typeface="Adobe Caslon Pro"/>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900" u="none" kumimoji="0" normalizeH="0">
            <a:ln>
              <a:noFill/>
            </a:ln>
            <a:solidFill>
              <a:srgbClr val="000000"/>
            </a:solidFill>
            <a:effectLst/>
            <a:uFillTx/>
            <a:latin typeface="Adobe Devanagari"/>
            <a:ea typeface="Adobe Devanagari"/>
            <a:cs typeface="Adobe Devanagari"/>
            <a:sym typeface="Adobe Devanaga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