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458" r:id="rId2"/>
    <p:sldId id="551" r:id="rId3"/>
    <p:sldId id="552" r:id="rId4"/>
    <p:sldId id="553" r:id="rId5"/>
    <p:sldId id="554" r:id="rId6"/>
    <p:sldId id="558" r:id="rId7"/>
    <p:sldId id="559" r:id="rId8"/>
    <p:sldId id="560" r:id="rId9"/>
    <p:sldId id="561" r:id="rId10"/>
    <p:sldId id="562" r:id="rId11"/>
    <p:sldId id="563" r:id="rId12"/>
    <p:sldId id="564" r:id="rId13"/>
    <p:sldId id="565" r:id="rId14"/>
    <p:sldId id="566" r:id="rId1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FF"/>
    <a:srgbClr val="FF9900"/>
    <a:srgbClr val="EFEA08"/>
    <a:srgbClr val="E3DE00"/>
    <a:srgbClr val="F8F200"/>
    <a:srgbClr val="57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1" autoAdjust="0"/>
    <p:restoredTop sz="92255" autoAdjust="0"/>
  </p:normalViewPr>
  <p:slideViewPr>
    <p:cSldViewPr>
      <p:cViewPr varScale="1">
        <p:scale>
          <a:sx n="90" d="100"/>
          <a:sy n="90" d="100"/>
        </p:scale>
        <p:origin x="14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4C7C3D4-8126-4C05-B170-62C776FEC5DE}" type="datetimeFigureOut">
              <a:rPr lang="fr-BE"/>
              <a:pPr>
                <a:defRPr/>
              </a:pPr>
              <a:t>02-12-19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BE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fr-BE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8033C64-1F4A-4AAF-AED5-C680CF6EFFAB}" type="slidenum">
              <a:rPr lang="fr-BE"/>
              <a:pPr>
                <a:defRPr/>
              </a:pPr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04935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033C64-1F4A-4AAF-AED5-C680CF6EFFAB}" type="slidenum">
              <a:rPr lang="fr-BE" smtClean="0"/>
              <a:pPr>
                <a:defRPr/>
              </a:pPr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1760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033C64-1F4A-4AAF-AED5-C680CF6EFFAB}" type="slidenum">
              <a:rPr lang="fr-BE" smtClean="0"/>
              <a:pPr>
                <a:defRPr/>
              </a:pPr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1760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033C64-1F4A-4AAF-AED5-C680CF6EFFAB}" type="slidenum">
              <a:rPr lang="fr-BE" smtClean="0"/>
              <a:pPr>
                <a:defRPr/>
              </a:pPr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1760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033C64-1F4A-4AAF-AED5-C680CF6EFFAB}" type="slidenum">
              <a:rPr lang="fr-BE" smtClean="0"/>
              <a:pPr>
                <a:defRPr/>
              </a:pPr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1760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033C64-1F4A-4AAF-AED5-C680CF6EFFAB}" type="slidenum">
              <a:rPr lang="fr-BE" smtClean="0"/>
              <a:pPr>
                <a:defRPr/>
              </a:pPr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1760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033C64-1F4A-4AAF-AED5-C680CF6EFFAB}" type="slidenum">
              <a:rPr lang="fr-BE" smtClean="0"/>
              <a:pPr>
                <a:defRPr/>
              </a:pPr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176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033C64-1F4A-4AAF-AED5-C680CF6EFFAB}" type="slidenum">
              <a:rPr lang="fr-BE" smtClean="0"/>
              <a:pPr>
                <a:defRPr/>
              </a:pPr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1760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033C64-1F4A-4AAF-AED5-C680CF6EFFAB}" type="slidenum">
              <a:rPr lang="fr-BE" smtClean="0"/>
              <a:pPr>
                <a:defRPr/>
              </a:pPr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1760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033C64-1F4A-4AAF-AED5-C680CF6EFFAB}" type="slidenum">
              <a:rPr lang="fr-BE" smtClean="0"/>
              <a:pPr>
                <a:defRPr/>
              </a:pPr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1760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033C64-1F4A-4AAF-AED5-C680CF6EFFAB}" type="slidenum">
              <a:rPr lang="fr-BE" smtClean="0"/>
              <a:pPr>
                <a:defRPr/>
              </a:pPr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1760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033C64-1F4A-4AAF-AED5-C680CF6EFFAB}" type="slidenum">
              <a:rPr lang="fr-BE" smtClean="0"/>
              <a:pPr>
                <a:defRPr/>
              </a:pPr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1760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033C64-1F4A-4AAF-AED5-C680CF6EFFAB}" type="slidenum">
              <a:rPr lang="fr-BE" smtClean="0"/>
              <a:pPr>
                <a:defRPr/>
              </a:pPr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1760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033C64-1F4A-4AAF-AED5-C680CF6EFFAB}" type="slidenum">
              <a:rPr lang="fr-BE" smtClean="0"/>
              <a:pPr>
                <a:defRPr/>
              </a:pPr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1760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033C64-1F4A-4AAF-AED5-C680CF6EFFAB}" type="slidenum">
              <a:rPr lang="fr-BE" smtClean="0"/>
              <a:pPr>
                <a:defRPr/>
              </a:pPr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176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0082-842A-4C85-98A2-9E32DC9317D9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02-12-19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>
                <a:solidFill>
                  <a:prstClr val="black">
                    <a:tint val="75000"/>
                  </a:prstClr>
                </a:solidFill>
              </a:rPr>
              <a:t>www.heh.be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87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C659-E983-4649-8149-5327870A5161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02-12-19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>
                <a:solidFill>
                  <a:prstClr val="black">
                    <a:tint val="75000"/>
                  </a:prstClr>
                </a:solidFill>
              </a:rPr>
              <a:t>www.heh.be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5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596336" y="1196752"/>
            <a:ext cx="1090464" cy="492941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7067128" cy="4857403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2C91-00B8-483D-8237-9B249CE939FB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02-12-19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>
                <a:solidFill>
                  <a:prstClr val="black">
                    <a:tint val="75000"/>
                  </a:prstClr>
                </a:solidFill>
              </a:rPr>
              <a:t>www.heh.be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531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23728" y="116632"/>
            <a:ext cx="6563072" cy="936104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fr-FR" dirty="0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4ED6C-F45B-4CA7-82D8-BC1E073DDDCA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02-12-19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>
                <a:solidFill>
                  <a:prstClr val="black">
                    <a:tint val="75000"/>
                  </a:prstClr>
                </a:solidFill>
              </a:rPr>
              <a:t>www.heh.be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62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EEBC-1960-4B40-834F-586131B91DBA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02-12-19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>
                <a:solidFill>
                  <a:prstClr val="black">
                    <a:tint val="75000"/>
                  </a:prstClr>
                </a:solidFill>
              </a:rPr>
              <a:t>www.heh.be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75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6A68-B787-4B96-8061-41F87831D4B7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02-12-19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>
                <a:solidFill>
                  <a:prstClr val="black">
                    <a:tint val="75000"/>
                  </a:prstClr>
                </a:solidFill>
              </a:rPr>
              <a:t>www.heh.be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41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40F1-5CD9-42B9-B710-CE5A7B081E6E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02-12-19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>
                <a:solidFill>
                  <a:prstClr val="black">
                    <a:tint val="75000"/>
                  </a:prstClr>
                </a:solidFill>
              </a:rPr>
              <a:t>www.heh.be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13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A7A11-D778-4019-BE5E-3EF09DC4C3E9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02-12-19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>
                <a:solidFill>
                  <a:prstClr val="black">
                    <a:tint val="75000"/>
                  </a:prstClr>
                </a:solidFill>
              </a:rPr>
              <a:t>www.heh.be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46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DA2C8-4FF5-41C5-A519-132D3BF393B9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02-12-19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>
                <a:solidFill>
                  <a:prstClr val="black">
                    <a:tint val="75000"/>
                  </a:prstClr>
                </a:solidFill>
              </a:rPr>
              <a:t>www.heh.be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40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1520" y="1196752"/>
            <a:ext cx="3240360" cy="585986"/>
          </a:xfrm>
        </p:spPr>
        <p:txBody>
          <a:bodyPr anchor="t">
            <a:normAutofit/>
          </a:bodyPr>
          <a:lstStyle>
            <a:lvl1pPr algn="l">
              <a:defRPr sz="1800" b="1"/>
            </a:lvl1pPr>
          </a:lstStyle>
          <a:p>
            <a:r>
              <a:rPr lang="fr-FR" dirty="0"/>
              <a:t>Modifiez le style du titre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91880" y="1196752"/>
            <a:ext cx="5400600" cy="49294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51520" y="1772816"/>
            <a:ext cx="3213993" cy="43533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10CB5-33B1-4D32-B6DA-1337F301E899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02-12-19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>
                <a:solidFill>
                  <a:prstClr val="black">
                    <a:tint val="75000"/>
                  </a:prstClr>
                </a:solidFill>
              </a:rPr>
              <a:t>www.heh.be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19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59732" y="548680"/>
            <a:ext cx="4824536" cy="5667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10444" y="1196751"/>
            <a:ext cx="6523112" cy="439248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589240"/>
            <a:ext cx="5486400" cy="58296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7070-A76D-4D81-9D78-3C0C1F94F221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02-12-19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>
                <a:solidFill>
                  <a:prstClr val="black">
                    <a:tint val="75000"/>
                  </a:prstClr>
                </a:solidFill>
              </a:rPr>
              <a:t>www.heh.be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24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123728" y="44624"/>
            <a:ext cx="6696744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23528" y="1268760"/>
            <a:ext cx="8496944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020272" y="6453336"/>
            <a:ext cx="1152128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CB15B6D8-9E53-4B89-B182-8B3E736D6AFC}" type="datetime1">
              <a:rPr lang="fr-BE" smtClean="0">
                <a:solidFill>
                  <a:prstClr val="black">
                    <a:tint val="75000"/>
                  </a:prstClr>
                </a:solidFill>
                <a:latin typeface="Arial Narrow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02-12-19</a:t>
            </a:fld>
            <a:endParaRPr lang="fr-BE">
              <a:solidFill>
                <a:prstClr val="black">
                  <a:tint val="75000"/>
                </a:prstClr>
              </a:solidFill>
              <a:latin typeface="Arial Narrow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BE">
                <a:solidFill>
                  <a:prstClr val="black">
                    <a:tint val="75000"/>
                  </a:prstClr>
                </a:solidFill>
                <a:latin typeface="Arial Narrow"/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  <a:latin typeface="Arial Narrow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16416" y="6453336"/>
            <a:ext cx="548641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  <a:latin typeface="Arial Narrow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‹N°›</a:t>
            </a:fld>
            <a:endParaRPr lang="fr-BE" dirty="0">
              <a:solidFill>
                <a:prstClr val="black">
                  <a:tint val="75000"/>
                </a:prstClr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72917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683568" y="2780928"/>
            <a:ext cx="7772400" cy="1470025"/>
          </a:xfrm>
        </p:spPr>
        <p:txBody>
          <a:bodyPr>
            <a:normAutofit/>
          </a:bodyPr>
          <a:lstStyle/>
          <a:p>
            <a:r>
              <a:rPr lang="fr-BE" dirty="0"/>
              <a:t>EXERCICES: Simplification d’une fonction logique par la méthode de KARNAUGH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br>
              <a:rPr lang="fr-BE" dirty="0">
                <a:solidFill>
                  <a:srgbClr val="FF0000"/>
                </a:solidFill>
              </a:rPr>
            </a:br>
            <a:endParaRPr lang="fr-BE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0897-BDB6-47DF-961C-AED939EF9583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02-12-19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976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323528" y="1196752"/>
            <a:ext cx="7772400" cy="792088"/>
          </a:xfrm>
        </p:spPr>
        <p:txBody>
          <a:bodyPr>
            <a:normAutofit/>
          </a:bodyPr>
          <a:lstStyle/>
          <a:p>
            <a:pPr algn="l"/>
            <a:r>
              <a:rPr lang="fr-BE" sz="2000" b="0" dirty="0">
                <a:latin typeface="Arial" panose="020B0604020202020204" pitchFamily="34" charset="0"/>
                <a:cs typeface="Arial" panose="020B0604020202020204" pitchFamily="34" charset="0"/>
              </a:rPr>
              <a:t>F6(D,C,B,A)= R(1,5,8,9,10,11,13,15)</a:t>
            </a:r>
            <a:endParaRPr lang="fr-B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br>
              <a:rPr lang="fr-BE" dirty="0">
                <a:solidFill>
                  <a:srgbClr val="FF0000"/>
                </a:solidFill>
              </a:rPr>
            </a:br>
            <a:endParaRPr lang="fr-BE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0897-BDB6-47DF-961C-AED939EF9583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02-12-19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3384376" cy="288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988840"/>
            <a:ext cx="2051323" cy="188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221088"/>
            <a:ext cx="4203179" cy="1502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7956376" y="4437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F6</a:t>
            </a:r>
          </a:p>
        </p:txBody>
      </p:sp>
    </p:spTree>
    <p:extLst>
      <p:ext uri="{BB962C8B-B14F-4D97-AF65-F5344CB8AC3E}">
        <p14:creationId xmlns:p14="http://schemas.microsoft.com/office/powerpoint/2010/main" val="342448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323528" y="1196752"/>
            <a:ext cx="7772400" cy="792088"/>
          </a:xfrm>
        </p:spPr>
        <p:txBody>
          <a:bodyPr>
            <a:normAutofit/>
          </a:bodyPr>
          <a:lstStyle/>
          <a:p>
            <a:pPr algn="l"/>
            <a:r>
              <a:rPr lang="fr-BE" sz="2000" b="0" dirty="0">
                <a:latin typeface="Arial" panose="020B0604020202020204" pitchFamily="34" charset="0"/>
                <a:cs typeface="Arial" panose="020B0604020202020204" pitchFamily="34" charset="0"/>
              </a:rPr>
              <a:t>F7(D,C,B,A) = R(5,7) + R</a:t>
            </a:r>
            <a:r>
              <a:rPr lang="hy-AM" sz="2000" b="0" dirty="0">
                <a:latin typeface="Arial" panose="020B0604020202020204" pitchFamily="34" charset="0"/>
                <a:cs typeface="Arial" panose="020B0604020202020204" pitchFamily="34" charset="0"/>
              </a:rPr>
              <a:t>Փ (8,13,15)</a:t>
            </a:r>
            <a:endParaRPr lang="fr-B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br>
              <a:rPr lang="fr-BE" dirty="0">
                <a:solidFill>
                  <a:srgbClr val="FF0000"/>
                </a:solidFill>
              </a:rPr>
            </a:br>
            <a:endParaRPr lang="fr-BE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0897-BDB6-47DF-961C-AED939EF9583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02-12-19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382446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528678"/>
            <a:ext cx="3710955" cy="241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7740352" y="407707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F7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B90F97D-01F6-49D9-8F76-6C4C66B1D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104" y="3630395"/>
            <a:ext cx="360040" cy="20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8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323528" y="1196752"/>
            <a:ext cx="7772400" cy="792088"/>
          </a:xfrm>
        </p:spPr>
        <p:txBody>
          <a:bodyPr>
            <a:normAutofit/>
          </a:bodyPr>
          <a:lstStyle/>
          <a:p>
            <a:pPr algn="l"/>
            <a:r>
              <a:rPr lang="fr-BE" sz="2000" b="0" dirty="0">
                <a:latin typeface="Arial" panose="020B0604020202020204" pitchFamily="34" charset="0"/>
                <a:cs typeface="Arial" panose="020B0604020202020204" pitchFamily="34" charset="0"/>
              </a:rPr>
              <a:t>F8(D,C,B,A) = R(2,3,4,5) + R</a:t>
            </a:r>
            <a:r>
              <a:rPr lang="hy-AM" sz="2000" b="0" dirty="0">
                <a:latin typeface="Arial" panose="020B0604020202020204" pitchFamily="34" charset="0"/>
                <a:cs typeface="Arial" panose="020B0604020202020204" pitchFamily="34" charset="0"/>
              </a:rPr>
              <a:t>Փ (10,11,12,13,14,15)</a:t>
            </a:r>
            <a:endParaRPr lang="fr-B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br>
              <a:rPr lang="fr-BE" dirty="0">
                <a:solidFill>
                  <a:srgbClr val="FF0000"/>
                </a:solidFill>
              </a:rPr>
            </a:br>
            <a:endParaRPr lang="fr-BE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0897-BDB6-47DF-961C-AED939EF9583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02-12-19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16832"/>
            <a:ext cx="2970997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564904"/>
            <a:ext cx="4032448" cy="244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7050628" y="3933056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F8</a:t>
            </a:r>
          </a:p>
        </p:txBody>
      </p:sp>
    </p:spTree>
    <p:extLst>
      <p:ext uri="{BB962C8B-B14F-4D97-AF65-F5344CB8AC3E}">
        <p14:creationId xmlns:p14="http://schemas.microsoft.com/office/powerpoint/2010/main" val="3424480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323528" y="1196752"/>
            <a:ext cx="7772400" cy="792088"/>
          </a:xfrm>
        </p:spPr>
        <p:txBody>
          <a:bodyPr>
            <a:normAutofit/>
          </a:bodyPr>
          <a:lstStyle/>
          <a:p>
            <a:pPr algn="l"/>
            <a:r>
              <a:rPr lang="fr-BE" sz="2000" b="0" dirty="0">
                <a:latin typeface="Arial" panose="020B0604020202020204" pitchFamily="34" charset="0"/>
                <a:cs typeface="Arial" panose="020B0604020202020204" pitchFamily="34" charset="0"/>
              </a:rPr>
              <a:t>F9(D,C,B,A)= R(0,1,2,3,4,6,8,9,10,11)</a:t>
            </a:r>
            <a:endParaRPr lang="fr-B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br>
              <a:rPr lang="fr-BE" dirty="0">
                <a:solidFill>
                  <a:srgbClr val="FF0000"/>
                </a:solidFill>
              </a:rPr>
            </a:br>
            <a:endParaRPr lang="fr-BE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0897-BDB6-47DF-961C-AED939EF9583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02-12-19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59" y="2132856"/>
            <a:ext cx="2950427" cy="255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204864"/>
            <a:ext cx="4277746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7668344" y="4532831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F9</a:t>
            </a:r>
          </a:p>
        </p:txBody>
      </p:sp>
    </p:spTree>
    <p:extLst>
      <p:ext uri="{BB962C8B-B14F-4D97-AF65-F5344CB8AC3E}">
        <p14:creationId xmlns:p14="http://schemas.microsoft.com/office/powerpoint/2010/main" val="3424480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323528" y="1196752"/>
            <a:ext cx="7772400" cy="792088"/>
          </a:xfrm>
        </p:spPr>
        <p:txBody>
          <a:bodyPr>
            <a:normAutofit/>
          </a:bodyPr>
          <a:lstStyle/>
          <a:p>
            <a:pPr algn="l"/>
            <a:r>
              <a:rPr lang="fr-BE" sz="2000" b="0" dirty="0">
                <a:latin typeface="Arial" panose="020B0604020202020204" pitchFamily="34" charset="0"/>
                <a:cs typeface="Arial" panose="020B0604020202020204" pitchFamily="34" charset="0"/>
              </a:rPr>
              <a:t>F10(D,C,B,A)= R(0,1,2,3,4,5,6,7,8,9,10,11)</a:t>
            </a:r>
            <a:endParaRPr lang="fr-B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br>
              <a:rPr lang="fr-BE" dirty="0">
                <a:solidFill>
                  <a:srgbClr val="FF0000"/>
                </a:solidFill>
              </a:rPr>
            </a:br>
            <a:endParaRPr lang="fr-BE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0897-BDB6-47DF-961C-AED939EF9583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02-12-19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3312368" cy="2956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44824"/>
            <a:ext cx="4259342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6197615" y="508518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F10</a:t>
            </a:r>
          </a:p>
        </p:txBody>
      </p:sp>
    </p:spTree>
    <p:extLst>
      <p:ext uri="{BB962C8B-B14F-4D97-AF65-F5344CB8AC3E}">
        <p14:creationId xmlns:p14="http://schemas.microsoft.com/office/powerpoint/2010/main" val="342448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/>
              <p:cNvSpPr>
                <a:spLocks noGrp="1"/>
              </p:cNvSpPr>
              <p:nvPr>
                <p:ph type="ctrTitle"/>
              </p:nvPr>
            </p:nvSpPr>
            <p:spPr>
              <a:xfrm>
                <a:off x="251520" y="1386740"/>
                <a:ext cx="8640960" cy="4524065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fr-BE" sz="1800" dirty="0"/>
                  <a:t>1</a:t>
                </a:r>
                <a:r>
                  <a:rPr lang="fr-B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fr-BE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BE" sz="18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Différentes représentations d’une fonction logique</a:t>
                </a:r>
                <a:br>
                  <a:rPr lang="fr-BE" sz="1800" dirty="0"/>
                </a:br>
                <a:r>
                  <a:rPr lang="fr-BE" sz="2000" dirty="0"/>
                  <a:t>  	</a:t>
                </a:r>
                <a:r>
                  <a:rPr lang="fr-BE" sz="1300" dirty="0"/>
                  <a:t>+ les différentes formes canoniques (4): nous utiliserons la première forme</a:t>
                </a:r>
                <a:br>
                  <a:rPr lang="fr-BE" sz="1300" dirty="0"/>
                </a:br>
                <a:r>
                  <a:rPr lang="fr-BE" sz="1300" dirty="0"/>
                  <a:t>		</a:t>
                </a:r>
                <a14:m>
                  <m:oMath xmlns:m="http://schemas.openxmlformats.org/officeDocument/2006/math">
                    <m:r>
                      <a:rPr lang="fr-BE" sz="1300" b="1" i="1" smtClean="0">
                        <a:latin typeface="Cambria Math"/>
                      </a:rPr>
                      <m:t>𝑭</m:t>
                    </m:r>
                    <m:r>
                      <a:rPr lang="fr-BE" sz="1300" b="1" i="1" smtClean="0">
                        <a:latin typeface="Cambria Math"/>
                      </a:rPr>
                      <m:t>= </m:t>
                    </m:r>
                    <m:acc>
                      <m:accPr>
                        <m:chr m:val="̅"/>
                        <m:ctrlPr>
                          <a:rPr lang="fr-BE" sz="13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BE" sz="1300" b="1" i="1" smtClean="0">
                            <a:latin typeface="Cambria Math"/>
                          </a:rPr>
                          <m:t>𝒄</m:t>
                        </m:r>
                      </m:e>
                    </m:acc>
                    <m:r>
                      <a:rPr lang="fr-BE" sz="1300" b="1" i="1" smtClean="0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fr-BE" sz="13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BE" sz="1300" b="1" i="1" smtClean="0">
                            <a:latin typeface="Cambria Math"/>
                          </a:rPr>
                          <m:t>𝒃</m:t>
                        </m:r>
                      </m:e>
                    </m:acc>
                    <m:r>
                      <a:rPr lang="fr-BE" sz="1300" b="1" i="1" smtClean="0">
                        <a:latin typeface="Cambria Math"/>
                      </a:rPr>
                      <m:t> </m:t>
                    </m:r>
                    <m:r>
                      <a:rPr lang="fr-BE" sz="1300" b="1" i="1" smtClean="0">
                        <a:latin typeface="Cambria Math"/>
                      </a:rPr>
                      <m:t>𝒂</m:t>
                    </m:r>
                    <m:r>
                      <a:rPr lang="fr-BE" sz="1300" b="1" i="1" smtClean="0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fr-BE" sz="13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BE" sz="1300" i="1">
                            <a:latin typeface="Cambria Math"/>
                          </a:rPr>
                          <m:t>𝒄</m:t>
                        </m:r>
                      </m:e>
                    </m:acc>
                    <m:r>
                      <a:rPr lang="fr-BE" sz="1300" i="1">
                        <a:latin typeface="Cambria Math"/>
                      </a:rPr>
                      <m:t> </m:t>
                    </m:r>
                    <m:r>
                      <a:rPr lang="fr-BE" sz="1300" b="1" i="1" smtClean="0">
                        <a:latin typeface="Cambria Math"/>
                      </a:rPr>
                      <m:t>𝒃𝒂</m:t>
                    </m:r>
                    <m:r>
                      <a:rPr lang="fr-BE" sz="1300" b="1" i="1" smtClean="0">
                        <a:latin typeface="Cambria Math"/>
                      </a:rPr>
                      <m:t>  +</m:t>
                    </m:r>
                    <m:r>
                      <a:rPr lang="fr-BE" sz="1300" b="1" i="1" smtClean="0">
                        <a:latin typeface="Cambria Math"/>
                      </a:rPr>
                      <m:t>𝒄</m:t>
                    </m:r>
                    <m:acc>
                      <m:accPr>
                        <m:chr m:val="̅"/>
                        <m:ctrlPr>
                          <a:rPr lang="fr-BE" sz="13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BE" sz="1300" i="1">
                            <a:latin typeface="Cambria Math"/>
                          </a:rPr>
                          <m:t>𝒃</m:t>
                        </m:r>
                      </m:e>
                    </m:acc>
                    <m:r>
                      <a:rPr lang="fr-BE" sz="1300" i="1">
                        <a:latin typeface="Cambria Math"/>
                      </a:rPr>
                      <m:t> </m:t>
                    </m:r>
                    <m:r>
                      <a:rPr lang="fr-BE" sz="1300" b="1" i="1" smtClean="0">
                        <a:latin typeface="Cambria Math"/>
                      </a:rPr>
                      <m:t>𝒂</m:t>
                    </m:r>
                  </m:oMath>
                </a14:m>
                <a:r>
                  <a:rPr lang="fr-BE" sz="1300" b="1" i="1" dirty="0">
                    <a:latin typeface="Cambria Math"/>
                  </a:rPr>
                  <a:t>+ </a:t>
                </a:r>
                <a14:m>
                  <m:oMath xmlns:m="http://schemas.openxmlformats.org/officeDocument/2006/math">
                    <m:r>
                      <a:rPr lang="fr-BE" sz="1300" b="1" i="1" dirty="0" smtClean="0">
                        <a:latin typeface="Cambria Math"/>
                      </a:rPr>
                      <m:t>𝒄𝒃𝒂</m:t>
                    </m:r>
                  </m:oMath>
                </a14:m>
                <a:br>
                  <a:rPr lang="fr-BE" sz="1300" dirty="0"/>
                </a:br>
                <a:r>
                  <a:rPr lang="fr-BE" sz="1300" dirty="0"/>
                  <a:t>	+ logigramme</a:t>
                </a:r>
                <a:br>
                  <a:rPr lang="fr-BE" sz="1300" dirty="0"/>
                </a:br>
                <a:br>
                  <a:rPr lang="fr-BE" sz="1300" dirty="0"/>
                </a:br>
                <a:br>
                  <a:rPr lang="fr-BE" sz="1300" dirty="0"/>
                </a:br>
                <a:br>
                  <a:rPr lang="fr-BE" sz="1300" dirty="0"/>
                </a:br>
                <a:br>
                  <a:rPr lang="fr-BE" sz="1300" dirty="0"/>
                </a:br>
                <a:br>
                  <a:rPr lang="fr-BE" sz="1300" dirty="0"/>
                </a:br>
                <a:br>
                  <a:rPr lang="fr-BE" sz="1300" dirty="0"/>
                </a:br>
                <a:br>
                  <a:rPr lang="fr-BE" sz="1300" dirty="0"/>
                </a:br>
                <a:br>
                  <a:rPr lang="fr-BE" sz="1300" dirty="0"/>
                </a:br>
                <a:br>
                  <a:rPr lang="fr-BE" sz="1300" dirty="0"/>
                </a:br>
                <a:br>
                  <a:rPr lang="fr-BE" sz="1300" dirty="0"/>
                </a:br>
                <a:r>
                  <a:rPr lang="fr-BE" sz="1300" dirty="0"/>
                  <a:t>	+ Table de vérité   </a:t>
                </a:r>
                <a:br>
                  <a:rPr lang="fr-BE" sz="1300" dirty="0"/>
                </a:br>
                <a:br>
                  <a:rPr lang="fr-BE" sz="1300" dirty="0"/>
                </a:br>
                <a:br>
                  <a:rPr lang="fr-BE" sz="1300" dirty="0"/>
                </a:br>
                <a:br>
                  <a:rPr lang="fr-BE" sz="1300" dirty="0"/>
                </a:br>
                <a:br>
                  <a:rPr lang="fr-BE" sz="1300" dirty="0"/>
                </a:br>
                <a:br>
                  <a:rPr lang="fr-BE" sz="1300" dirty="0"/>
                </a:br>
                <a:r>
                  <a:rPr lang="fr-BE" sz="1300" dirty="0"/>
                  <a:t>	+ Table de </a:t>
                </a:r>
                <a:r>
                  <a:rPr lang="fr-BE" sz="1300" dirty="0" err="1"/>
                  <a:t>Karnaugh</a:t>
                </a:r>
                <a:br>
                  <a:rPr lang="fr-BE" sz="1300" dirty="0"/>
                </a:br>
                <a:br>
                  <a:rPr lang="fr-BE" sz="1300" dirty="0"/>
                </a:br>
                <a:br>
                  <a:rPr lang="fr-BE" sz="13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1300" i="1">
                          <a:latin typeface="Cambria Math"/>
                        </a:rPr>
                        <m:t>𝑭</m:t>
                      </m:r>
                      <m:r>
                        <a:rPr lang="fr-BE" sz="1300" i="1">
                          <a:latin typeface="Cambria Math"/>
                        </a:rPr>
                        <m:t>=</m:t>
                      </m:r>
                      <m:r>
                        <a:rPr lang="fr-BE" sz="1300" i="1">
                          <a:latin typeface="Cambria Math"/>
                        </a:rPr>
                        <m:t>𝑨</m:t>
                      </m:r>
                    </m:oMath>
                  </m:oMathPara>
                </a14:m>
                <a:br>
                  <a:rPr lang="fr-BE" sz="1300" dirty="0"/>
                </a:br>
                <a:r>
                  <a:rPr lang="fr-BE" sz="1300" dirty="0"/>
                  <a:t>	+ écriture simplifiée (ensemble des numéros des cases de la table de K</a:t>
                </a:r>
                <a:br>
                  <a:rPr lang="fr-BE" sz="1300" dirty="0"/>
                </a:br>
                <a:r>
                  <a:rPr lang="fr-BE" sz="1300" dirty="0"/>
                  <a:t>                                 F(</a:t>
                </a:r>
                <a:r>
                  <a:rPr lang="fr-BE" sz="1300" dirty="0" err="1"/>
                  <a:t>c,b,a</a:t>
                </a:r>
                <a:r>
                  <a:rPr lang="fr-BE" sz="1300" dirty="0"/>
                  <a:t>)= R(1,3,5,7)</a:t>
                </a:r>
              </a:p>
            </p:txBody>
          </p:sp>
        </mc:Choice>
        <mc:Fallback xmlns="">
          <p:sp>
            <p:nvSpPr>
              <p:cNvPr id="4" name="Titr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251520" y="1386740"/>
                <a:ext cx="8640960" cy="4524065"/>
              </a:xfrm>
              <a:blipFill rotWithShape="1">
                <a:blip r:embed="rId3"/>
                <a:stretch>
                  <a:fillRect l="-353" t="-5787" b="-619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0897-BDB6-47DF-961C-AED939EF9583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02-12-19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894292" y="476672"/>
            <a:ext cx="155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3200" b="1" dirty="0">
                <a:solidFill>
                  <a:srgbClr val="FF0000"/>
                </a:solidFill>
              </a:rPr>
              <a:t>Rappel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073" y="5157192"/>
            <a:ext cx="1169043" cy="53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005064"/>
            <a:ext cx="857820" cy="97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137" y="2132856"/>
            <a:ext cx="2621416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411617"/>
            <a:ext cx="762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83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755576" y="1022871"/>
            <a:ext cx="7772400" cy="1470025"/>
          </a:xfrm>
        </p:spPr>
        <p:txBody>
          <a:bodyPr>
            <a:noAutofit/>
          </a:bodyPr>
          <a:lstStyle/>
          <a:p>
            <a:pPr algn="l"/>
            <a:r>
              <a:rPr lang="fr-BE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Etapes à suivre pour simplifier une expression booléenne en recourant à la méthode des diagrammes de </a:t>
            </a:r>
            <a:r>
              <a:rPr lang="fr-BE" sz="18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Karnaugh</a:t>
            </a:r>
            <a:r>
              <a:rPr lang="fr-BE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fr-BE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fr-B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0897-BDB6-47DF-961C-AED939EF9583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02-12-19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043608" y="2276872"/>
            <a:ext cx="810039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BE" sz="1600" dirty="0"/>
              <a:t>Dessinez </a:t>
            </a:r>
            <a:r>
              <a:rPr lang="fr-BE" sz="1600" b="1" dirty="0">
                <a:solidFill>
                  <a:srgbClr val="00B050"/>
                </a:solidFill>
              </a:rPr>
              <a:t>le diagramme K </a:t>
            </a:r>
            <a:r>
              <a:rPr lang="fr-BE" sz="1600" dirty="0"/>
              <a:t>et placez des 1 dans les carrés correspondant aux lignes de la table de vérité dont la sortie est 1. Mettez des 0 dans les autres carrés.</a:t>
            </a:r>
          </a:p>
          <a:p>
            <a:pPr marL="342900" indent="-342900">
              <a:buAutoNum type="arabicPeriod"/>
            </a:pPr>
            <a:r>
              <a:rPr lang="fr-BE" sz="1600" dirty="0"/>
              <a:t>Étudiez le diagramme et repérez les 1 adjacents. Encerclez les 1, dit</a:t>
            </a:r>
            <a:r>
              <a:rPr lang="fr-BE" sz="1600" b="1" dirty="0">
                <a:solidFill>
                  <a:srgbClr val="00B0F0"/>
                </a:solidFill>
              </a:rPr>
              <a:t> isolés</a:t>
            </a:r>
            <a:r>
              <a:rPr lang="fr-BE" sz="1600" dirty="0"/>
              <a:t>, qui ne sont voisins d'aucun autre 1.</a:t>
            </a:r>
          </a:p>
          <a:p>
            <a:pPr marL="342900" indent="-342900">
              <a:buAutoNum type="arabicPeriod"/>
            </a:pPr>
            <a:r>
              <a:rPr lang="fr-BE" sz="1600" dirty="0"/>
              <a:t>Ensuite, trouvez les 1 qui sont adjacents seulement à un autre 1. Réunissez </a:t>
            </a:r>
            <a:r>
              <a:rPr lang="fr-BE" sz="1600" b="1" dirty="0">
                <a:solidFill>
                  <a:srgbClr val="00B0F0"/>
                </a:solidFill>
              </a:rPr>
              <a:t>ces doublets</a:t>
            </a:r>
            <a:r>
              <a:rPr lang="fr-BE" sz="1600" dirty="0">
                <a:solidFill>
                  <a:srgbClr val="00B0F0"/>
                </a:solidFill>
              </a:rPr>
              <a:t> </a:t>
            </a:r>
            <a:r>
              <a:rPr lang="fr-BE" sz="1600" dirty="0"/>
              <a:t>de 1 adjacents.</a:t>
            </a:r>
          </a:p>
          <a:p>
            <a:pPr marL="342900" indent="-342900">
              <a:buAutoNum type="arabicPeriod"/>
            </a:pPr>
            <a:r>
              <a:rPr lang="fr-BE" sz="1600" dirty="0"/>
              <a:t> Réunissez tous </a:t>
            </a:r>
            <a:r>
              <a:rPr lang="fr-BE" sz="1600" b="1" dirty="0">
                <a:solidFill>
                  <a:srgbClr val="00B0F0"/>
                </a:solidFill>
              </a:rPr>
              <a:t>les octets </a:t>
            </a:r>
            <a:r>
              <a:rPr lang="fr-BE" sz="1600" dirty="0"/>
              <a:t>de 1 adjacents même si des 1 se trouvent déjà dans des doublets.</a:t>
            </a:r>
          </a:p>
          <a:p>
            <a:pPr marL="342900" indent="-342900">
              <a:buAutoNum type="arabicPeriod"/>
            </a:pPr>
            <a:r>
              <a:rPr lang="fr-BE" sz="1600" dirty="0"/>
              <a:t>Réunissez tous les </a:t>
            </a:r>
            <a:r>
              <a:rPr lang="fr-BE" sz="1600" b="1" dirty="0">
                <a:solidFill>
                  <a:srgbClr val="00B0F0"/>
                </a:solidFill>
              </a:rPr>
              <a:t>quartets</a:t>
            </a:r>
            <a:r>
              <a:rPr lang="fr-BE" sz="1600" dirty="0"/>
              <a:t> de 1 adjacents qui ont au moins un 1 qui n'a pas déjà été regroupé.</a:t>
            </a:r>
          </a:p>
          <a:p>
            <a:pPr marL="342900" indent="-342900">
              <a:buAutoNum type="arabicPeriod"/>
            </a:pPr>
            <a:r>
              <a:rPr lang="fr-BE" sz="1600" dirty="0"/>
              <a:t>Réunissez tous les doublets nécessaires pour inclure n'importe quel 1 non encore regroupé, en prenant soin d'utiliser le </a:t>
            </a:r>
            <a:r>
              <a:rPr lang="fr-BE" sz="1600" b="1" dirty="0">
                <a:solidFill>
                  <a:srgbClr val="FF0000"/>
                </a:solidFill>
              </a:rPr>
              <a:t>moins de réunions possibles</a:t>
            </a:r>
            <a:r>
              <a:rPr lang="fr-BE" sz="1600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fr-BE" sz="1600" dirty="0"/>
              <a:t>Effectuez </a:t>
            </a:r>
            <a:r>
              <a:rPr lang="fr-BE" sz="1600" b="1" dirty="0">
                <a:solidFill>
                  <a:srgbClr val="FF0000"/>
                </a:solidFill>
              </a:rPr>
              <a:t>l'addition logique </a:t>
            </a:r>
            <a:r>
              <a:rPr lang="fr-BE" sz="1600" dirty="0"/>
              <a:t>de tous les termes résultants des réunions</a:t>
            </a:r>
            <a:r>
              <a:rPr lang="fr-B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143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827584" y="1340768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fr-BE" dirty="0"/>
              <a:t>Simplifier au </a:t>
            </a:r>
            <a:r>
              <a:rPr lang="fr-BE" dirty="0">
                <a:solidFill>
                  <a:srgbClr val="FF0000"/>
                </a:solidFill>
              </a:rPr>
              <a:t>maximum</a:t>
            </a:r>
            <a:r>
              <a:rPr lang="fr-BE" dirty="0"/>
              <a:t> selon la méthode de </a:t>
            </a:r>
            <a:r>
              <a:rPr lang="fr-BE" dirty="0" err="1"/>
              <a:t>Karnaugh</a:t>
            </a:r>
            <a:r>
              <a:rPr lang="fr-BE" dirty="0"/>
              <a:t>, les 10 fonctions suivantes. </a:t>
            </a:r>
            <a:r>
              <a:rPr lang="fr-BE" dirty="0">
                <a:solidFill>
                  <a:srgbClr val="FF0000"/>
                </a:solidFill>
              </a:rPr>
              <a:t>La variable A correspondant à 2</a:t>
            </a:r>
            <a:r>
              <a:rPr lang="fr-BE" baseline="30000" dirty="0">
                <a:solidFill>
                  <a:srgbClr val="FF0000"/>
                </a:solidFill>
              </a:rPr>
              <a:t>0</a:t>
            </a:r>
            <a:r>
              <a:rPr lang="fr-BE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br>
              <a:rPr lang="fr-BE" i="1" dirty="0">
                <a:solidFill>
                  <a:srgbClr val="FF0000"/>
                </a:solidFill>
              </a:rPr>
            </a:br>
            <a:endParaRPr lang="fr-BE" i="1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0897-BDB6-47DF-961C-AED939EF9583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02-12-19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348880"/>
            <a:ext cx="2223166" cy="1785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143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323528" y="1196752"/>
            <a:ext cx="7772400" cy="792088"/>
          </a:xfrm>
        </p:spPr>
        <p:txBody>
          <a:bodyPr>
            <a:normAutofit/>
          </a:bodyPr>
          <a:lstStyle/>
          <a:p>
            <a:pPr algn="l"/>
            <a:r>
              <a:rPr lang="fr-BE" sz="2000" b="0" dirty="0">
                <a:latin typeface="Arial" panose="020B0604020202020204" pitchFamily="34" charset="0"/>
                <a:cs typeface="Arial" panose="020B0604020202020204" pitchFamily="34" charset="0"/>
              </a:rPr>
              <a:t>F1(D,C,B,A)= R(0,2,4,5,8 ,10,12,13)</a:t>
            </a:r>
            <a:endParaRPr lang="fr-B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br>
              <a:rPr lang="fr-BE" dirty="0">
                <a:solidFill>
                  <a:srgbClr val="FF0000"/>
                </a:solidFill>
              </a:rPr>
            </a:br>
            <a:endParaRPr lang="fr-BE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0897-BDB6-47DF-961C-AED939EF9583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02-12-19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44824"/>
            <a:ext cx="3528393" cy="253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88840"/>
            <a:ext cx="253365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4077072"/>
            <a:ext cx="3946774" cy="1888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7956376" y="50851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F1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FCE5833-7843-480F-8911-BCBC92D3D751}"/>
              </a:ext>
            </a:extLst>
          </p:cNvPr>
          <p:cNvSpPr txBox="1"/>
          <p:nvPr/>
        </p:nvSpPr>
        <p:spPr>
          <a:xfrm>
            <a:off x="3563888" y="3070557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" dirty="0">
                <a:solidFill>
                  <a:srgbClr val="C00000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33143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323528" y="1196752"/>
            <a:ext cx="7772400" cy="792088"/>
          </a:xfrm>
        </p:spPr>
        <p:txBody>
          <a:bodyPr>
            <a:normAutofit/>
          </a:bodyPr>
          <a:lstStyle/>
          <a:p>
            <a:pPr algn="l"/>
            <a:r>
              <a:rPr lang="fr-BE" sz="2000" b="0" dirty="0">
                <a:latin typeface="Arial" panose="020B0604020202020204" pitchFamily="34" charset="0"/>
                <a:cs typeface="Arial" panose="020B0604020202020204" pitchFamily="34" charset="0"/>
              </a:rPr>
              <a:t>F2(D,C,B,A)= R(0,1,3,4,5,8,11,12)</a:t>
            </a:r>
            <a:endParaRPr lang="fr-B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br>
              <a:rPr lang="fr-BE" dirty="0">
                <a:solidFill>
                  <a:srgbClr val="FF0000"/>
                </a:solidFill>
              </a:rPr>
            </a:br>
            <a:endParaRPr lang="fr-BE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0897-BDB6-47DF-961C-AED939EF9583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02-12-19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40" y="1844825"/>
            <a:ext cx="2670100" cy="2345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844825"/>
            <a:ext cx="2464324" cy="1944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933056"/>
            <a:ext cx="4291888" cy="2200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7302656" y="403673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F2</a:t>
            </a:r>
          </a:p>
        </p:txBody>
      </p:sp>
    </p:spTree>
    <p:extLst>
      <p:ext uri="{BB962C8B-B14F-4D97-AF65-F5344CB8AC3E}">
        <p14:creationId xmlns:p14="http://schemas.microsoft.com/office/powerpoint/2010/main" val="342448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323528" y="1196752"/>
            <a:ext cx="7772400" cy="792088"/>
          </a:xfrm>
        </p:spPr>
        <p:txBody>
          <a:bodyPr>
            <a:normAutofit/>
          </a:bodyPr>
          <a:lstStyle/>
          <a:p>
            <a:pPr algn="l"/>
            <a:r>
              <a:rPr lang="fr-BE" sz="2000" b="0" dirty="0">
                <a:latin typeface="Arial" panose="020B0604020202020204" pitchFamily="34" charset="0"/>
                <a:cs typeface="Arial" panose="020B0604020202020204" pitchFamily="34" charset="0"/>
              </a:rPr>
              <a:t>F3(D,C,B,A)= R(0,2,4,6,8,9,12,13)</a:t>
            </a:r>
            <a:endParaRPr lang="fr-B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br>
              <a:rPr lang="fr-BE" dirty="0">
                <a:solidFill>
                  <a:srgbClr val="FF0000"/>
                </a:solidFill>
              </a:rPr>
            </a:br>
            <a:endParaRPr lang="fr-BE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0897-BDB6-47DF-961C-AED939EF9583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02-12-19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3096344" cy="237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988840"/>
            <a:ext cx="2520280" cy="1743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345" y="4200810"/>
            <a:ext cx="4188048" cy="176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7380312" y="4931269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F3</a:t>
            </a:r>
          </a:p>
        </p:txBody>
      </p:sp>
    </p:spTree>
    <p:extLst>
      <p:ext uri="{BB962C8B-B14F-4D97-AF65-F5344CB8AC3E}">
        <p14:creationId xmlns:p14="http://schemas.microsoft.com/office/powerpoint/2010/main" val="342448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323528" y="1196752"/>
            <a:ext cx="7772400" cy="792088"/>
          </a:xfrm>
        </p:spPr>
        <p:txBody>
          <a:bodyPr>
            <a:normAutofit/>
          </a:bodyPr>
          <a:lstStyle/>
          <a:p>
            <a:pPr algn="l"/>
            <a:r>
              <a:rPr lang="fr-BE" sz="2000" b="0" dirty="0">
                <a:latin typeface="Arial" panose="020B0604020202020204" pitchFamily="34" charset="0"/>
                <a:cs typeface="Arial" panose="020B0604020202020204" pitchFamily="34" charset="0"/>
              </a:rPr>
              <a:t>F4(C,B,A)= R(0,2,4,5)</a:t>
            </a:r>
            <a:endParaRPr lang="fr-B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br>
              <a:rPr lang="fr-BE" dirty="0">
                <a:solidFill>
                  <a:srgbClr val="FF0000"/>
                </a:solidFill>
              </a:rPr>
            </a:br>
            <a:endParaRPr lang="fr-BE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0897-BDB6-47DF-961C-AED939EF9583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02-12-19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3905647" cy="1905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831121"/>
            <a:ext cx="28098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17614"/>
            <a:ext cx="4464496" cy="200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5922094" y="5275415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F4</a:t>
            </a:r>
          </a:p>
        </p:txBody>
      </p:sp>
    </p:spTree>
    <p:extLst>
      <p:ext uri="{BB962C8B-B14F-4D97-AF65-F5344CB8AC3E}">
        <p14:creationId xmlns:p14="http://schemas.microsoft.com/office/powerpoint/2010/main" val="342448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323528" y="1196752"/>
            <a:ext cx="7772400" cy="792088"/>
          </a:xfrm>
        </p:spPr>
        <p:txBody>
          <a:bodyPr>
            <a:normAutofit/>
          </a:bodyPr>
          <a:lstStyle/>
          <a:p>
            <a:pPr algn="l"/>
            <a:r>
              <a:rPr lang="fr-BE" sz="2000" b="0" dirty="0"/>
              <a:t>F</a:t>
            </a:r>
            <a:r>
              <a:rPr lang="fr-BE" sz="2000" b="0" dirty="0">
                <a:latin typeface="Arial" panose="020B0604020202020204" pitchFamily="34" charset="0"/>
                <a:cs typeface="Arial" panose="020B0604020202020204" pitchFamily="34" charset="0"/>
              </a:rPr>
              <a:t>5(D,C,B,A)= R(0,1,2,4,5,6,9,13)</a:t>
            </a:r>
            <a:endParaRPr lang="fr-B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br>
              <a:rPr lang="fr-BE" dirty="0">
                <a:solidFill>
                  <a:srgbClr val="FF0000"/>
                </a:solidFill>
              </a:rPr>
            </a:br>
            <a:endParaRPr lang="fr-BE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0897-BDB6-47DF-961C-AED939EF9583}" type="datetime1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02-12-19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>
                <a:solidFill>
                  <a:prstClr val="black">
                    <a:tint val="75000"/>
                  </a:prstClr>
                </a:solidFill>
              </a:rPr>
              <a:t>www.heh.be</a:t>
            </a:r>
            <a:endParaRPr lang="fr-B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969FB-3CDB-4BA7-BB65-4C9B3D66EC11}" type="slidenum">
              <a:rPr lang="fr-BE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fr-B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43" y="1916832"/>
            <a:ext cx="2708388" cy="2340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988840"/>
            <a:ext cx="4296123" cy="353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7452320" y="4365104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F5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6AA6E6E-B95D-4E27-9FF2-99DAEE2BE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6917" y="1996020"/>
            <a:ext cx="1918344" cy="143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80771"/>
      </p:ext>
    </p:extLst>
  </p:cSld>
  <p:clrMapOvr>
    <a:masterClrMapping/>
  </p:clrMapOvr>
</p:sld>
</file>

<file path=ppt/theme/theme1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EH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11170</TotalTime>
  <Words>488</Words>
  <Application>Microsoft Office PowerPoint</Application>
  <PresentationFormat>Affichage à l'écran (4:3)</PresentationFormat>
  <Paragraphs>101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Arial Narrow</vt:lpstr>
      <vt:lpstr>Calibri</vt:lpstr>
      <vt:lpstr>Cambria Math</vt:lpstr>
      <vt:lpstr>2_Thème Office</vt:lpstr>
      <vt:lpstr>EXERCICES: Simplification d’une fonction logique par la méthode de KARNAUGH</vt:lpstr>
      <vt:lpstr>1. Différentes représentations d’une fonction logique    + les différentes formes canoniques (4): nous utiliserons la première forme   F= c ̅  b ̅  a+c ̅  ba  +cb ̅  a+ cba  + logigramme            + Table de vérité          + Table de Karnaugh   F=A  + écriture simplifiée (ensemble des numéros des cases de la table de K                                  F(c,b,a)= R(1,3,5,7)</vt:lpstr>
      <vt:lpstr>2. Etapes à suivre pour simplifier une expression booléenne en recourant à la méthode des diagrammes de Karnaugh: </vt:lpstr>
      <vt:lpstr>Simplifier au maximum selon la méthode de Karnaugh, les 10 fonctions suivantes. La variable A correspondant à 20 </vt:lpstr>
      <vt:lpstr>F1(D,C,B,A)= R(0,2,4,5,8 ,10,12,13)</vt:lpstr>
      <vt:lpstr>F2(D,C,B,A)= R(0,1,3,4,5,8,11,12)</vt:lpstr>
      <vt:lpstr>F3(D,C,B,A)= R(0,2,4,6,8,9,12,13)</vt:lpstr>
      <vt:lpstr>F4(C,B,A)= R(0,2,4,5)</vt:lpstr>
      <vt:lpstr>F5(D,C,B,A)= R(0,1,2,4,5,6,9,13)</vt:lpstr>
      <vt:lpstr>F6(D,C,B,A)= R(1,5,8,9,10,11,13,15)</vt:lpstr>
      <vt:lpstr>F7(D,C,B,A) = R(5,7) + RՓ (8,13,15)</vt:lpstr>
      <vt:lpstr>F8(D,C,B,A) = R(2,3,4,5) + RՓ (10,11,12,13,14,15)</vt:lpstr>
      <vt:lpstr>F9(D,C,B,A)= R(0,1,2,3,4,6,8,9,10,11)</vt:lpstr>
      <vt:lpstr>F10(D,C,B,A)= R(0,1,2,3,4,5,6,7,8,9,10,11)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formation, Grille des cours Denis MANDOUX (MDX) Michelle VANDEVILLE (VDV)</dc:title>
  <dc:creator>Vandeville</dc:creator>
  <cp:lastModifiedBy>VANDEVILLE Michelle</cp:lastModifiedBy>
  <cp:revision>339</cp:revision>
  <dcterms:created xsi:type="dcterms:W3CDTF">2011-08-30T07:05:33Z</dcterms:created>
  <dcterms:modified xsi:type="dcterms:W3CDTF">2019-12-03T10:24:48Z</dcterms:modified>
</cp:coreProperties>
</file>