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70" r:id="rId3"/>
    <p:sldId id="257" r:id="rId4"/>
    <p:sldId id="258" r:id="rId5"/>
    <p:sldId id="259" r:id="rId6"/>
    <p:sldId id="260" r:id="rId7"/>
    <p:sldId id="261" r:id="rId8"/>
    <p:sldId id="262" r:id="rId9"/>
    <p:sldId id="263" r:id="rId10"/>
    <p:sldId id="265" r:id="rId11"/>
    <p:sldId id="266" r:id="rId12"/>
    <p:sldId id="268" r:id="rId13"/>
    <p:sldId id="269" r:id="rId14"/>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Century Gothic" panose="020B0502020202020204" pitchFamily="34" charset="0"/>
      <p:regular r:id="rId19"/>
      <p:bold r:id="rId20"/>
      <p:italic r:id="rId21"/>
      <p:boldItalic r:id="rId22"/>
    </p:embeddedFont>
    <p:embeddedFont>
      <p:font typeface="Elephant" panose="02020904090505020303" pitchFamily="18" charset="0"/>
      <p:regular r:id="rId23"/>
      <p:italic r:id="rId24"/>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34DC"/>
    <a:srgbClr val="F0D1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981255-9CDD-4FD4-A940-9852EED7509D}"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E8A2C117-8B01-476C-B581-FA4E56CBB958}">
      <dgm:prSet/>
      <dgm:spPr/>
      <dgm:t>
        <a:bodyPr/>
        <a:lstStyle/>
        <a:p>
          <a:r>
            <a:rPr lang="fr-BE"/>
            <a:t>Schéma donné</a:t>
          </a:r>
          <a:endParaRPr lang="en-US"/>
        </a:p>
      </dgm:t>
    </dgm:pt>
    <dgm:pt modelId="{CD09AAD1-56B5-4924-A541-28D47E2F8030}" type="parTrans" cxnId="{48628562-07DC-4BDC-8BCC-4844D69F907E}">
      <dgm:prSet/>
      <dgm:spPr/>
      <dgm:t>
        <a:bodyPr/>
        <a:lstStyle/>
        <a:p>
          <a:endParaRPr lang="en-US"/>
        </a:p>
      </dgm:t>
    </dgm:pt>
    <dgm:pt modelId="{FD9575AD-656B-4620-8EA0-28DA242DE2F9}" type="sibTrans" cxnId="{48628562-07DC-4BDC-8BCC-4844D69F907E}">
      <dgm:prSet/>
      <dgm:spPr/>
      <dgm:t>
        <a:bodyPr/>
        <a:lstStyle/>
        <a:p>
          <a:endParaRPr lang="en-US"/>
        </a:p>
      </dgm:t>
    </dgm:pt>
    <dgm:pt modelId="{EED80B97-167B-43A8-A986-9FA6F9C20531}">
      <dgm:prSet/>
      <dgm:spPr/>
      <dgm:t>
        <a:bodyPr/>
        <a:lstStyle/>
        <a:p>
          <a:r>
            <a:rPr lang="fr-BE"/>
            <a:t>Table de vérité</a:t>
          </a:r>
          <a:endParaRPr lang="en-US"/>
        </a:p>
      </dgm:t>
    </dgm:pt>
    <dgm:pt modelId="{01AB5DC1-6A81-4F8A-A4E7-EDC1EE149C7D}" type="parTrans" cxnId="{9A424104-CA69-4E5E-A2C9-0ADB88DDDAD3}">
      <dgm:prSet/>
      <dgm:spPr/>
      <dgm:t>
        <a:bodyPr/>
        <a:lstStyle/>
        <a:p>
          <a:endParaRPr lang="en-US"/>
        </a:p>
      </dgm:t>
    </dgm:pt>
    <dgm:pt modelId="{79DAB40C-3C3D-4B4D-B73C-672ECF174089}" type="sibTrans" cxnId="{9A424104-CA69-4E5E-A2C9-0ADB88DDDAD3}">
      <dgm:prSet/>
      <dgm:spPr/>
      <dgm:t>
        <a:bodyPr/>
        <a:lstStyle/>
        <a:p>
          <a:endParaRPr lang="en-US"/>
        </a:p>
      </dgm:t>
    </dgm:pt>
    <dgm:pt modelId="{97A5F4BF-150D-4FBE-839E-049089338700}">
      <dgm:prSet/>
      <dgm:spPr/>
      <dgm:t>
        <a:bodyPr/>
        <a:lstStyle/>
        <a:p>
          <a:r>
            <a:rPr lang="fr-BE"/>
            <a:t>Formes canoniques</a:t>
          </a:r>
          <a:endParaRPr lang="en-US"/>
        </a:p>
      </dgm:t>
    </dgm:pt>
    <dgm:pt modelId="{46CA6FD1-1163-4A29-A85A-35A848E75107}" type="parTrans" cxnId="{C977825D-3B74-4C07-B373-615DB235CFA4}">
      <dgm:prSet/>
      <dgm:spPr/>
      <dgm:t>
        <a:bodyPr/>
        <a:lstStyle/>
        <a:p>
          <a:endParaRPr lang="en-US"/>
        </a:p>
      </dgm:t>
    </dgm:pt>
    <dgm:pt modelId="{B3BEC97C-9737-4EB2-89A4-81A728340F74}" type="sibTrans" cxnId="{C977825D-3B74-4C07-B373-615DB235CFA4}">
      <dgm:prSet/>
      <dgm:spPr/>
      <dgm:t>
        <a:bodyPr/>
        <a:lstStyle/>
        <a:p>
          <a:endParaRPr lang="en-US"/>
        </a:p>
      </dgm:t>
    </dgm:pt>
    <dgm:pt modelId="{926A7EB5-CF19-42EC-852B-84DD62BD4C16}">
      <dgm:prSet/>
      <dgm:spPr/>
      <dgm:t>
        <a:bodyPr/>
        <a:lstStyle/>
        <a:p>
          <a:r>
            <a:rPr lang="fr-BE"/>
            <a:t>Table de Karnaugh et simplification</a:t>
          </a:r>
          <a:endParaRPr lang="en-US"/>
        </a:p>
      </dgm:t>
    </dgm:pt>
    <dgm:pt modelId="{7C6A3D44-FF29-4B69-8F09-DECA4F756502}" type="parTrans" cxnId="{A45533CC-9CC9-4AF0-8AAD-8E88747801FF}">
      <dgm:prSet/>
      <dgm:spPr/>
      <dgm:t>
        <a:bodyPr/>
        <a:lstStyle/>
        <a:p>
          <a:endParaRPr lang="en-US"/>
        </a:p>
      </dgm:t>
    </dgm:pt>
    <dgm:pt modelId="{B8AAF3F7-2353-49FA-99B4-32304C5CC791}" type="sibTrans" cxnId="{A45533CC-9CC9-4AF0-8AAD-8E88747801FF}">
      <dgm:prSet/>
      <dgm:spPr/>
      <dgm:t>
        <a:bodyPr/>
        <a:lstStyle/>
        <a:p>
          <a:endParaRPr lang="en-US"/>
        </a:p>
      </dgm:t>
    </dgm:pt>
    <dgm:pt modelId="{3355E39B-FE45-4761-9719-4BA42EABDB8C}">
      <dgm:prSet/>
      <dgm:spPr/>
      <dgm:t>
        <a:bodyPr/>
        <a:lstStyle/>
        <a:p>
          <a:r>
            <a:rPr lang="fr-BE"/>
            <a:t>Fonction simlifiée</a:t>
          </a:r>
          <a:endParaRPr lang="en-US"/>
        </a:p>
      </dgm:t>
    </dgm:pt>
    <dgm:pt modelId="{A6D6FF7B-0217-4462-892A-386D7EC7962E}" type="parTrans" cxnId="{D2EE0C77-1B87-4AF6-BBA8-24EE5CF6E335}">
      <dgm:prSet/>
      <dgm:spPr/>
      <dgm:t>
        <a:bodyPr/>
        <a:lstStyle/>
        <a:p>
          <a:endParaRPr lang="en-US"/>
        </a:p>
      </dgm:t>
    </dgm:pt>
    <dgm:pt modelId="{BA361BF6-AC9E-406A-9EF2-0D393C2FE304}" type="sibTrans" cxnId="{D2EE0C77-1B87-4AF6-BBA8-24EE5CF6E335}">
      <dgm:prSet/>
      <dgm:spPr/>
      <dgm:t>
        <a:bodyPr/>
        <a:lstStyle/>
        <a:p>
          <a:endParaRPr lang="en-US"/>
        </a:p>
      </dgm:t>
    </dgm:pt>
    <dgm:pt modelId="{41EBE949-EA1B-4BBF-A9D1-493790B85916}">
      <dgm:prSet/>
      <dgm:spPr/>
      <dgm:t>
        <a:bodyPr/>
        <a:lstStyle/>
        <a:p>
          <a:r>
            <a:rPr lang="fr-BE"/>
            <a:t>ET OU PAS XOR (norme EURO)</a:t>
          </a:r>
          <a:endParaRPr lang="en-US"/>
        </a:p>
      </dgm:t>
    </dgm:pt>
    <dgm:pt modelId="{ECF1928E-3BA6-41F0-8506-07EB67A8B4A5}" type="parTrans" cxnId="{7FD33B25-34BA-4B5C-8DAD-39C53AD13684}">
      <dgm:prSet/>
      <dgm:spPr/>
      <dgm:t>
        <a:bodyPr/>
        <a:lstStyle/>
        <a:p>
          <a:endParaRPr lang="en-US"/>
        </a:p>
      </dgm:t>
    </dgm:pt>
    <dgm:pt modelId="{A6D6462A-9C7D-4ADD-BBA7-19522280DCD7}" type="sibTrans" cxnId="{7FD33B25-34BA-4B5C-8DAD-39C53AD13684}">
      <dgm:prSet/>
      <dgm:spPr/>
      <dgm:t>
        <a:bodyPr/>
        <a:lstStyle/>
        <a:p>
          <a:endParaRPr lang="en-US"/>
        </a:p>
      </dgm:t>
    </dgm:pt>
    <dgm:pt modelId="{9A07AACF-240B-45A6-BA9C-58999396DFE2}">
      <dgm:prSet/>
      <dgm:spPr/>
      <dgm:t>
        <a:bodyPr/>
        <a:lstStyle/>
        <a:p>
          <a:r>
            <a:rPr lang="fr-BE"/>
            <a:t>NAND2 (norme US)</a:t>
          </a:r>
          <a:endParaRPr lang="en-US"/>
        </a:p>
      </dgm:t>
    </dgm:pt>
    <dgm:pt modelId="{FECC1398-A5B8-4CBC-AE56-7809019A0A30}" type="parTrans" cxnId="{A3394943-D9B8-4645-A95A-5BABB920EEB3}">
      <dgm:prSet/>
      <dgm:spPr/>
      <dgm:t>
        <a:bodyPr/>
        <a:lstStyle/>
        <a:p>
          <a:endParaRPr lang="en-US"/>
        </a:p>
      </dgm:t>
    </dgm:pt>
    <dgm:pt modelId="{0CA1288A-CA3E-4F7E-9487-493942E38C70}" type="sibTrans" cxnId="{A3394943-D9B8-4645-A95A-5BABB920EEB3}">
      <dgm:prSet/>
      <dgm:spPr/>
      <dgm:t>
        <a:bodyPr/>
        <a:lstStyle/>
        <a:p>
          <a:endParaRPr lang="en-US"/>
        </a:p>
      </dgm:t>
    </dgm:pt>
    <dgm:pt modelId="{86C92476-AECD-436C-8812-FCF2FF415F78}">
      <dgm:prSet/>
      <dgm:spPr/>
      <dgm:t>
        <a:bodyPr/>
        <a:lstStyle/>
        <a:p>
          <a:r>
            <a:rPr lang="fr-BE" dirty="0"/>
            <a:t>Simulations avec logiciels</a:t>
          </a:r>
          <a:endParaRPr lang="en-US" dirty="0"/>
        </a:p>
      </dgm:t>
    </dgm:pt>
    <dgm:pt modelId="{9F326048-E1CB-42DF-B9FF-A9FF1B37A0EE}" type="parTrans" cxnId="{807337C3-CE59-4D8C-B4EA-2C914B712365}">
      <dgm:prSet/>
      <dgm:spPr/>
      <dgm:t>
        <a:bodyPr/>
        <a:lstStyle/>
        <a:p>
          <a:endParaRPr lang="en-US"/>
        </a:p>
      </dgm:t>
    </dgm:pt>
    <dgm:pt modelId="{40FA5D64-3A4D-4BCE-B478-6A21ABA0940F}" type="sibTrans" cxnId="{807337C3-CE59-4D8C-B4EA-2C914B712365}">
      <dgm:prSet/>
      <dgm:spPr/>
      <dgm:t>
        <a:bodyPr/>
        <a:lstStyle/>
        <a:p>
          <a:endParaRPr lang="en-US"/>
        </a:p>
      </dgm:t>
    </dgm:pt>
    <dgm:pt modelId="{1535B4C6-8A99-46A2-BD8A-CD242834A970}">
      <dgm:prSet/>
      <dgm:spPr/>
      <dgm:t>
        <a:bodyPr/>
        <a:lstStyle/>
        <a:p>
          <a:r>
            <a:rPr lang="fr-BE"/>
            <a:t>Tinkercad</a:t>
          </a:r>
          <a:endParaRPr lang="en-US"/>
        </a:p>
      </dgm:t>
    </dgm:pt>
    <dgm:pt modelId="{F7778C36-3802-48D4-93CA-C8C2517AF39C}" type="parTrans" cxnId="{A91B432B-8A6F-4D6E-9857-C1E7CF817C08}">
      <dgm:prSet/>
      <dgm:spPr/>
      <dgm:t>
        <a:bodyPr/>
        <a:lstStyle/>
        <a:p>
          <a:endParaRPr lang="en-US"/>
        </a:p>
      </dgm:t>
    </dgm:pt>
    <dgm:pt modelId="{26A061AD-5130-46B0-A8CD-737C3D1B6D7F}" type="sibTrans" cxnId="{A91B432B-8A6F-4D6E-9857-C1E7CF817C08}">
      <dgm:prSet/>
      <dgm:spPr/>
      <dgm:t>
        <a:bodyPr/>
        <a:lstStyle/>
        <a:p>
          <a:endParaRPr lang="en-US"/>
        </a:p>
      </dgm:t>
    </dgm:pt>
    <dgm:pt modelId="{40FE2920-110B-42F8-9BA9-402431C2A015}">
      <dgm:prSet/>
      <dgm:spPr/>
      <dgm:t>
        <a:bodyPr/>
        <a:lstStyle/>
        <a:p>
          <a:r>
            <a:rPr lang="fr-BE"/>
            <a:t>Multisim</a:t>
          </a:r>
          <a:endParaRPr lang="en-US"/>
        </a:p>
      </dgm:t>
    </dgm:pt>
    <dgm:pt modelId="{F436A554-F6B3-470C-808A-C48CEE3DF3C2}" type="parTrans" cxnId="{C59A776D-21B3-4A8E-BEB2-91A737F529EA}">
      <dgm:prSet/>
      <dgm:spPr/>
      <dgm:t>
        <a:bodyPr/>
        <a:lstStyle/>
        <a:p>
          <a:endParaRPr lang="en-US"/>
        </a:p>
      </dgm:t>
    </dgm:pt>
    <dgm:pt modelId="{E00B18DC-5DC0-4E44-BDD3-36AFFFC08A84}" type="sibTrans" cxnId="{C59A776D-21B3-4A8E-BEB2-91A737F529EA}">
      <dgm:prSet/>
      <dgm:spPr/>
      <dgm:t>
        <a:bodyPr/>
        <a:lstStyle/>
        <a:p>
          <a:endParaRPr lang="en-US"/>
        </a:p>
      </dgm:t>
    </dgm:pt>
    <dgm:pt modelId="{886F759B-5BFD-444C-84A4-3A9EEBE2A3DF}">
      <dgm:prSet/>
      <dgm:spPr/>
      <dgm:t>
        <a:bodyPr/>
        <a:lstStyle/>
        <a:p>
          <a:r>
            <a:rPr lang="fr-BE"/>
            <a:t>Conclusion</a:t>
          </a:r>
          <a:endParaRPr lang="en-US"/>
        </a:p>
      </dgm:t>
    </dgm:pt>
    <dgm:pt modelId="{4E2F2B92-E0F7-43A6-A342-3307B89F56C2}" type="parTrans" cxnId="{7613AF99-E53C-45FE-855D-E6DB66035D11}">
      <dgm:prSet/>
      <dgm:spPr/>
      <dgm:t>
        <a:bodyPr/>
        <a:lstStyle/>
        <a:p>
          <a:endParaRPr lang="en-US"/>
        </a:p>
      </dgm:t>
    </dgm:pt>
    <dgm:pt modelId="{B3489FB5-FD9E-414B-B26C-D6E0A737D64C}" type="sibTrans" cxnId="{7613AF99-E53C-45FE-855D-E6DB66035D11}">
      <dgm:prSet/>
      <dgm:spPr/>
      <dgm:t>
        <a:bodyPr/>
        <a:lstStyle/>
        <a:p>
          <a:endParaRPr lang="en-US"/>
        </a:p>
      </dgm:t>
    </dgm:pt>
    <dgm:pt modelId="{9828AEBC-0C07-46AD-B33D-21DA49AF6066}" type="pres">
      <dgm:prSet presAssocID="{DE981255-9CDD-4FD4-A940-9852EED7509D}" presName="diagram" presStyleCnt="0">
        <dgm:presLayoutVars>
          <dgm:dir/>
          <dgm:resizeHandles val="exact"/>
        </dgm:presLayoutVars>
      </dgm:prSet>
      <dgm:spPr/>
    </dgm:pt>
    <dgm:pt modelId="{9C7F3EAE-9844-4BDF-9B27-80AD11C290EA}" type="pres">
      <dgm:prSet presAssocID="{E8A2C117-8B01-476C-B581-FA4E56CBB958}" presName="node" presStyleLbl="node1" presStyleIdx="0" presStyleCnt="7">
        <dgm:presLayoutVars>
          <dgm:bulletEnabled val="1"/>
        </dgm:presLayoutVars>
      </dgm:prSet>
      <dgm:spPr/>
    </dgm:pt>
    <dgm:pt modelId="{4F572E27-CBF4-4D47-B956-ED08835C9CA4}" type="pres">
      <dgm:prSet presAssocID="{FD9575AD-656B-4620-8EA0-28DA242DE2F9}" presName="sibTrans" presStyleCnt="0"/>
      <dgm:spPr/>
    </dgm:pt>
    <dgm:pt modelId="{6D87CD7F-5652-47C4-B27B-A2766B1C9110}" type="pres">
      <dgm:prSet presAssocID="{EED80B97-167B-43A8-A986-9FA6F9C20531}" presName="node" presStyleLbl="node1" presStyleIdx="1" presStyleCnt="7">
        <dgm:presLayoutVars>
          <dgm:bulletEnabled val="1"/>
        </dgm:presLayoutVars>
      </dgm:prSet>
      <dgm:spPr/>
    </dgm:pt>
    <dgm:pt modelId="{25DB1BDE-1997-4291-85E9-5CE692D991BD}" type="pres">
      <dgm:prSet presAssocID="{79DAB40C-3C3D-4B4D-B73C-672ECF174089}" presName="sibTrans" presStyleCnt="0"/>
      <dgm:spPr/>
    </dgm:pt>
    <dgm:pt modelId="{8B1F6330-5C3F-4492-837A-42B217962D67}" type="pres">
      <dgm:prSet presAssocID="{97A5F4BF-150D-4FBE-839E-049089338700}" presName="node" presStyleLbl="node1" presStyleIdx="2" presStyleCnt="7">
        <dgm:presLayoutVars>
          <dgm:bulletEnabled val="1"/>
        </dgm:presLayoutVars>
      </dgm:prSet>
      <dgm:spPr/>
    </dgm:pt>
    <dgm:pt modelId="{F3DD4D78-2018-4771-9B4D-07D414B9D6B3}" type="pres">
      <dgm:prSet presAssocID="{B3BEC97C-9737-4EB2-89A4-81A728340F74}" presName="sibTrans" presStyleCnt="0"/>
      <dgm:spPr/>
    </dgm:pt>
    <dgm:pt modelId="{7A713241-C62F-4D28-9BCB-3883E4B4E7EC}" type="pres">
      <dgm:prSet presAssocID="{926A7EB5-CF19-42EC-852B-84DD62BD4C16}" presName="node" presStyleLbl="node1" presStyleIdx="3" presStyleCnt="7">
        <dgm:presLayoutVars>
          <dgm:bulletEnabled val="1"/>
        </dgm:presLayoutVars>
      </dgm:prSet>
      <dgm:spPr/>
    </dgm:pt>
    <dgm:pt modelId="{AE31D090-A088-4DD6-9928-06ADF75EBE8E}" type="pres">
      <dgm:prSet presAssocID="{B8AAF3F7-2353-49FA-99B4-32304C5CC791}" presName="sibTrans" presStyleCnt="0"/>
      <dgm:spPr/>
    </dgm:pt>
    <dgm:pt modelId="{A1A4B7E9-94B7-4D3B-9E41-C56869CC5A61}" type="pres">
      <dgm:prSet presAssocID="{3355E39B-FE45-4761-9719-4BA42EABDB8C}" presName="node" presStyleLbl="node1" presStyleIdx="4" presStyleCnt="7">
        <dgm:presLayoutVars>
          <dgm:bulletEnabled val="1"/>
        </dgm:presLayoutVars>
      </dgm:prSet>
      <dgm:spPr/>
    </dgm:pt>
    <dgm:pt modelId="{D42AB373-97A6-44A9-9431-43E98FE16145}" type="pres">
      <dgm:prSet presAssocID="{BA361BF6-AC9E-406A-9EF2-0D393C2FE304}" presName="sibTrans" presStyleCnt="0"/>
      <dgm:spPr/>
    </dgm:pt>
    <dgm:pt modelId="{8CC4A827-99BC-4969-B3AF-64C0D01A267C}" type="pres">
      <dgm:prSet presAssocID="{86C92476-AECD-436C-8812-FCF2FF415F78}" presName="node" presStyleLbl="node1" presStyleIdx="5" presStyleCnt="7">
        <dgm:presLayoutVars>
          <dgm:bulletEnabled val="1"/>
        </dgm:presLayoutVars>
      </dgm:prSet>
      <dgm:spPr/>
    </dgm:pt>
    <dgm:pt modelId="{29DB05BD-744C-47BC-9C29-959D99EE7FD0}" type="pres">
      <dgm:prSet presAssocID="{40FA5D64-3A4D-4BCE-B478-6A21ABA0940F}" presName="sibTrans" presStyleCnt="0"/>
      <dgm:spPr/>
    </dgm:pt>
    <dgm:pt modelId="{346723B4-D503-4102-9422-1C46CB4E979D}" type="pres">
      <dgm:prSet presAssocID="{886F759B-5BFD-444C-84A4-3A9EEBE2A3DF}" presName="node" presStyleLbl="node1" presStyleIdx="6" presStyleCnt="7">
        <dgm:presLayoutVars>
          <dgm:bulletEnabled val="1"/>
        </dgm:presLayoutVars>
      </dgm:prSet>
      <dgm:spPr/>
    </dgm:pt>
  </dgm:ptLst>
  <dgm:cxnLst>
    <dgm:cxn modelId="{9A424104-CA69-4E5E-A2C9-0ADB88DDDAD3}" srcId="{DE981255-9CDD-4FD4-A940-9852EED7509D}" destId="{EED80B97-167B-43A8-A986-9FA6F9C20531}" srcOrd="1" destOrd="0" parTransId="{01AB5DC1-6A81-4F8A-A4E7-EDC1EE149C7D}" sibTransId="{79DAB40C-3C3D-4B4D-B73C-672ECF174089}"/>
    <dgm:cxn modelId="{FCF67308-1023-4E07-BE2D-628E609B35B5}" type="presOf" srcId="{EED80B97-167B-43A8-A986-9FA6F9C20531}" destId="{6D87CD7F-5652-47C4-B27B-A2766B1C9110}" srcOrd="0" destOrd="0" presId="urn:microsoft.com/office/officeart/2005/8/layout/default"/>
    <dgm:cxn modelId="{A3837C1D-5318-4DC1-8546-68E095580EE7}" type="presOf" srcId="{E8A2C117-8B01-476C-B581-FA4E56CBB958}" destId="{9C7F3EAE-9844-4BDF-9B27-80AD11C290EA}" srcOrd="0" destOrd="0" presId="urn:microsoft.com/office/officeart/2005/8/layout/default"/>
    <dgm:cxn modelId="{7FD33B25-34BA-4B5C-8DAD-39C53AD13684}" srcId="{3355E39B-FE45-4761-9719-4BA42EABDB8C}" destId="{41EBE949-EA1B-4BBF-A9D1-493790B85916}" srcOrd="0" destOrd="0" parTransId="{ECF1928E-3BA6-41F0-8506-07EB67A8B4A5}" sibTransId="{A6D6462A-9C7D-4ADD-BBA7-19522280DCD7}"/>
    <dgm:cxn modelId="{DAC15C26-5E77-46D0-8749-06B803652CA2}" type="presOf" srcId="{40FE2920-110B-42F8-9BA9-402431C2A015}" destId="{8CC4A827-99BC-4969-B3AF-64C0D01A267C}" srcOrd="0" destOrd="2" presId="urn:microsoft.com/office/officeart/2005/8/layout/default"/>
    <dgm:cxn modelId="{A91B432B-8A6F-4D6E-9857-C1E7CF817C08}" srcId="{86C92476-AECD-436C-8812-FCF2FF415F78}" destId="{1535B4C6-8A99-46A2-BD8A-CD242834A970}" srcOrd="0" destOrd="0" parTransId="{F7778C36-3802-48D4-93CA-C8C2517AF39C}" sibTransId="{26A061AD-5130-46B0-A8CD-737C3D1B6D7F}"/>
    <dgm:cxn modelId="{F8F2B83D-220C-41FD-9EC3-713F07571329}" type="presOf" srcId="{3355E39B-FE45-4761-9719-4BA42EABDB8C}" destId="{A1A4B7E9-94B7-4D3B-9E41-C56869CC5A61}" srcOrd="0" destOrd="0" presId="urn:microsoft.com/office/officeart/2005/8/layout/default"/>
    <dgm:cxn modelId="{C977825D-3B74-4C07-B373-615DB235CFA4}" srcId="{DE981255-9CDD-4FD4-A940-9852EED7509D}" destId="{97A5F4BF-150D-4FBE-839E-049089338700}" srcOrd="2" destOrd="0" parTransId="{46CA6FD1-1163-4A29-A85A-35A848E75107}" sibTransId="{B3BEC97C-9737-4EB2-89A4-81A728340F74}"/>
    <dgm:cxn modelId="{48628562-07DC-4BDC-8BCC-4844D69F907E}" srcId="{DE981255-9CDD-4FD4-A940-9852EED7509D}" destId="{E8A2C117-8B01-476C-B581-FA4E56CBB958}" srcOrd="0" destOrd="0" parTransId="{CD09AAD1-56B5-4924-A541-28D47E2F8030}" sibTransId="{FD9575AD-656B-4620-8EA0-28DA242DE2F9}"/>
    <dgm:cxn modelId="{A3394943-D9B8-4645-A95A-5BABB920EEB3}" srcId="{3355E39B-FE45-4761-9719-4BA42EABDB8C}" destId="{9A07AACF-240B-45A6-BA9C-58999396DFE2}" srcOrd="1" destOrd="0" parTransId="{FECC1398-A5B8-4CBC-AE56-7809019A0A30}" sibTransId="{0CA1288A-CA3E-4F7E-9487-493942E38C70}"/>
    <dgm:cxn modelId="{CF94C965-0B89-41CC-A246-8934B2F1877C}" type="presOf" srcId="{97A5F4BF-150D-4FBE-839E-049089338700}" destId="{8B1F6330-5C3F-4492-837A-42B217962D67}" srcOrd="0" destOrd="0" presId="urn:microsoft.com/office/officeart/2005/8/layout/default"/>
    <dgm:cxn modelId="{C59A776D-21B3-4A8E-BEB2-91A737F529EA}" srcId="{86C92476-AECD-436C-8812-FCF2FF415F78}" destId="{40FE2920-110B-42F8-9BA9-402431C2A015}" srcOrd="1" destOrd="0" parTransId="{F436A554-F6B3-470C-808A-C48CEE3DF3C2}" sibTransId="{E00B18DC-5DC0-4E44-BDD3-36AFFFC08A84}"/>
    <dgm:cxn modelId="{D2EE0C77-1B87-4AF6-BBA8-24EE5CF6E335}" srcId="{DE981255-9CDD-4FD4-A940-9852EED7509D}" destId="{3355E39B-FE45-4761-9719-4BA42EABDB8C}" srcOrd="4" destOrd="0" parTransId="{A6D6FF7B-0217-4462-892A-386D7EC7962E}" sibTransId="{BA361BF6-AC9E-406A-9EF2-0D393C2FE304}"/>
    <dgm:cxn modelId="{3F9C8179-AD14-4AC5-851E-FECBA4CD0B71}" type="presOf" srcId="{41EBE949-EA1B-4BBF-A9D1-493790B85916}" destId="{A1A4B7E9-94B7-4D3B-9E41-C56869CC5A61}" srcOrd="0" destOrd="1" presId="urn:microsoft.com/office/officeart/2005/8/layout/default"/>
    <dgm:cxn modelId="{A634E885-52F2-4590-A82C-A2584FFDA74B}" type="presOf" srcId="{DE981255-9CDD-4FD4-A940-9852EED7509D}" destId="{9828AEBC-0C07-46AD-B33D-21DA49AF6066}" srcOrd="0" destOrd="0" presId="urn:microsoft.com/office/officeart/2005/8/layout/default"/>
    <dgm:cxn modelId="{7613AF99-E53C-45FE-855D-E6DB66035D11}" srcId="{DE981255-9CDD-4FD4-A940-9852EED7509D}" destId="{886F759B-5BFD-444C-84A4-3A9EEBE2A3DF}" srcOrd="6" destOrd="0" parTransId="{4E2F2B92-E0F7-43A6-A342-3307B89F56C2}" sibTransId="{B3489FB5-FD9E-414B-B26C-D6E0A737D64C}"/>
    <dgm:cxn modelId="{AABFBFA7-1C5A-4C55-84A2-4923E4E9580C}" type="presOf" srcId="{886F759B-5BFD-444C-84A4-3A9EEBE2A3DF}" destId="{346723B4-D503-4102-9422-1C46CB4E979D}" srcOrd="0" destOrd="0" presId="urn:microsoft.com/office/officeart/2005/8/layout/default"/>
    <dgm:cxn modelId="{807337C3-CE59-4D8C-B4EA-2C914B712365}" srcId="{DE981255-9CDD-4FD4-A940-9852EED7509D}" destId="{86C92476-AECD-436C-8812-FCF2FF415F78}" srcOrd="5" destOrd="0" parTransId="{9F326048-E1CB-42DF-B9FF-A9FF1B37A0EE}" sibTransId="{40FA5D64-3A4D-4BCE-B478-6A21ABA0940F}"/>
    <dgm:cxn modelId="{871BF4CA-2901-44FF-96AD-CFF55C4A77D2}" type="presOf" srcId="{1535B4C6-8A99-46A2-BD8A-CD242834A970}" destId="{8CC4A827-99BC-4969-B3AF-64C0D01A267C}" srcOrd="0" destOrd="1" presId="urn:microsoft.com/office/officeart/2005/8/layout/default"/>
    <dgm:cxn modelId="{A45533CC-9CC9-4AF0-8AAD-8E88747801FF}" srcId="{DE981255-9CDD-4FD4-A940-9852EED7509D}" destId="{926A7EB5-CF19-42EC-852B-84DD62BD4C16}" srcOrd="3" destOrd="0" parTransId="{7C6A3D44-FF29-4B69-8F09-DECA4F756502}" sibTransId="{B8AAF3F7-2353-49FA-99B4-32304C5CC791}"/>
    <dgm:cxn modelId="{4C9658D0-447B-47C7-B1FA-FDB67D743CD0}" type="presOf" srcId="{9A07AACF-240B-45A6-BA9C-58999396DFE2}" destId="{A1A4B7E9-94B7-4D3B-9E41-C56869CC5A61}" srcOrd="0" destOrd="2" presId="urn:microsoft.com/office/officeart/2005/8/layout/default"/>
    <dgm:cxn modelId="{F0A70DE4-D346-4434-9F95-9E4AEB52C4C3}" type="presOf" srcId="{86C92476-AECD-436C-8812-FCF2FF415F78}" destId="{8CC4A827-99BC-4969-B3AF-64C0D01A267C}" srcOrd="0" destOrd="0" presId="urn:microsoft.com/office/officeart/2005/8/layout/default"/>
    <dgm:cxn modelId="{A1C02CF1-130F-4273-87CC-2CFA9FAE939C}" type="presOf" srcId="{926A7EB5-CF19-42EC-852B-84DD62BD4C16}" destId="{7A713241-C62F-4D28-9BCB-3883E4B4E7EC}" srcOrd="0" destOrd="0" presId="urn:microsoft.com/office/officeart/2005/8/layout/default"/>
    <dgm:cxn modelId="{50F7B521-7D8F-4ABB-BFBF-5A73EFD2EFF6}" type="presParOf" srcId="{9828AEBC-0C07-46AD-B33D-21DA49AF6066}" destId="{9C7F3EAE-9844-4BDF-9B27-80AD11C290EA}" srcOrd="0" destOrd="0" presId="urn:microsoft.com/office/officeart/2005/8/layout/default"/>
    <dgm:cxn modelId="{8D972FB4-3736-48B1-A0F5-A5D97B7FD897}" type="presParOf" srcId="{9828AEBC-0C07-46AD-B33D-21DA49AF6066}" destId="{4F572E27-CBF4-4D47-B956-ED08835C9CA4}" srcOrd="1" destOrd="0" presId="urn:microsoft.com/office/officeart/2005/8/layout/default"/>
    <dgm:cxn modelId="{295D1E0F-4C4C-4A7E-B996-3644E6FF549C}" type="presParOf" srcId="{9828AEBC-0C07-46AD-B33D-21DA49AF6066}" destId="{6D87CD7F-5652-47C4-B27B-A2766B1C9110}" srcOrd="2" destOrd="0" presId="urn:microsoft.com/office/officeart/2005/8/layout/default"/>
    <dgm:cxn modelId="{21FC6E45-0AE8-454A-9960-05345C5ED676}" type="presParOf" srcId="{9828AEBC-0C07-46AD-B33D-21DA49AF6066}" destId="{25DB1BDE-1997-4291-85E9-5CE692D991BD}" srcOrd="3" destOrd="0" presId="urn:microsoft.com/office/officeart/2005/8/layout/default"/>
    <dgm:cxn modelId="{E104A446-D172-4F10-A4DD-88EFE0569E16}" type="presParOf" srcId="{9828AEBC-0C07-46AD-B33D-21DA49AF6066}" destId="{8B1F6330-5C3F-4492-837A-42B217962D67}" srcOrd="4" destOrd="0" presId="urn:microsoft.com/office/officeart/2005/8/layout/default"/>
    <dgm:cxn modelId="{66CFECB2-909A-4260-A9F3-9D3A0C665974}" type="presParOf" srcId="{9828AEBC-0C07-46AD-B33D-21DA49AF6066}" destId="{F3DD4D78-2018-4771-9B4D-07D414B9D6B3}" srcOrd="5" destOrd="0" presId="urn:microsoft.com/office/officeart/2005/8/layout/default"/>
    <dgm:cxn modelId="{5140C057-7791-44A1-A2B6-9A1A587C2F2B}" type="presParOf" srcId="{9828AEBC-0C07-46AD-B33D-21DA49AF6066}" destId="{7A713241-C62F-4D28-9BCB-3883E4B4E7EC}" srcOrd="6" destOrd="0" presId="urn:microsoft.com/office/officeart/2005/8/layout/default"/>
    <dgm:cxn modelId="{22480286-5895-4DA7-8EC6-5A64E5B4C30C}" type="presParOf" srcId="{9828AEBC-0C07-46AD-B33D-21DA49AF6066}" destId="{AE31D090-A088-4DD6-9928-06ADF75EBE8E}" srcOrd="7" destOrd="0" presId="urn:microsoft.com/office/officeart/2005/8/layout/default"/>
    <dgm:cxn modelId="{1110B141-47DB-4C8D-8D9B-2427ED9F07A5}" type="presParOf" srcId="{9828AEBC-0C07-46AD-B33D-21DA49AF6066}" destId="{A1A4B7E9-94B7-4D3B-9E41-C56869CC5A61}" srcOrd="8" destOrd="0" presId="urn:microsoft.com/office/officeart/2005/8/layout/default"/>
    <dgm:cxn modelId="{7618612A-4D2E-4BC2-9F5D-2F70B1DF616E}" type="presParOf" srcId="{9828AEBC-0C07-46AD-B33D-21DA49AF6066}" destId="{D42AB373-97A6-44A9-9431-43E98FE16145}" srcOrd="9" destOrd="0" presId="urn:microsoft.com/office/officeart/2005/8/layout/default"/>
    <dgm:cxn modelId="{DA53C986-3ECC-4C35-A5A4-BF943410900F}" type="presParOf" srcId="{9828AEBC-0C07-46AD-B33D-21DA49AF6066}" destId="{8CC4A827-99BC-4969-B3AF-64C0D01A267C}" srcOrd="10" destOrd="0" presId="urn:microsoft.com/office/officeart/2005/8/layout/default"/>
    <dgm:cxn modelId="{A5C7437E-5DD0-486B-838E-05CFDA89DA94}" type="presParOf" srcId="{9828AEBC-0C07-46AD-B33D-21DA49AF6066}" destId="{29DB05BD-744C-47BC-9C29-959D99EE7FD0}" srcOrd="11" destOrd="0" presId="urn:microsoft.com/office/officeart/2005/8/layout/default"/>
    <dgm:cxn modelId="{58431F1B-C639-4933-A32A-2FC8C2F8BBFC}" type="presParOf" srcId="{9828AEBC-0C07-46AD-B33D-21DA49AF6066}" destId="{346723B4-D503-4102-9422-1C46CB4E979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7F3EAE-9844-4BDF-9B27-80AD11C290EA}">
      <dsp:nvSpPr>
        <dsp:cNvPr id="0" name=""/>
        <dsp:cNvSpPr/>
      </dsp:nvSpPr>
      <dsp:spPr>
        <a:xfrm>
          <a:off x="3080" y="491782"/>
          <a:ext cx="2444055" cy="1466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fr-BE" sz="2100" kern="1200"/>
            <a:t>Schéma donné</a:t>
          </a:r>
          <a:endParaRPr lang="en-US" sz="2100" kern="1200"/>
        </a:p>
      </dsp:txBody>
      <dsp:txXfrm>
        <a:off x="3080" y="491782"/>
        <a:ext cx="2444055" cy="1466433"/>
      </dsp:txXfrm>
    </dsp:sp>
    <dsp:sp modelId="{6D87CD7F-5652-47C4-B27B-A2766B1C9110}">
      <dsp:nvSpPr>
        <dsp:cNvPr id="0" name=""/>
        <dsp:cNvSpPr/>
      </dsp:nvSpPr>
      <dsp:spPr>
        <a:xfrm>
          <a:off x="2691541" y="491782"/>
          <a:ext cx="2444055" cy="1466433"/>
        </a:xfrm>
        <a:prstGeom prst="rect">
          <a:avLst/>
        </a:prstGeom>
        <a:solidFill>
          <a:schemeClr val="accent2">
            <a:hueOff val="498936"/>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fr-BE" sz="2100" kern="1200"/>
            <a:t>Table de vérité</a:t>
          </a:r>
          <a:endParaRPr lang="en-US" sz="2100" kern="1200"/>
        </a:p>
      </dsp:txBody>
      <dsp:txXfrm>
        <a:off x="2691541" y="491782"/>
        <a:ext cx="2444055" cy="1466433"/>
      </dsp:txXfrm>
    </dsp:sp>
    <dsp:sp modelId="{8B1F6330-5C3F-4492-837A-42B217962D67}">
      <dsp:nvSpPr>
        <dsp:cNvPr id="0" name=""/>
        <dsp:cNvSpPr/>
      </dsp:nvSpPr>
      <dsp:spPr>
        <a:xfrm>
          <a:off x="5380002" y="491782"/>
          <a:ext cx="2444055" cy="1466433"/>
        </a:xfrm>
        <a:prstGeom prst="rect">
          <a:avLst/>
        </a:prstGeom>
        <a:solidFill>
          <a:schemeClr val="accent2">
            <a:hueOff val="997871"/>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fr-BE" sz="2100" kern="1200"/>
            <a:t>Formes canoniques</a:t>
          </a:r>
          <a:endParaRPr lang="en-US" sz="2100" kern="1200"/>
        </a:p>
      </dsp:txBody>
      <dsp:txXfrm>
        <a:off x="5380002" y="491782"/>
        <a:ext cx="2444055" cy="1466433"/>
      </dsp:txXfrm>
    </dsp:sp>
    <dsp:sp modelId="{7A713241-C62F-4D28-9BCB-3883E4B4E7EC}">
      <dsp:nvSpPr>
        <dsp:cNvPr id="0" name=""/>
        <dsp:cNvSpPr/>
      </dsp:nvSpPr>
      <dsp:spPr>
        <a:xfrm>
          <a:off x="8068463" y="491782"/>
          <a:ext cx="2444055" cy="1466433"/>
        </a:xfrm>
        <a:prstGeom prst="rect">
          <a:avLst/>
        </a:prstGeom>
        <a:solidFill>
          <a:schemeClr val="accent2">
            <a:hueOff val="1496807"/>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fr-BE" sz="2100" kern="1200"/>
            <a:t>Table de Karnaugh et simplification</a:t>
          </a:r>
          <a:endParaRPr lang="en-US" sz="2100" kern="1200"/>
        </a:p>
      </dsp:txBody>
      <dsp:txXfrm>
        <a:off x="8068463" y="491782"/>
        <a:ext cx="2444055" cy="1466433"/>
      </dsp:txXfrm>
    </dsp:sp>
    <dsp:sp modelId="{A1A4B7E9-94B7-4D3B-9E41-C56869CC5A61}">
      <dsp:nvSpPr>
        <dsp:cNvPr id="0" name=""/>
        <dsp:cNvSpPr/>
      </dsp:nvSpPr>
      <dsp:spPr>
        <a:xfrm>
          <a:off x="1347311" y="2202621"/>
          <a:ext cx="2444055" cy="1466433"/>
        </a:xfrm>
        <a:prstGeom prst="rect">
          <a:avLst/>
        </a:prstGeom>
        <a:solidFill>
          <a:schemeClr val="accent2">
            <a:hueOff val="1995742"/>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fr-BE" sz="2100" kern="1200"/>
            <a:t>Fonction simlifiée</a:t>
          </a:r>
          <a:endParaRPr lang="en-US" sz="2100" kern="1200"/>
        </a:p>
        <a:p>
          <a:pPr marL="171450" lvl="1" indent="-171450" algn="l" defTabSz="711200">
            <a:lnSpc>
              <a:spcPct val="90000"/>
            </a:lnSpc>
            <a:spcBef>
              <a:spcPct val="0"/>
            </a:spcBef>
            <a:spcAft>
              <a:spcPct val="15000"/>
            </a:spcAft>
            <a:buChar char="•"/>
          </a:pPr>
          <a:r>
            <a:rPr lang="fr-BE" sz="1600" kern="1200"/>
            <a:t>ET OU PAS XOR (norme EURO)</a:t>
          </a:r>
          <a:endParaRPr lang="en-US" sz="1600" kern="1200"/>
        </a:p>
        <a:p>
          <a:pPr marL="171450" lvl="1" indent="-171450" algn="l" defTabSz="711200">
            <a:lnSpc>
              <a:spcPct val="90000"/>
            </a:lnSpc>
            <a:spcBef>
              <a:spcPct val="0"/>
            </a:spcBef>
            <a:spcAft>
              <a:spcPct val="15000"/>
            </a:spcAft>
            <a:buChar char="•"/>
          </a:pPr>
          <a:r>
            <a:rPr lang="fr-BE" sz="1600" kern="1200"/>
            <a:t>NAND2 (norme US)</a:t>
          </a:r>
          <a:endParaRPr lang="en-US" sz="1600" kern="1200"/>
        </a:p>
      </dsp:txBody>
      <dsp:txXfrm>
        <a:off x="1347311" y="2202621"/>
        <a:ext cx="2444055" cy="1466433"/>
      </dsp:txXfrm>
    </dsp:sp>
    <dsp:sp modelId="{8CC4A827-99BC-4969-B3AF-64C0D01A267C}">
      <dsp:nvSpPr>
        <dsp:cNvPr id="0" name=""/>
        <dsp:cNvSpPr/>
      </dsp:nvSpPr>
      <dsp:spPr>
        <a:xfrm>
          <a:off x="4035772" y="2202621"/>
          <a:ext cx="2444055" cy="1466433"/>
        </a:xfrm>
        <a:prstGeom prst="rect">
          <a:avLst/>
        </a:prstGeom>
        <a:solidFill>
          <a:schemeClr val="accent2">
            <a:hueOff val="2494678"/>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fr-BE" sz="2100" kern="1200" dirty="0"/>
            <a:t>Simulations avec logiciels</a:t>
          </a:r>
          <a:endParaRPr lang="en-US" sz="2100" kern="1200" dirty="0"/>
        </a:p>
        <a:p>
          <a:pPr marL="171450" lvl="1" indent="-171450" algn="l" defTabSz="711200">
            <a:lnSpc>
              <a:spcPct val="90000"/>
            </a:lnSpc>
            <a:spcBef>
              <a:spcPct val="0"/>
            </a:spcBef>
            <a:spcAft>
              <a:spcPct val="15000"/>
            </a:spcAft>
            <a:buChar char="•"/>
          </a:pPr>
          <a:r>
            <a:rPr lang="fr-BE" sz="1600" kern="1200"/>
            <a:t>Tinkercad</a:t>
          </a:r>
          <a:endParaRPr lang="en-US" sz="1600" kern="1200"/>
        </a:p>
        <a:p>
          <a:pPr marL="171450" lvl="1" indent="-171450" algn="l" defTabSz="711200">
            <a:lnSpc>
              <a:spcPct val="90000"/>
            </a:lnSpc>
            <a:spcBef>
              <a:spcPct val="0"/>
            </a:spcBef>
            <a:spcAft>
              <a:spcPct val="15000"/>
            </a:spcAft>
            <a:buChar char="•"/>
          </a:pPr>
          <a:r>
            <a:rPr lang="fr-BE" sz="1600" kern="1200"/>
            <a:t>Multisim</a:t>
          </a:r>
          <a:endParaRPr lang="en-US" sz="1600" kern="1200"/>
        </a:p>
      </dsp:txBody>
      <dsp:txXfrm>
        <a:off x="4035772" y="2202621"/>
        <a:ext cx="2444055" cy="1466433"/>
      </dsp:txXfrm>
    </dsp:sp>
    <dsp:sp modelId="{346723B4-D503-4102-9422-1C46CB4E979D}">
      <dsp:nvSpPr>
        <dsp:cNvPr id="0" name=""/>
        <dsp:cNvSpPr/>
      </dsp:nvSpPr>
      <dsp:spPr>
        <a:xfrm>
          <a:off x="6724233" y="2202621"/>
          <a:ext cx="2444055" cy="1466433"/>
        </a:xfrm>
        <a:prstGeom prst="rect">
          <a:avLst/>
        </a:prstGeom>
        <a:solidFill>
          <a:schemeClr val="accent2">
            <a:hueOff val="2993613"/>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fr-BE" sz="2100" kern="1200"/>
            <a:t>Conclusion</a:t>
          </a:r>
          <a:endParaRPr lang="en-US" sz="2100" kern="1200"/>
        </a:p>
      </dsp:txBody>
      <dsp:txXfrm>
        <a:off x="6724233" y="2202621"/>
        <a:ext cx="2444055" cy="14664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12/13/2023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510053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12/13/2023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885464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12/13/2023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156754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12/13/2023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691463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12/13/2023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919767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12/13/2023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3602361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12/13/2023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3781659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12/13/2023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373214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12/13/2023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190443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12/13/2023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281397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12/13/2023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164019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12/13/2023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688876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12/13/2023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‹N°›</a:t>
            </a:fld>
            <a:endParaRPr lang="en-US"/>
          </a:p>
        </p:txBody>
      </p:sp>
    </p:spTree>
    <p:extLst>
      <p:ext uri="{BB962C8B-B14F-4D97-AF65-F5344CB8AC3E}">
        <p14:creationId xmlns:p14="http://schemas.microsoft.com/office/powerpoint/2010/main" val="2819112946"/>
      </p:ext>
    </p:extLst>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1" r:id="rId11"/>
    <p:sldLayoutId id="2147483662"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64E0904-5ABD-4DC7-8562-C38580C95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11CB557-2F0A-7956-9811-02A080D88A9F}"/>
              </a:ext>
            </a:extLst>
          </p:cNvPr>
          <p:cNvPicPr>
            <a:picLocks noChangeAspect="1"/>
          </p:cNvPicPr>
          <p:nvPr/>
        </p:nvPicPr>
        <p:blipFill rotWithShape="1">
          <a:blip r:embed="rId2"/>
          <a:srcRect t="23986"/>
          <a:stretch/>
        </p:blipFill>
        <p:spPr>
          <a:xfrm>
            <a:off x="20"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2" name="Titre 1">
            <a:extLst>
              <a:ext uri="{FF2B5EF4-FFF2-40B4-BE49-F238E27FC236}">
                <a16:creationId xmlns:a16="http://schemas.microsoft.com/office/drawing/2014/main" id="{C5FE8DAE-A1E6-94CC-611E-2665B2BBA3D9}"/>
              </a:ext>
            </a:extLst>
          </p:cNvPr>
          <p:cNvSpPr>
            <a:spLocks noGrp="1"/>
          </p:cNvSpPr>
          <p:nvPr>
            <p:ph type="ctrTitle"/>
          </p:nvPr>
        </p:nvSpPr>
        <p:spPr>
          <a:xfrm>
            <a:off x="6095999" y="3834174"/>
            <a:ext cx="5257800" cy="1701570"/>
          </a:xfrm>
        </p:spPr>
        <p:txBody>
          <a:bodyPr anchor="b">
            <a:normAutofit/>
          </a:bodyPr>
          <a:lstStyle/>
          <a:p>
            <a:r>
              <a:rPr lang="fr-BE" sz="4400" dirty="0"/>
              <a:t>Techniques numériques</a:t>
            </a:r>
          </a:p>
        </p:txBody>
      </p:sp>
      <p:sp>
        <p:nvSpPr>
          <p:cNvPr id="3" name="Sous-titre 2">
            <a:extLst>
              <a:ext uri="{FF2B5EF4-FFF2-40B4-BE49-F238E27FC236}">
                <a16:creationId xmlns:a16="http://schemas.microsoft.com/office/drawing/2014/main" id="{6245833A-E1D7-5670-095E-BF517597817B}"/>
              </a:ext>
            </a:extLst>
          </p:cNvPr>
          <p:cNvSpPr>
            <a:spLocks noGrp="1"/>
          </p:cNvSpPr>
          <p:nvPr>
            <p:ph type="subTitle" idx="1"/>
          </p:nvPr>
        </p:nvSpPr>
        <p:spPr>
          <a:xfrm>
            <a:off x="6096000" y="5592499"/>
            <a:ext cx="5147960" cy="646785"/>
          </a:xfrm>
        </p:spPr>
        <p:txBody>
          <a:bodyPr>
            <a:normAutofit/>
          </a:bodyPr>
          <a:lstStyle/>
          <a:p>
            <a:r>
              <a:rPr lang="fr-BE" sz="2000" dirty="0" err="1"/>
              <a:t>Tp</a:t>
            </a:r>
            <a:r>
              <a:rPr lang="fr-BE" sz="2000" dirty="0"/>
              <a:t> Quad 1 : Projet F7</a:t>
            </a:r>
          </a:p>
        </p:txBody>
      </p:sp>
      <p:sp>
        <p:nvSpPr>
          <p:cNvPr id="8" name="ZoneTexte 7">
            <a:extLst>
              <a:ext uri="{FF2B5EF4-FFF2-40B4-BE49-F238E27FC236}">
                <a16:creationId xmlns:a16="http://schemas.microsoft.com/office/drawing/2014/main" id="{E5B17ACC-399A-D5EA-9998-1369E41CFCD9}"/>
              </a:ext>
            </a:extLst>
          </p:cNvPr>
          <p:cNvSpPr txBox="1"/>
          <p:nvPr/>
        </p:nvSpPr>
        <p:spPr>
          <a:xfrm>
            <a:off x="9442580" y="0"/>
            <a:ext cx="2749420" cy="1000274"/>
          </a:xfrm>
          <a:prstGeom prst="rect">
            <a:avLst/>
          </a:prstGeom>
          <a:noFill/>
        </p:spPr>
        <p:txBody>
          <a:bodyPr wrap="square" rtlCol="0">
            <a:spAutoFit/>
          </a:bodyPr>
          <a:lstStyle/>
          <a:p>
            <a:pPr algn="r">
              <a:spcAft>
                <a:spcPts val="600"/>
              </a:spcAft>
            </a:pPr>
            <a:r>
              <a:rPr lang="fr-BE" dirty="0"/>
              <a:t>Lallement Corentin,</a:t>
            </a:r>
            <a:br>
              <a:rPr lang="fr-BE" dirty="0"/>
            </a:br>
            <a:r>
              <a:rPr lang="fr-BE" dirty="0"/>
              <a:t>Ménagé Ethan,</a:t>
            </a:r>
          </a:p>
          <a:p>
            <a:pPr algn="r">
              <a:spcAft>
                <a:spcPts val="600"/>
              </a:spcAft>
            </a:pPr>
            <a:r>
              <a:rPr lang="fr-BE" b="1" dirty="0"/>
              <a:t>Groupe 4</a:t>
            </a:r>
          </a:p>
        </p:txBody>
      </p:sp>
      <p:sp>
        <p:nvSpPr>
          <p:cNvPr id="9" name="ZoneTexte 8">
            <a:extLst>
              <a:ext uri="{FF2B5EF4-FFF2-40B4-BE49-F238E27FC236}">
                <a16:creationId xmlns:a16="http://schemas.microsoft.com/office/drawing/2014/main" id="{A8D27A63-B169-F1E8-DFEF-43FF14B30E31}"/>
              </a:ext>
            </a:extLst>
          </p:cNvPr>
          <p:cNvSpPr txBox="1"/>
          <p:nvPr/>
        </p:nvSpPr>
        <p:spPr>
          <a:xfrm>
            <a:off x="-3048" y="6488658"/>
            <a:ext cx="1505923" cy="369332"/>
          </a:xfrm>
          <a:prstGeom prst="rect">
            <a:avLst/>
          </a:prstGeom>
          <a:noFill/>
        </p:spPr>
        <p:txBody>
          <a:bodyPr wrap="square" rtlCol="0">
            <a:spAutoFit/>
          </a:bodyPr>
          <a:lstStyle/>
          <a:p>
            <a:pPr>
              <a:spcAft>
                <a:spcPts val="600"/>
              </a:spcAft>
            </a:pPr>
            <a:r>
              <a:rPr lang="fr-BE" dirty="0"/>
              <a:t>13/12/2023</a:t>
            </a:r>
          </a:p>
        </p:txBody>
      </p:sp>
      <p:pic>
        <p:nvPicPr>
          <p:cNvPr id="1026" name="Picture 2" descr="Accueil | HEH">
            <a:extLst>
              <a:ext uri="{FF2B5EF4-FFF2-40B4-BE49-F238E27FC236}">
                <a16:creationId xmlns:a16="http://schemas.microsoft.com/office/drawing/2014/main" id="{BF8047F5-1F08-6348-5AEA-2D69DFF72F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 y="0"/>
            <a:ext cx="3452418" cy="1705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diagramme, texte, ligne, Plan&#10;&#10;Description générée automatiquement">
            <a:extLst>
              <a:ext uri="{FF2B5EF4-FFF2-40B4-BE49-F238E27FC236}">
                <a16:creationId xmlns:a16="http://schemas.microsoft.com/office/drawing/2014/main" id="{CA8752BC-544C-F0DF-3FD7-F052A55AC2FD}"/>
              </a:ext>
            </a:extLst>
          </p:cNvPr>
          <p:cNvPicPr>
            <a:picLocks noChangeAspect="1"/>
          </p:cNvPicPr>
          <p:nvPr/>
        </p:nvPicPr>
        <p:blipFill>
          <a:blip r:embed="rId2"/>
          <a:stretch>
            <a:fillRect/>
          </a:stretch>
        </p:blipFill>
        <p:spPr>
          <a:xfrm>
            <a:off x="-3740" y="2476500"/>
            <a:ext cx="12195740" cy="4381500"/>
          </a:xfrm>
          <a:prstGeom prst="rect">
            <a:avLst/>
          </a:prstGeom>
        </p:spPr>
      </p:pic>
      <p:sp>
        <p:nvSpPr>
          <p:cNvPr id="2" name="Titre 1">
            <a:extLst>
              <a:ext uri="{FF2B5EF4-FFF2-40B4-BE49-F238E27FC236}">
                <a16:creationId xmlns:a16="http://schemas.microsoft.com/office/drawing/2014/main" id="{31CCBCC3-7C3A-A87A-B875-FAAC69C660BA}"/>
              </a:ext>
            </a:extLst>
          </p:cNvPr>
          <p:cNvSpPr>
            <a:spLocks noGrp="1"/>
          </p:cNvSpPr>
          <p:nvPr>
            <p:ph type="title"/>
          </p:nvPr>
        </p:nvSpPr>
        <p:spPr>
          <a:xfrm>
            <a:off x="530822" y="-5297"/>
            <a:ext cx="10515600" cy="1011772"/>
          </a:xfrm>
        </p:spPr>
        <p:txBody>
          <a:bodyPr>
            <a:normAutofit/>
          </a:bodyPr>
          <a:lstStyle/>
          <a:p>
            <a:r>
              <a:rPr lang="fr-BE" sz="3200" dirty="0">
                <a:ea typeface="Calibri" panose="020F0502020204030204" pitchFamily="34" charset="0"/>
                <a:cs typeface="Times New Roman" panose="02020603050405020304" pitchFamily="18" charset="0"/>
              </a:rPr>
              <a:t>Simulation avec </a:t>
            </a:r>
            <a:r>
              <a:rPr lang="fr-BE" sz="3200" dirty="0" err="1">
                <a:ea typeface="Calibri" panose="020F0502020204030204" pitchFamily="34" charset="0"/>
                <a:cs typeface="Times New Roman" panose="02020603050405020304" pitchFamily="18" charset="0"/>
              </a:rPr>
              <a:t>Multisim</a:t>
            </a:r>
            <a:endParaRPr lang="fr-BE" sz="6000" dirty="0"/>
          </a:p>
        </p:txBody>
      </p:sp>
      <p:sp>
        <p:nvSpPr>
          <p:cNvPr id="9" name="Bulle narrative : rectangle à coins arrondis 8">
            <a:extLst>
              <a:ext uri="{FF2B5EF4-FFF2-40B4-BE49-F238E27FC236}">
                <a16:creationId xmlns:a16="http://schemas.microsoft.com/office/drawing/2014/main" id="{4B7635A0-553C-A52B-2CB7-AB5AAC025FAB}"/>
              </a:ext>
            </a:extLst>
          </p:cNvPr>
          <p:cNvSpPr/>
          <p:nvPr/>
        </p:nvSpPr>
        <p:spPr>
          <a:xfrm>
            <a:off x="5383811" y="4475339"/>
            <a:ext cx="176211" cy="210343"/>
          </a:xfrm>
          <a:prstGeom prst="wedgeRoundRectCallout">
            <a:avLst>
              <a:gd name="adj1" fmla="val 113064"/>
              <a:gd name="adj2" fmla="val 97644"/>
              <a:gd name="adj3" fmla="val 16667"/>
            </a:avLst>
          </a:prstGeom>
          <a:ln w="28575">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ctr"/>
            <a:r>
              <a:rPr lang="fr-BE" sz="1200" dirty="0"/>
              <a:t>A</a:t>
            </a:r>
          </a:p>
        </p:txBody>
      </p:sp>
      <p:sp>
        <p:nvSpPr>
          <p:cNvPr id="10" name="Bulle narrative : rectangle à coins arrondis 9">
            <a:extLst>
              <a:ext uri="{FF2B5EF4-FFF2-40B4-BE49-F238E27FC236}">
                <a16:creationId xmlns:a16="http://schemas.microsoft.com/office/drawing/2014/main" id="{E3F020E4-C183-5B9B-1DC3-C48BD62B8DCA}"/>
              </a:ext>
            </a:extLst>
          </p:cNvPr>
          <p:cNvSpPr/>
          <p:nvPr/>
        </p:nvSpPr>
        <p:spPr>
          <a:xfrm>
            <a:off x="5164705" y="4908242"/>
            <a:ext cx="176211" cy="210343"/>
          </a:xfrm>
          <a:prstGeom prst="wedgeRoundRectCallout">
            <a:avLst>
              <a:gd name="adj1" fmla="val 239287"/>
              <a:gd name="adj2" fmla="val 90318"/>
              <a:gd name="adj3" fmla="val 16667"/>
            </a:avLst>
          </a:prstGeom>
          <a:ln w="28575">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ctr"/>
            <a:r>
              <a:rPr lang="fr-BE" sz="1200" dirty="0"/>
              <a:t>B</a:t>
            </a:r>
          </a:p>
        </p:txBody>
      </p:sp>
      <p:sp>
        <p:nvSpPr>
          <p:cNvPr id="11" name="Bulle narrative : rectangle à coins arrondis 10">
            <a:extLst>
              <a:ext uri="{FF2B5EF4-FFF2-40B4-BE49-F238E27FC236}">
                <a16:creationId xmlns:a16="http://schemas.microsoft.com/office/drawing/2014/main" id="{B3DBD1DF-4CFA-F699-16B7-B7A04503CEEF}"/>
              </a:ext>
            </a:extLst>
          </p:cNvPr>
          <p:cNvSpPr/>
          <p:nvPr/>
        </p:nvSpPr>
        <p:spPr>
          <a:xfrm>
            <a:off x="5209753" y="5666669"/>
            <a:ext cx="176211" cy="210343"/>
          </a:xfrm>
          <a:prstGeom prst="wedgeRoundRectCallout">
            <a:avLst>
              <a:gd name="adj1" fmla="val 128608"/>
              <a:gd name="adj2" fmla="val -74118"/>
              <a:gd name="adj3" fmla="val 16667"/>
            </a:avLst>
          </a:prstGeom>
          <a:ln w="28575">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ctr"/>
            <a:r>
              <a:rPr lang="fr-BE" sz="1200" dirty="0"/>
              <a:t>C</a:t>
            </a:r>
          </a:p>
        </p:txBody>
      </p:sp>
      <p:sp>
        <p:nvSpPr>
          <p:cNvPr id="12" name="Bulle narrative : rectangle à coins arrondis 11">
            <a:extLst>
              <a:ext uri="{FF2B5EF4-FFF2-40B4-BE49-F238E27FC236}">
                <a16:creationId xmlns:a16="http://schemas.microsoft.com/office/drawing/2014/main" id="{D15F96B3-5F94-F2EC-6464-E8023EBA9E24}"/>
              </a:ext>
            </a:extLst>
          </p:cNvPr>
          <p:cNvSpPr/>
          <p:nvPr/>
        </p:nvSpPr>
        <p:spPr>
          <a:xfrm>
            <a:off x="8475634" y="4463741"/>
            <a:ext cx="390525" cy="188119"/>
          </a:xfrm>
          <a:prstGeom prst="wedgeRoundRectCallout">
            <a:avLst>
              <a:gd name="adj1" fmla="val -36272"/>
              <a:gd name="adj2" fmla="val 126818"/>
              <a:gd name="adj3" fmla="val 16667"/>
            </a:avLst>
          </a:prstGeom>
          <a:ln w="28575">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ctr"/>
            <a:r>
              <a:rPr lang="fr-BE" sz="1200" dirty="0"/>
              <a:t>A’</a:t>
            </a:r>
          </a:p>
        </p:txBody>
      </p:sp>
      <p:sp>
        <p:nvSpPr>
          <p:cNvPr id="13" name="Bulle narrative : rectangle à coins arrondis 12">
            <a:extLst>
              <a:ext uri="{FF2B5EF4-FFF2-40B4-BE49-F238E27FC236}">
                <a16:creationId xmlns:a16="http://schemas.microsoft.com/office/drawing/2014/main" id="{187CC831-3A47-CE55-56A6-1BE7FD12DDB4}"/>
              </a:ext>
            </a:extLst>
          </p:cNvPr>
          <p:cNvSpPr/>
          <p:nvPr/>
        </p:nvSpPr>
        <p:spPr>
          <a:xfrm>
            <a:off x="6567291" y="5346258"/>
            <a:ext cx="390525" cy="188119"/>
          </a:xfrm>
          <a:prstGeom prst="wedgeRoundRectCallout">
            <a:avLst>
              <a:gd name="adj1" fmla="val 88727"/>
              <a:gd name="adj2" fmla="val -121282"/>
              <a:gd name="adj3" fmla="val 16667"/>
            </a:avLst>
          </a:prstGeom>
          <a:ln w="28575">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ctr"/>
            <a:r>
              <a:rPr lang="fr-BE" sz="1200" dirty="0"/>
              <a:t>B’</a:t>
            </a:r>
          </a:p>
        </p:txBody>
      </p:sp>
      <p:sp>
        <p:nvSpPr>
          <p:cNvPr id="16" name="Bulle narrative : rectangle à coins arrondis 15">
            <a:extLst>
              <a:ext uri="{FF2B5EF4-FFF2-40B4-BE49-F238E27FC236}">
                <a16:creationId xmlns:a16="http://schemas.microsoft.com/office/drawing/2014/main" id="{6945705F-C335-7B0F-ADA5-5517B0450310}"/>
              </a:ext>
            </a:extLst>
          </p:cNvPr>
          <p:cNvSpPr/>
          <p:nvPr/>
        </p:nvSpPr>
        <p:spPr>
          <a:xfrm>
            <a:off x="7177088" y="5703267"/>
            <a:ext cx="390525" cy="188119"/>
          </a:xfrm>
          <a:prstGeom prst="wedgeRoundRectCallout">
            <a:avLst>
              <a:gd name="adj1" fmla="val -85054"/>
              <a:gd name="adj2" fmla="val -102295"/>
              <a:gd name="adj3" fmla="val 16667"/>
            </a:avLst>
          </a:prstGeom>
          <a:ln w="28575">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ctr"/>
            <a:r>
              <a:rPr lang="fr-BE" sz="1200" dirty="0"/>
              <a:t>C’</a:t>
            </a:r>
          </a:p>
        </p:txBody>
      </p:sp>
      <p:sp>
        <p:nvSpPr>
          <p:cNvPr id="19" name="Bulle narrative : rectangle à coins arrondis 18">
            <a:extLst>
              <a:ext uri="{FF2B5EF4-FFF2-40B4-BE49-F238E27FC236}">
                <a16:creationId xmlns:a16="http://schemas.microsoft.com/office/drawing/2014/main" id="{483EFF6D-5F8F-A5A1-752D-11CE09685847}"/>
              </a:ext>
            </a:extLst>
          </p:cNvPr>
          <p:cNvSpPr/>
          <p:nvPr/>
        </p:nvSpPr>
        <p:spPr>
          <a:xfrm>
            <a:off x="8369994" y="5515148"/>
            <a:ext cx="1204914" cy="188119"/>
          </a:xfrm>
          <a:prstGeom prst="wedgeRoundRectCallout">
            <a:avLst>
              <a:gd name="adj1" fmla="val -37528"/>
              <a:gd name="adj2" fmla="val -128878"/>
              <a:gd name="adj3" fmla="val 16667"/>
            </a:avLst>
          </a:prstGeom>
          <a:ln w="28575">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ctr"/>
            <a:r>
              <a:rPr lang="fr-BE" sz="1200" dirty="0"/>
              <a:t>(B’C’) = B + C</a:t>
            </a:r>
          </a:p>
        </p:txBody>
      </p:sp>
      <p:sp>
        <p:nvSpPr>
          <p:cNvPr id="20" name="Bulle narrative : rectangle à coins arrondis 19">
            <a:extLst>
              <a:ext uri="{FF2B5EF4-FFF2-40B4-BE49-F238E27FC236}">
                <a16:creationId xmlns:a16="http://schemas.microsoft.com/office/drawing/2014/main" id="{85FC3635-9427-0A9D-6522-C00078B622FA}"/>
              </a:ext>
            </a:extLst>
          </p:cNvPr>
          <p:cNvSpPr/>
          <p:nvPr/>
        </p:nvSpPr>
        <p:spPr>
          <a:xfrm>
            <a:off x="9900975" y="5063286"/>
            <a:ext cx="1045694" cy="235347"/>
          </a:xfrm>
          <a:prstGeom prst="wedgeRoundRectCallout">
            <a:avLst>
              <a:gd name="adj1" fmla="val -65693"/>
              <a:gd name="adj2" fmla="val 119492"/>
              <a:gd name="adj3" fmla="val 16667"/>
            </a:avLst>
          </a:prstGeom>
          <a:ln w="28575">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ctr"/>
            <a:r>
              <a:rPr lang="fr-BE" sz="1200" dirty="0"/>
              <a:t>(A’(B+C))’</a:t>
            </a:r>
          </a:p>
        </p:txBody>
      </p:sp>
      <p:sp>
        <p:nvSpPr>
          <p:cNvPr id="21" name="Bulle narrative : rectangle à coins arrondis 20">
            <a:extLst>
              <a:ext uri="{FF2B5EF4-FFF2-40B4-BE49-F238E27FC236}">
                <a16:creationId xmlns:a16="http://schemas.microsoft.com/office/drawing/2014/main" id="{EF1FD788-79C0-B03F-1000-2B683252D783}"/>
              </a:ext>
            </a:extLst>
          </p:cNvPr>
          <p:cNvSpPr/>
          <p:nvPr/>
        </p:nvSpPr>
        <p:spPr>
          <a:xfrm>
            <a:off x="9729788" y="4607982"/>
            <a:ext cx="1521419" cy="235347"/>
          </a:xfrm>
          <a:prstGeom prst="wedgeRoundRectCallout">
            <a:avLst>
              <a:gd name="adj1" fmla="val 56309"/>
              <a:gd name="adj2" fmla="val -114804"/>
              <a:gd name="adj3" fmla="val 16667"/>
            </a:avLst>
          </a:prstGeom>
          <a:ln w="28575">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b="0" i="0" dirty="0">
                <a:solidFill>
                  <a:srgbClr val="34495E"/>
                </a:solidFill>
                <a:effectLst/>
              </a:rPr>
              <a:t>F = A'(B+C) + AC'</a:t>
            </a:r>
            <a:endParaRPr lang="fr-BE" sz="1200" dirty="0"/>
          </a:p>
        </p:txBody>
      </p:sp>
      <p:sp>
        <p:nvSpPr>
          <p:cNvPr id="22" name="Bulle narrative : rectangle à coins arrondis 21">
            <a:extLst>
              <a:ext uri="{FF2B5EF4-FFF2-40B4-BE49-F238E27FC236}">
                <a16:creationId xmlns:a16="http://schemas.microsoft.com/office/drawing/2014/main" id="{E528AC01-C1BC-D1F6-2F8B-01A5DB00F3BB}"/>
              </a:ext>
            </a:extLst>
          </p:cNvPr>
          <p:cNvSpPr/>
          <p:nvPr/>
        </p:nvSpPr>
        <p:spPr>
          <a:xfrm>
            <a:off x="9354742" y="6280501"/>
            <a:ext cx="668932" cy="188119"/>
          </a:xfrm>
          <a:prstGeom prst="wedgeRoundRectCallout">
            <a:avLst>
              <a:gd name="adj1" fmla="val 9210"/>
              <a:gd name="adj2" fmla="val -93434"/>
              <a:gd name="adj3" fmla="val 16667"/>
            </a:avLst>
          </a:prstGeom>
          <a:ln w="28575">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ctr"/>
            <a:r>
              <a:rPr lang="fr-BE" sz="1200" dirty="0"/>
              <a:t>(AC’)’</a:t>
            </a:r>
          </a:p>
        </p:txBody>
      </p:sp>
      <p:sp>
        <p:nvSpPr>
          <p:cNvPr id="4" name="Bulle narrative : rectangle à coins arrondis 3">
            <a:extLst>
              <a:ext uri="{FF2B5EF4-FFF2-40B4-BE49-F238E27FC236}">
                <a16:creationId xmlns:a16="http://schemas.microsoft.com/office/drawing/2014/main" id="{7F939947-F023-02D4-D80F-2BDA43AA1BD6}"/>
              </a:ext>
            </a:extLst>
          </p:cNvPr>
          <p:cNvSpPr/>
          <p:nvPr/>
        </p:nvSpPr>
        <p:spPr>
          <a:xfrm>
            <a:off x="7177088" y="5703267"/>
            <a:ext cx="390525" cy="188119"/>
          </a:xfrm>
          <a:prstGeom prst="wedgeRoundRectCallout">
            <a:avLst>
              <a:gd name="adj1" fmla="val -81396"/>
              <a:gd name="adj2" fmla="val 77451"/>
              <a:gd name="adj3" fmla="val 16667"/>
            </a:avLst>
          </a:prstGeom>
          <a:ln w="28575">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ctr"/>
            <a:r>
              <a:rPr lang="fr-BE" sz="1200" dirty="0"/>
              <a:t>C’</a:t>
            </a:r>
          </a:p>
        </p:txBody>
      </p:sp>
      <p:sp>
        <p:nvSpPr>
          <p:cNvPr id="5" name="Bulle narrative : rectangle à coins arrondis 4">
            <a:extLst>
              <a:ext uri="{FF2B5EF4-FFF2-40B4-BE49-F238E27FC236}">
                <a16:creationId xmlns:a16="http://schemas.microsoft.com/office/drawing/2014/main" id="{871E020C-B999-A8F2-ADCE-7CB68F8BDB58}"/>
              </a:ext>
            </a:extLst>
          </p:cNvPr>
          <p:cNvSpPr/>
          <p:nvPr/>
        </p:nvSpPr>
        <p:spPr>
          <a:xfrm>
            <a:off x="7177087" y="5703267"/>
            <a:ext cx="390525" cy="188119"/>
          </a:xfrm>
          <a:prstGeom prst="wedgeRoundRectCallout">
            <a:avLst>
              <a:gd name="adj1" fmla="val -15542"/>
              <a:gd name="adj2" fmla="val -3561"/>
              <a:gd name="adj3" fmla="val 16667"/>
            </a:avLst>
          </a:prstGeom>
          <a:ln w="28575">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ctr"/>
            <a:r>
              <a:rPr lang="fr-BE" sz="1200" dirty="0"/>
              <a:t>C’</a:t>
            </a:r>
          </a:p>
        </p:txBody>
      </p:sp>
      <p:sp>
        <p:nvSpPr>
          <p:cNvPr id="6" name="Bulle narrative : rectangle à coins arrondis 5">
            <a:extLst>
              <a:ext uri="{FF2B5EF4-FFF2-40B4-BE49-F238E27FC236}">
                <a16:creationId xmlns:a16="http://schemas.microsoft.com/office/drawing/2014/main" id="{45A137F8-7CEF-E16D-936E-B1CEFF5FBB95}"/>
              </a:ext>
            </a:extLst>
          </p:cNvPr>
          <p:cNvSpPr/>
          <p:nvPr/>
        </p:nvSpPr>
        <p:spPr>
          <a:xfrm>
            <a:off x="6869711" y="6363449"/>
            <a:ext cx="176211" cy="210343"/>
          </a:xfrm>
          <a:prstGeom prst="wedgeRoundRectCallout">
            <a:avLst>
              <a:gd name="adj1" fmla="val 80631"/>
              <a:gd name="adj2" fmla="val -56319"/>
              <a:gd name="adj3" fmla="val 16667"/>
            </a:avLst>
          </a:prstGeom>
          <a:ln w="28575">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ctr"/>
            <a:r>
              <a:rPr lang="fr-BE" sz="1200" dirty="0"/>
              <a:t>A</a:t>
            </a:r>
          </a:p>
        </p:txBody>
      </p:sp>
      <p:sp>
        <p:nvSpPr>
          <p:cNvPr id="7" name="ZoneTexte 6">
            <a:extLst>
              <a:ext uri="{FF2B5EF4-FFF2-40B4-BE49-F238E27FC236}">
                <a16:creationId xmlns:a16="http://schemas.microsoft.com/office/drawing/2014/main" id="{E923E7AB-7D86-B5C2-8A88-9176FC7EA5E8}"/>
              </a:ext>
            </a:extLst>
          </p:cNvPr>
          <p:cNvSpPr txBox="1"/>
          <p:nvPr/>
        </p:nvSpPr>
        <p:spPr>
          <a:xfrm>
            <a:off x="9442580" y="0"/>
            <a:ext cx="2749420" cy="1000274"/>
          </a:xfrm>
          <a:prstGeom prst="rect">
            <a:avLst/>
          </a:prstGeom>
          <a:noFill/>
        </p:spPr>
        <p:txBody>
          <a:bodyPr wrap="square" rtlCol="0">
            <a:spAutoFit/>
          </a:bodyPr>
          <a:lstStyle/>
          <a:p>
            <a:pPr algn="r">
              <a:spcAft>
                <a:spcPts val="600"/>
              </a:spcAft>
            </a:pPr>
            <a:r>
              <a:rPr lang="fr-BE" dirty="0"/>
              <a:t>Lallement Corentin,</a:t>
            </a:r>
            <a:br>
              <a:rPr lang="fr-BE" dirty="0"/>
            </a:br>
            <a:r>
              <a:rPr lang="fr-BE" dirty="0"/>
              <a:t>Ménagé Ethan,</a:t>
            </a:r>
          </a:p>
          <a:p>
            <a:pPr algn="r">
              <a:spcAft>
                <a:spcPts val="600"/>
              </a:spcAft>
            </a:pPr>
            <a:r>
              <a:rPr lang="fr-BE" b="1" dirty="0"/>
              <a:t>Groupe 4</a:t>
            </a:r>
          </a:p>
        </p:txBody>
      </p:sp>
    </p:spTree>
    <p:extLst>
      <p:ext uri="{BB962C8B-B14F-4D97-AF65-F5344CB8AC3E}">
        <p14:creationId xmlns:p14="http://schemas.microsoft.com/office/powerpoint/2010/main" val="961802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260D03-E272-BB7F-E943-396E32CFA9C3}"/>
              </a:ext>
            </a:extLst>
          </p:cNvPr>
          <p:cNvSpPr>
            <a:spLocks noGrp="1"/>
          </p:cNvSpPr>
          <p:nvPr>
            <p:ph type="title"/>
          </p:nvPr>
        </p:nvSpPr>
        <p:spPr/>
        <p:txBody>
          <a:bodyPr/>
          <a:lstStyle/>
          <a:p>
            <a:r>
              <a:rPr lang="fr-BE" dirty="0"/>
              <a:t>Conclusion</a:t>
            </a:r>
          </a:p>
        </p:txBody>
      </p:sp>
      <p:sp>
        <p:nvSpPr>
          <p:cNvPr id="3" name="Espace réservé du contenu 2">
            <a:extLst>
              <a:ext uri="{FF2B5EF4-FFF2-40B4-BE49-F238E27FC236}">
                <a16:creationId xmlns:a16="http://schemas.microsoft.com/office/drawing/2014/main" id="{AA87B69F-839E-5A28-AC61-6CA1871E7754}"/>
              </a:ext>
            </a:extLst>
          </p:cNvPr>
          <p:cNvSpPr>
            <a:spLocks noGrp="1"/>
          </p:cNvSpPr>
          <p:nvPr>
            <p:ph idx="1"/>
          </p:nvPr>
        </p:nvSpPr>
        <p:spPr/>
        <p:txBody>
          <a:bodyPr>
            <a:normAutofit fontScale="92500" lnSpcReduction="20000"/>
          </a:bodyPr>
          <a:lstStyle/>
          <a:p>
            <a:pPr algn="l">
              <a:buFont typeface="+mj-lt"/>
              <a:buAutoNum type="arabicPeriod"/>
            </a:pPr>
            <a:r>
              <a:rPr lang="fr-BE" b="1" i="0" dirty="0">
                <a:effectLst/>
                <a:latin typeface="Söhne"/>
              </a:rPr>
              <a:t>Établissement de la fonction logique :</a:t>
            </a:r>
            <a:endParaRPr lang="fr-BE" b="0" i="0" dirty="0">
              <a:effectLst/>
              <a:latin typeface="Söhne"/>
            </a:endParaRPr>
          </a:p>
          <a:p>
            <a:pPr lvl="1"/>
            <a:r>
              <a:rPr lang="fr-BE" b="0" i="0" dirty="0">
                <a:effectLst/>
                <a:latin typeface="Söhne"/>
              </a:rPr>
              <a:t>Cette partie expose la base du projet en définissant la fonction logique </a:t>
            </a:r>
            <a:r>
              <a:rPr lang="fr-BE" b="1" i="1" dirty="0">
                <a:effectLst/>
                <a:latin typeface="KaTeX_Math"/>
              </a:rPr>
              <a:t>F</a:t>
            </a:r>
            <a:r>
              <a:rPr lang="fr-BE" b="0" i="0" dirty="0">
                <a:effectLst/>
                <a:latin typeface="Söhne"/>
              </a:rPr>
              <a:t> à partir des variables </a:t>
            </a:r>
            <a:r>
              <a:rPr lang="fr-BE" b="1" i="1" dirty="0">
                <a:effectLst/>
                <a:latin typeface="KaTeX_Math"/>
              </a:rPr>
              <a:t>A</a:t>
            </a:r>
            <a:r>
              <a:rPr lang="fr-BE" b="0" i="0" dirty="0">
                <a:effectLst/>
                <a:latin typeface="Söhne"/>
              </a:rPr>
              <a:t>, </a:t>
            </a:r>
            <a:r>
              <a:rPr lang="fr-BE" b="1" i="1" dirty="0">
                <a:effectLst/>
                <a:latin typeface="KaTeX_Math"/>
              </a:rPr>
              <a:t>B</a:t>
            </a:r>
            <a:r>
              <a:rPr lang="fr-BE" b="0" i="0" dirty="0">
                <a:effectLst/>
                <a:latin typeface="Söhne"/>
              </a:rPr>
              <a:t>, </a:t>
            </a:r>
            <a:r>
              <a:rPr lang="fr-BE" b="1" i="1" dirty="0">
                <a:effectLst/>
                <a:latin typeface="KaTeX_Math"/>
              </a:rPr>
              <a:t>C</a:t>
            </a:r>
            <a:r>
              <a:rPr lang="fr-BE" b="0" i="0" dirty="0">
                <a:effectLst/>
                <a:latin typeface="Söhne"/>
              </a:rPr>
              <a:t>, et </a:t>
            </a:r>
            <a:r>
              <a:rPr lang="fr-BE" b="1" i="1" dirty="0">
                <a:effectLst/>
                <a:latin typeface="KaTeX_Math"/>
              </a:rPr>
              <a:t>D</a:t>
            </a:r>
            <a:r>
              <a:rPr lang="fr-BE" b="0" i="0" dirty="0">
                <a:effectLst/>
                <a:latin typeface="Söhne"/>
              </a:rPr>
              <a:t>. C'est le point de départ essentiel pour toute l'analyse ultérieure.</a:t>
            </a:r>
          </a:p>
          <a:p>
            <a:pPr algn="l">
              <a:buFont typeface="+mj-lt"/>
              <a:buAutoNum type="arabicPeriod"/>
            </a:pPr>
            <a:r>
              <a:rPr lang="fr-BE" b="1" i="0" dirty="0">
                <a:effectLst/>
                <a:latin typeface="Söhne"/>
              </a:rPr>
              <a:t>Table de vérité :</a:t>
            </a:r>
            <a:endParaRPr lang="fr-BE" b="0" i="0" dirty="0">
              <a:effectLst/>
              <a:latin typeface="Söhne"/>
            </a:endParaRPr>
          </a:p>
          <a:p>
            <a:pPr lvl="1"/>
            <a:r>
              <a:rPr lang="fr-BE" b="0" i="0" dirty="0">
                <a:effectLst/>
                <a:latin typeface="Söhne"/>
              </a:rPr>
              <a:t>La construction de la table de vérité fournit une visualisation claire des différentes combinaisons de valeurs d'entrée et de leurs correspondantes sorties. Cela offre une référence précise pour la suite de l'analyse.</a:t>
            </a:r>
          </a:p>
          <a:p>
            <a:pPr algn="l">
              <a:buFont typeface="+mj-lt"/>
              <a:buAutoNum type="arabicPeriod"/>
            </a:pPr>
            <a:r>
              <a:rPr lang="fr-BE" b="1" i="0" dirty="0">
                <a:effectLst/>
                <a:latin typeface="Söhne"/>
              </a:rPr>
              <a:t>Formes canoniques :</a:t>
            </a:r>
            <a:endParaRPr lang="fr-BE" b="0" i="0" dirty="0">
              <a:effectLst/>
              <a:latin typeface="Söhne"/>
            </a:endParaRPr>
          </a:p>
          <a:p>
            <a:pPr lvl="1"/>
            <a:r>
              <a:rPr lang="fr-BE" b="0" i="0" dirty="0">
                <a:effectLst/>
                <a:latin typeface="Söhne"/>
              </a:rPr>
              <a:t>En présentant les formes canoniques, cette partie offre une représentation algébrique de la fonction logique. Ces formes fournissent une alternative formelle pour exprimer la fonction, facilitant la simplification ultérieure.</a:t>
            </a:r>
          </a:p>
        </p:txBody>
      </p:sp>
      <p:sp>
        <p:nvSpPr>
          <p:cNvPr id="4" name="ZoneTexte 3">
            <a:extLst>
              <a:ext uri="{FF2B5EF4-FFF2-40B4-BE49-F238E27FC236}">
                <a16:creationId xmlns:a16="http://schemas.microsoft.com/office/drawing/2014/main" id="{BEE7C79F-9A33-FD3D-C844-5E674A9AADE1}"/>
              </a:ext>
            </a:extLst>
          </p:cNvPr>
          <p:cNvSpPr txBox="1"/>
          <p:nvPr/>
        </p:nvSpPr>
        <p:spPr>
          <a:xfrm>
            <a:off x="9442580" y="9053"/>
            <a:ext cx="2749420" cy="1000274"/>
          </a:xfrm>
          <a:prstGeom prst="rect">
            <a:avLst/>
          </a:prstGeom>
          <a:noFill/>
        </p:spPr>
        <p:txBody>
          <a:bodyPr wrap="square" rtlCol="0">
            <a:spAutoFit/>
          </a:bodyPr>
          <a:lstStyle/>
          <a:p>
            <a:pPr algn="r">
              <a:spcAft>
                <a:spcPts val="600"/>
              </a:spcAft>
            </a:pPr>
            <a:r>
              <a:rPr lang="fr-BE" dirty="0"/>
              <a:t>Lallement Corentin,</a:t>
            </a:r>
            <a:br>
              <a:rPr lang="fr-BE" dirty="0"/>
            </a:br>
            <a:r>
              <a:rPr lang="fr-BE" dirty="0"/>
              <a:t>Ménagé Ethan,</a:t>
            </a:r>
          </a:p>
          <a:p>
            <a:pPr algn="r">
              <a:spcAft>
                <a:spcPts val="600"/>
              </a:spcAft>
            </a:pPr>
            <a:r>
              <a:rPr lang="fr-BE" b="1" dirty="0"/>
              <a:t>Groupe 4</a:t>
            </a:r>
          </a:p>
        </p:txBody>
      </p:sp>
    </p:spTree>
    <p:extLst>
      <p:ext uri="{BB962C8B-B14F-4D97-AF65-F5344CB8AC3E}">
        <p14:creationId xmlns:p14="http://schemas.microsoft.com/office/powerpoint/2010/main" val="3556957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260D03-E272-BB7F-E943-396E32CFA9C3}"/>
              </a:ext>
            </a:extLst>
          </p:cNvPr>
          <p:cNvSpPr>
            <a:spLocks noGrp="1"/>
          </p:cNvSpPr>
          <p:nvPr>
            <p:ph type="title"/>
          </p:nvPr>
        </p:nvSpPr>
        <p:spPr/>
        <p:txBody>
          <a:bodyPr/>
          <a:lstStyle/>
          <a:p>
            <a:r>
              <a:rPr lang="fr-BE" dirty="0"/>
              <a:t>Conclusion</a:t>
            </a:r>
          </a:p>
        </p:txBody>
      </p:sp>
      <p:sp>
        <p:nvSpPr>
          <p:cNvPr id="3" name="Espace réservé du contenu 2">
            <a:extLst>
              <a:ext uri="{FF2B5EF4-FFF2-40B4-BE49-F238E27FC236}">
                <a16:creationId xmlns:a16="http://schemas.microsoft.com/office/drawing/2014/main" id="{AA87B69F-839E-5A28-AC61-6CA1871E7754}"/>
              </a:ext>
            </a:extLst>
          </p:cNvPr>
          <p:cNvSpPr>
            <a:spLocks noGrp="1"/>
          </p:cNvSpPr>
          <p:nvPr>
            <p:ph idx="1"/>
          </p:nvPr>
        </p:nvSpPr>
        <p:spPr/>
        <p:txBody>
          <a:bodyPr>
            <a:normAutofit fontScale="85000" lnSpcReduction="10000"/>
          </a:bodyPr>
          <a:lstStyle/>
          <a:p>
            <a:pPr marL="514350" indent="-514350" algn="l">
              <a:buFont typeface="+mj-lt"/>
              <a:buAutoNum type="arabicPeriod" startAt="4"/>
            </a:pPr>
            <a:r>
              <a:rPr lang="fr-BE" b="1" i="0" dirty="0">
                <a:effectLst/>
                <a:latin typeface="Söhne"/>
              </a:rPr>
              <a:t>Tableau de Karnaugh :</a:t>
            </a:r>
            <a:endParaRPr lang="fr-BE" b="0" i="0" dirty="0">
              <a:effectLst/>
              <a:latin typeface="Söhne"/>
            </a:endParaRPr>
          </a:p>
          <a:p>
            <a:pPr lvl="1"/>
            <a:r>
              <a:rPr lang="fr-BE" b="0" i="0" dirty="0">
                <a:effectLst/>
                <a:latin typeface="Söhne"/>
              </a:rPr>
              <a:t>Le tableau de Karnaugh est un outil graphique puissant pour simplifier la fonction logique de manière systématique. Cette partie apporte une approche visuelle à la simplification, conduisant à une expression plus concise de la fonction.</a:t>
            </a:r>
          </a:p>
          <a:p>
            <a:pPr algn="l">
              <a:buFont typeface="+mj-lt"/>
              <a:buAutoNum type="arabicPeriod" startAt="4"/>
            </a:pPr>
            <a:r>
              <a:rPr lang="fr-BE" b="1" i="0" dirty="0">
                <a:effectLst/>
                <a:latin typeface="Söhne"/>
              </a:rPr>
              <a:t>Dessin de la fonction simplifiée :</a:t>
            </a:r>
            <a:endParaRPr lang="fr-BE" b="0" i="0" dirty="0">
              <a:effectLst/>
              <a:latin typeface="Söhne"/>
            </a:endParaRPr>
          </a:p>
          <a:p>
            <a:pPr lvl="1"/>
            <a:r>
              <a:rPr lang="fr-BE" b="0" i="0" dirty="0">
                <a:effectLst/>
                <a:latin typeface="Söhne"/>
              </a:rPr>
              <a:t>Le schéma dessiné illustre de manière concrète la fonction simplifiée à l'aide de portes logiques. Cette représentation visuelle facilite la compréhension et la communication des résultats.</a:t>
            </a:r>
          </a:p>
          <a:p>
            <a:pPr algn="l">
              <a:buFont typeface="+mj-lt"/>
              <a:buAutoNum type="arabicPeriod" startAt="4"/>
            </a:pPr>
            <a:r>
              <a:rPr lang="fr-BE" b="1" i="0" dirty="0">
                <a:effectLst/>
                <a:latin typeface="Söhne"/>
              </a:rPr>
              <a:t>Transformation en NAND2 :</a:t>
            </a:r>
            <a:endParaRPr lang="fr-BE" b="0" i="0" dirty="0">
              <a:effectLst/>
              <a:latin typeface="Söhne"/>
            </a:endParaRPr>
          </a:p>
          <a:p>
            <a:pPr lvl="1"/>
            <a:r>
              <a:rPr lang="fr-BE" b="0" i="0" dirty="0">
                <a:effectLst/>
                <a:latin typeface="Söhne"/>
              </a:rPr>
              <a:t>La transformation en portes NAND2 apporte une dimension pratique en montrant comment la fonction simplifiée peut être réalisée concrètement. La numérotation fournie offre des indications pour le câblage, et l'introduction des entrées et sorties donne une vue complète.</a:t>
            </a:r>
          </a:p>
        </p:txBody>
      </p:sp>
      <p:sp>
        <p:nvSpPr>
          <p:cNvPr id="4" name="ZoneTexte 3">
            <a:extLst>
              <a:ext uri="{FF2B5EF4-FFF2-40B4-BE49-F238E27FC236}">
                <a16:creationId xmlns:a16="http://schemas.microsoft.com/office/drawing/2014/main" id="{FC3AD249-3B54-7241-04E3-33E5D73B5681}"/>
              </a:ext>
            </a:extLst>
          </p:cNvPr>
          <p:cNvSpPr txBox="1"/>
          <p:nvPr/>
        </p:nvSpPr>
        <p:spPr>
          <a:xfrm>
            <a:off x="9442580" y="0"/>
            <a:ext cx="2749420" cy="1000274"/>
          </a:xfrm>
          <a:prstGeom prst="rect">
            <a:avLst/>
          </a:prstGeom>
          <a:noFill/>
        </p:spPr>
        <p:txBody>
          <a:bodyPr wrap="square" rtlCol="0">
            <a:spAutoFit/>
          </a:bodyPr>
          <a:lstStyle/>
          <a:p>
            <a:pPr algn="r">
              <a:spcAft>
                <a:spcPts val="600"/>
              </a:spcAft>
            </a:pPr>
            <a:r>
              <a:rPr lang="fr-BE" dirty="0"/>
              <a:t>Lallement Corentin,</a:t>
            </a:r>
            <a:br>
              <a:rPr lang="fr-BE" dirty="0"/>
            </a:br>
            <a:r>
              <a:rPr lang="fr-BE" dirty="0"/>
              <a:t>Ménagé Ethan,</a:t>
            </a:r>
          </a:p>
          <a:p>
            <a:pPr algn="r">
              <a:spcAft>
                <a:spcPts val="600"/>
              </a:spcAft>
            </a:pPr>
            <a:r>
              <a:rPr lang="fr-BE" b="1" dirty="0"/>
              <a:t>Groupe 4</a:t>
            </a:r>
          </a:p>
        </p:txBody>
      </p:sp>
    </p:spTree>
    <p:extLst>
      <p:ext uri="{BB962C8B-B14F-4D97-AF65-F5344CB8AC3E}">
        <p14:creationId xmlns:p14="http://schemas.microsoft.com/office/powerpoint/2010/main" val="1839904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260D03-E272-BB7F-E943-396E32CFA9C3}"/>
              </a:ext>
            </a:extLst>
          </p:cNvPr>
          <p:cNvSpPr>
            <a:spLocks noGrp="1"/>
          </p:cNvSpPr>
          <p:nvPr>
            <p:ph type="title"/>
          </p:nvPr>
        </p:nvSpPr>
        <p:spPr/>
        <p:txBody>
          <a:bodyPr/>
          <a:lstStyle/>
          <a:p>
            <a:r>
              <a:rPr lang="fr-BE" dirty="0"/>
              <a:t>Conclusion</a:t>
            </a:r>
          </a:p>
        </p:txBody>
      </p:sp>
      <p:sp>
        <p:nvSpPr>
          <p:cNvPr id="3" name="Espace réservé du contenu 2">
            <a:extLst>
              <a:ext uri="{FF2B5EF4-FFF2-40B4-BE49-F238E27FC236}">
                <a16:creationId xmlns:a16="http://schemas.microsoft.com/office/drawing/2014/main" id="{AA87B69F-839E-5A28-AC61-6CA1871E7754}"/>
              </a:ext>
            </a:extLst>
          </p:cNvPr>
          <p:cNvSpPr>
            <a:spLocks noGrp="1"/>
          </p:cNvSpPr>
          <p:nvPr>
            <p:ph idx="1"/>
          </p:nvPr>
        </p:nvSpPr>
        <p:spPr/>
        <p:txBody>
          <a:bodyPr>
            <a:normAutofit fontScale="92500" lnSpcReduction="10000"/>
          </a:bodyPr>
          <a:lstStyle/>
          <a:p>
            <a:pPr marL="742950" lvl="1" indent="-285750" algn="l">
              <a:buFont typeface="+mj-lt"/>
              <a:buAutoNum type="arabicPeriod"/>
            </a:pPr>
            <a:endParaRPr lang="fr-BE" b="0" i="0" dirty="0">
              <a:effectLst/>
              <a:latin typeface="Söhne"/>
            </a:endParaRPr>
          </a:p>
          <a:p>
            <a:pPr marL="514350" indent="-514350" algn="l">
              <a:buFont typeface="+mj-lt"/>
              <a:buAutoNum type="arabicPeriod" startAt="7"/>
            </a:pPr>
            <a:r>
              <a:rPr lang="fr-BE" b="1" i="0" dirty="0">
                <a:effectLst/>
                <a:latin typeface="Söhne"/>
              </a:rPr>
              <a:t>Simulation avec des logiciels :</a:t>
            </a:r>
            <a:endParaRPr lang="fr-BE" b="0" i="0" dirty="0">
              <a:effectLst/>
              <a:latin typeface="Söhne"/>
            </a:endParaRPr>
          </a:p>
          <a:p>
            <a:pPr lvl="1"/>
            <a:r>
              <a:rPr lang="fr-BE" b="0" i="0" dirty="0">
                <a:effectLst/>
                <a:latin typeface="Söhne"/>
              </a:rPr>
              <a:t>La simulation avec les logiciels, en particulier sur </a:t>
            </a:r>
            <a:r>
              <a:rPr lang="fr-BE" b="0" i="0" dirty="0" err="1">
                <a:effectLst/>
                <a:latin typeface="Söhne"/>
              </a:rPr>
              <a:t>Tinkercad</a:t>
            </a:r>
            <a:r>
              <a:rPr lang="fr-BE" b="0" i="0" dirty="0">
                <a:effectLst/>
                <a:latin typeface="Söhne"/>
              </a:rPr>
              <a:t>, offre une vérification pratique des résultats obtenus. Cela apporte une validation supplémentaire à la démarche théorique du projet.</a:t>
            </a:r>
          </a:p>
          <a:p>
            <a:pPr lvl="1"/>
            <a:endParaRPr lang="fr-BE" dirty="0">
              <a:latin typeface="Söhne"/>
            </a:endParaRPr>
          </a:p>
          <a:p>
            <a:pPr lvl="1"/>
            <a:endParaRPr lang="fr-BE" b="0" i="0" dirty="0">
              <a:effectLst/>
              <a:latin typeface="Söhne"/>
            </a:endParaRPr>
          </a:p>
          <a:p>
            <a:pPr lvl="1"/>
            <a:endParaRPr lang="fr-BE" dirty="0">
              <a:latin typeface="Söhne"/>
            </a:endParaRPr>
          </a:p>
          <a:p>
            <a:pPr marL="0" indent="0">
              <a:buNone/>
            </a:pPr>
            <a:r>
              <a:rPr lang="fr-BE" b="0" i="0" dirty="0">
                <a:effectLst/>
                <a:latin typeface="Söhne"/>
              </a:rPr>
              <a:t>L'ensemble de chaque composante joue un rôle crucial dans l'approfondissement de la compréhension et l'application pratique des concepts des Techniques Numériques au sein de ce projet particulier.</a:t>
            </a:r>
          </a:p>
        </p:txBody>
      </p:sp>
      <p:sp>
        <p:nvSpPr>
          <p:cNvPr id="4" name="ZoneTexte 3">
            <a:extLst>
              <a:ext uri="{FF2B5EF4-FFF2-40B4-BE49-F238E27FC236}">
                <a16:creationId xmlns:a16="http://schemas.microsoft.com/office/drawing/2014/main" id="{6B08CA3E-1B0A-1959-AD0A-49E91328A552}"/>
              </a:ext>
            </a:extLst>
          </p:cNvPr>
          <p:cNvSpPr txBox="1"/>
          <p:nvPr/>
        </p:nvSpPr>
        <p:spPr>
          <a:xfrm>
            <a:off x="9442580" y="0"/>
            <a:ext cx="2749420" cy="1000274"/>
          </a:xfrm>
          <a:prstGeom prst="rect">
            <a:avLst/>
          </a:prstGeom>
          <a:noFill/>
        </p:spPr>
        <p:txBody>
          <a:bodyPr wrap="square" rtlCol="0">
            <a:spAutoFit/>
          </a:bodyPr>
          <a:lstStyle/>
          <a:p>
            <a:pPr algn="r">
              <a:spcAft>
                <a:spcPts val="600"/>
              </a:spcAft>
            </a:pPr>
            <a:r>
              <a:rPr lang="fr-BE" dirty="0"/>
              <a:t>Lallement Corentin,</a:t>
            </a:r>
            <a:br>
              <a:rPr lang="fr-BE" dirty="0"/>
            </a:br>
            <a:r>
              <a:rPr lang="fr-BE" dirty="0"/>
              <a:t>Ménagé Ethan,</a:t>
            </a:r>
          </a:p>
          <a:p>
            <a:pPr algn="r">
              <a:spcAft>
                <a:spcPts val="600"/>
              </a:spcAft>
            </a:pPr>
            <a:r>
              <a:rPr lang="fr-BE" b="1" dirty="0"/>
              <a:t>Groupe 4</a:t>
            </a:r>
          </a:p>
        </p:txBody>
      </p:sp>
    </p:spTree>
    <p:extLst>
      <p:ext uri="{BB962C8B-B14F-4D97-AF65-F5344CB8AC3E}">
        <p14:creationId xmlns:p14="http://schemas.microsoft.com/office/powerpoint/2010/main" val="1468730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B217D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9E33839E-254C-1A20-CAAD-07CA0E90D67E}"/>
              </a:ext>
            </a:extLst>
          </p:cNvPr>
          <p:cNvSpPr>
            <a:spLocks noGrp="1"/>
          </p:cNvSpPr>
          <p:nvPr>
            <p:ph type="title"/>
          </p:nvPr>
        </p:nvSpPr>
        <p:spPr>
          <a:xfrm>
            <a:off x="838200" y="365125"/>
            <a:ext cx="10515600" cy="1325563"/>
          </a:xfrm>
        </p:spPr>
        <p:txBody>
          <a:bodyPr>
            <a:normAutofit/>
          </a:bodyPr>
          <a:lstStyle/>
          <a:p>
            <a:pPr algn="ctr"/>
            <a:r>
              <a:rPr lang="fr-BE" sz="5400" dirty="0"/>
              <a:t>Introduction</a:t>
            </a:r>
          </a:p>
        </p:txBody>
      </p:sp>
      <p:graphicFrame>
        <p:nvGraphicFramePr>
          <p:cNvPr id="5" name="Espace réservé du contenu 2">
            <a:extLst>
              <a:ext uri="{FF2B5EF4-FFF2-40B4-BE49-F238E27FC236}">
                <a16:creationId xmlns:a16="http://schemas.microsoft.com/office/drawing/2014/main" id="{1A2335B0-62E3-34A3-1964-F372BBAD56A9}"/>
              </a:ext>
            </a:extLst>
          </p:cNvPr>
          <p:cNvGraphicFramePr>
            <a:graphicFrameLocks noGrp="1"/>
          </p:cNvGraphicFramePr>
          <p:nvPr>
            <p:ph idx="1"/>
            <p:extLst>
              <p:ext uri="{D42A27DB-BD31-4B8C-83A1-F6EECF244321}">
                <p14:modId xmlns:p14="http://schemas.microsoft.com/office/powerpoint/2010/main" val="629834406"/>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7376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a:extLst>
              <a:ext uri="{FF2B5EF4-FFF2-40B4-BE49-F238E27FC236}">
                <a16:creationId xmlns:a16="http://schemas.microsoft.com/office/drawing/2014/main" id="{792B6586-3B1E-568D-B6C2-48FF45A2997C}"/>
              </a:ext>
            </a:extLst>
          </p:cNvPr>
          <p:cNvPicPr>
            <a:picLocks noChangeAspect="1"/>
          </p:cNvPicPr>
          <p:nvPr/>
        </p:nvPicPr>
        <p:blipFill rotWithShape="1">
          <a:blip r:embed="rId2">
            <a:extLst>
              <a:ext uri="{28A0092B-C50C-407E-A947-70E740481C1C}">
                <a14:useLocalDpi xmlns:a14="http://schemas.microsoft.com/office/drawing/2010/main" val="0"/>
              </a:ext>
            </a:extLst>
          </a:blip>
          <a:srcRect t="445" b="856"/>
          <a:stretch/>
        </p:blipFill>
        <p:spPr bwMode="auto">
          <a:xfrm>
            <a:off x="20" y="10"/>
            <a:ext cx="12191980" cy="6857990"/>
          </a:xfrm>
          <a:prstGeom prst="rect">
            <a:avLst/>
          </a:prstGeom>
          <a:noFill/>
        </p:spPr>
      </p:pic>
      <p:sp>
        <p:nvSpPr>
          <p:cNvPr id="58" name="Rectangle 57">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5FE8DAE-A1E6-94CC-611E-2665B2BBA3D9}"/>
              </a:ext>
            </a:extLst>
          </p:cNvPr>
          <p:cNvSpPr>
            <a:spLocks noGrp="1"/>
          </p:cNvSpPr>
          <p:nvPr>
            <p:ph type="ctrTitle"/>
          </p:nvPr>
        </p:nvSpPr>
        <p:spPr>
          <a:xfrm>
            <a:off x="7200900" y="0"/>
            <a:ext cx="4991080" cy="1803400"/>
          </a:xfrm>
        </p:spPr>
        <p:txBody>
          <a:bodyPr anchor="b">
            <a:noAutofit/>
          </a:bodyPr>
          <a:lstStyle/>
          <a:p>
            <a:r>
              <a:rPr lang="fr-BE" sz="4400" dirty="0">
                <a:solidFill>
                  <a:schemeClr val="bg1"/>
                </a:solidFill>
              </a:rPr>
              <a:t>Schéma donné</a:t>
            </a:r>
          </a:p>
        </p:txBody>
      </p:sp>
      <p:sp>
        <p:nvSpPr>
          <p:cNvPr id="11" name="Sous-titre 2">
            <a:extLst>
              <a:ext uri="{FF2B5EF4-FFF2-40B4-BE49-F238E27FC236}">
                <a16:creationId xmlns:a16="http://schemas.microsoft.com/office/drawing/2014/main" id="{4C1247C7-12B3-59E1-F38F-B714ADFE7FE5}"/>
              </a:ext>
            </a:extLst>
          </p:cNvPr>
          <p:cNvSpPr>
            <a:spLocks noGrp="1"/>
          </p:cNvSpPr>
          <p:nvPr>
            <p:ph type="subTitle" idx="1"/>
          </p:nvPr>
        </p:nvSpPr>
        <p:spPr>
          <a:xfrm>
            <a:off x="2979791" y="642234"/>
            <a:ext cx="8052003" cy="6482748"/>
          </a:xfrm>
        </p:spPr>
        <p:txBody>
          <a:bodyPr>
            <a:normAutofit/>
          </a:bodyPr>
          <a:lstStyle/>
          <a:p>
            <a:pPr>
              <a:spcBef>
                <a:spcPts val="1200"/>
              </a:spcBef>
            </a:pPr>
            <a:r>
              <a:rPr lang="fr-BE" sz="2800" b="1" kern="1400" dirty="0">
                <a:solidFill>
                  <a:schemeClr val="bg1"/>
                </a:solidFill>
              </a:rPr>
              <a:t>A’B’CD’</a:t>
            </a:r>
          </a:p>
          <a:p>
            <a:pPr>
              <a:spcBef>
                <a:spcPts val="1200"/>
              </a:spcBef>
            </a:pPr>
            <a:r>
              <a:rPr lang="fr-BE" sz="2800" b="1" kern="1400" dirty="0">
                <a:solidFill>
                  <a:schemeClr val="bg1"/>
                </a:solidFill>
              </a:rPr>
              <a:t>A’B’CD</a:t>
            </a:r>
          </a:p>
          <a:p>
            <a:pPr>
              <a:spcBef>
                <a:spcPts val="1200"/>
              </a:spcBef>
            </a:pPr>
            <a:r>
              <a:rPr lang="fr-BE" sz="2800" b="1" kern="1400" dirty="0">
                <a:solidFill>
                  <a:schemeClr val="bg1"/>
                </a:solidFill>
              </a:rPr>
              <a:t>	A’BC’D’</a:t>
            </a:r>
          </a:p>
          <a:p>
            <a:pPr>
              <a:spcBef>
                <a:spcPts val="1200"/>
              </a:spcBef>
            </a:pPr>
            <a:r>
              <a:rPr lang="fr-BE" sz="2800" b="1" kern="1400" dirty="0">
                <a:solidFill>
                  <a:schemeClr val="bg1"/>
                </a:solidFill>
              </a:rPr>
              <a:t>		A’BC’D</a:t>
            </a:r>
          </a:p>
          <a:p>
            <a:pPr>
              <a:spcBef>
                <a:spcPts val="1200"/>
              </a:spcBef>
            </a:pPr>
            <a:r>
              <a:rPr lang="fr-BE" sz="2800" b="1" kern="1400" dirty="0">
                <a:solidFill>
                  <a:schemeClr val="bg1"/>
                </a:solidFill>
              </a:rPr>
              <a:t>			A’BCD’ </a:t>
            </a:r>
          </a:p>
          <a:p>
            <a:pPr>
              <a:spcBef>
                <a:spcPts val="1200"/>
              </a:spcBef>
            </a:pPr>
            <a:r>
              <a:rPr lang="fr-BE" sz="2800" b="1" kern="1400" dirty="0">
                <a:solidFill>
                  <a:schemeClr val="bg1"/>
                </a:solidFill>
              </a:rPr>
              <a:t>				A’BCD</a:t>
            </a:r>
          </a:p>
          <a:p>
            <a:pPr>
              <a:spcBef>
                <a:spcPts val="1200"/>
              </a:spcBef>
            </a:pPr>
            <a:r>
              <a:rPr lang="fr-BE" sz="2800" b="1" kern="1400" dirty="0">
                <a:solidFill>
                  <a:schemeClr val="bg1"/>
                </a:solidFill>
              </a:rPr>
              <a:t>					AB’C’D’</a:t>
            </a:r>
          </a:p>
          <a:p>
            <a:pPr>
              <a:spcBef>
                <a:spcPts val="1200"/>
              </a:spcBef>
            </a:pPr>
            <a:r>
              <a:rPr lang="fr-BE" sz="2800" b="1" kern="1400" dirty="0">
                <a:solidFill>
                  <a:schemeClr val="bg1"/>
                </a:solidFill>
              </a:rPr>
              <a:t>						AB’C’D</a:t>
            </a:r>
          </a:p>
          <a:p>
            <a:pPr>
              <a:spcBef>
                <a:spcPts val="1200"/>
              </a:spcBef>
            </a:pPr>
            <a:r>
              <a:rPr lang="fr-BE" sz="2800" b="1" kern="1400" dirty="0">
                <a:solidFill>
                  <a:schemeClr val="bg1"/>
                </a:solidFill>
              </a:rPr>
              <a:t>							ABC’D’ </a:t>
            </a:r>
          </a:p>
          <a:p>
            <a:pPr>
              <a:spcBef>
                <a:spcPts val="1200"/>
              </a:spcBef>
            </a:pPr>
            <a:r>
              <a:rPr lang="fr-BE" sz="2800" b="1" kern="1400" dirty="0">
                <a:solidFill>
                  <a:schemeClr val="bg1"/>
                </a:solidFill>
              </a:rPr>
              <a:t>							ABC’D</a:t>
            </a:r>
          </a:p>
        </p:txBody>
      </p:sp>
      <p:sp>
        <p:nvSpPr>
          <p:cNvPr id="15" name="ZoneTexte 14">
            <a:extLst>
              <a:ext uri="{FF2B5EF4-FFF2-40B4-BE49-F238E27FC236}">
                <a16:creationId xmlns:a16="http://schemas.microsoft.com/office/drawing/2014/main" id="{777CFAB1-9317-D11B-31E1-B02907401CE2}"/>
              </a:ext>
            </a:extLst>
          </p:cNvPr>
          <p:cNvSpPr txBox="1"/>
          <p:nvPr/>
        </p:nvSpPr>
        <p:spPr>
          <a:xfrm>
            <a:off x="9442580" y="0"/>
            <a:ext cx="2749420" cy="1000274"/>
          </a:xfrm>
          <a:prstGeom prst="rect">
            <a:avLst/>
          </a:prstGeom>
          <a:noFill/>
        </p:spPr>
        <p:txBody>
          <a:bodyPr wrap="square" rtlCol="0">
            <a:spAutoFit/>
          </a:bodyPr>
          <a:lstStyle/>
          <a:p>
            <a:pPr algn="r">
              <a:spcAft>
                <a:spcPts val="600"/>
              </a:spcAft>
            </a:pPr>
            <a:r>
              <a:rPr lang="fr-BE" dirty="0">
                <a:solidFill>
                  <a:schemeClr val="bg1">
                    <a:lumMod val="50000"/>
                    <a:lumOff val="50000"/>
                  </a:schemeClr>
                </a:solidFill>
              </a:rPr>
              <a:t>Lallement Corentin,</a:t>
            </a:r>
            <a:br>
              <a:rPr lang="fr-BE" dirty="0">
                <a:solidFill>
                  <a:schemeClr val="bg1">
                    <a:lumMod val="50000"/>
                    <a:lumOff val="50000"/>
                  </a:schemeClr>
                </a:solidFill>
              </a:rPr>
            </a:br>
            <a:r>
              <a:rPr lang="fr-BE" dirty="0">
                <a:solidFill>
                  <a:schemeClr val="bg1">
                    <a:lumMod val="50000"/>
                    <a:lumOff val="50000"/>
                  </a:schemeClr>
                </a:solidFill>
              </a:rPr>
              <a:t>Ménagé Ethan,</a:t>
            </a:r>
          </a:p>
          <a:p>
            <a:pPr algn="r">
              <a:spcAft>
                <a:spcPts val="600"/>
              </a:spcAft>
            </a:pPr>
            <a:r>
              <a:rPr lang="fr-BE" b="1" dirty="0">
                <a:solidFill>
                  <a:schemeClr val="bg1">
                    <a:lumMod val="50000"/>
                    <a:lumOff val="50000"/>
                  </a:schemeClr>
                </a:solidFill>
              </a:rPr>
              <a:t>Groupe 4</a:t>
            </a:r>
          </a:p>
        </p:txBody>
      </p:sp>
    </p:spTree>
    <p:extLst>
      <p:ext uri="{BB962C8B-B14F-4D97-AF65-F5344CB8AC3E}">
        <p14:creationId xmlns:p14="http://schemas.microsoft.com/office/powerpoint/2010/main" val="203690801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11">
                                            <p:txEl>
                                              <p:pRg st="0" end="0"/>
                                            </p:txEl>
                                          </p:spTgt>
                                        </p:tgtEl>
                                        <p:attrNameLst>
                                          <p:attrName>style.visibility</p:attrName>
                                        </p:attrNameLst>
                                      </p:cBhvr>
                                      <p:to>
                                        <p:strVal val="visible"/>
                                      </p:to>
                                    </p:set>
                                    <p:animEffect transition="in" filter="fade">
                                      <p:cBhvr>
                                        <p:cTn id="10" dur="400"/>
                                        <p:tgtEl>
                                          <p:spTgt spid="11">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11">
                                            <p:txEl>
                                              <p:pRg st="1" end="1"/>
                                            </p:txEl>
                                          </p:spTgt>
                                        </p:tgtEl>
                                        <p:attrNameLst>
                                          <p:attrName>style.visibility</p:attrName>
                                        </p:attrNameLst>
                                      </p:cBhvr>
                                      <p:to>
                                        <p:strVal val="visible"/>
                                      </p:to>
                                    </p:set>
                                    <p:animEffect transition="in" filter="fade">
                                      <p:cBhvr>
                                        <p:cTn id="13" dur="400"/>
                                        <p:tgtEl>
                                          <p:spTgt spid="11">
                                            <p:txEl>
                                              <p:pRg st="1" end="1"/>
                                            </p:txEl>
                                          </p:spTgt>
                                        </p:tgtEl>
                                      </p:cBhvr>
                                    </p:animEffect>
                                  </p:childTnLst>
                                </p:cTn>
                              </p:par>
                              <p:par>
                                <p:cTn id="14" presetID="10" presetClass="entr" presetSubtype="0" fill="hold" grpId="0" nodeType="withEffect">
                                  <p:stCondLst>
                                    <p:cond delay="2000"/>
                                  </p:stCondLst>
                                  <p:iterate type="lt">
                                    <p:tmPct val="10000"/>
                                  </p:iterate>
                                  <p:childTnLst>
                                    <p:set>
                                      <p:cBhvr>
                                        <p:cTn id="15" dur="1" fill="hold">
                                          <p:stCondLst>
                                            <p:cond delay="0"/>
                                          </p:stCondLst>
                                        </p:cTn>
                                        <p:tgtEl>
                                          <p:spTgt spid="11">
                                            <p:txEl>
                                              <p:pRg st="2" end="2"/>
                                            </p:txEl>
                                          </p:spTgt>
                                        </p:tgtEl>
                                        <p:attrNameLst>
                                          <p:attrName>style.visibility</p:attrName>
                                        </p:attrNameLst>
                                      </p:cBhvr>
                                      <p:to>
                                        <p:strVal val="visible"/>
                                      </p:to>
                                    </p:set>
                                    <p:animEffect transition="in" filter="fade">
                                      <p:cBhvr>
                                        <p:cTn id="16" dur="400"/>
                                        <p:tgtEl>
                                          <p:spTgt spid="11">
                                            <p:txEl>
                                              <p:pRg st="2" end="2"/>
                                            </p:txEl>
                                          </p:spTgt>
                                        </p:tgtEl>
                                      </p:cBhvr>
                                    </p:animEffect>
                                  </p:childTnLst>
                                </p:cTn>
                              </p:par>
                              <p:par>
                                <p:cTn id="17" presetID="10" presetClass="entr" presetSubtype="0" fill="hold" grpId="0" nodeType="withEffect">
                                  <p:stCondLst>
                                    <p:cond delay="2000"/>
                                  </p:stCondLst>
                                  <p:iterate type="lt">
                                    <p:tmPct val="10000"/>
                                  </p:iterate>
                                  <p:childTnLst>
                                    <p:set>
                                      <p:cBhvr>
                                        <p:cTn id="18" dur="1" fill="hold">
                                          <p:stCondLst>
                                            <p:cond delay="0"/>
                                          </p:stCondLst>
                                        </p:cTn>
                                        <p:tgtEl>
                                          <p:spTgt spid="11">
                                            <p:txEl>
                                              <p:pRg st="3" end="3"/>
                                            </p:txEl>
                                          </p:spTgt>
                                        </p:tgtEl>
                                        <p:attrNameLst>
                                          <p:attrName>style.visibility</p:attrName>
                                        </p:attrNameLst>
                                      </p:cBhvr>
                                      <p:to>
                                        <p:strVal val="visible"/>
                                      </p:to>
                                    </p:set>
                                    <p:animEffect transition="in" filter="fade">
                                      <p:cBhvr>
                                        <p:cTn id="19" dur="400"/>
                                        <p:tgtEl>
                                          <p:spTgt spid="11">
                                            <p:txEl>
                                              <p:pRg st="3" end="3"/>
                                            </p:txEl>
                                          </p:spTgt>
                                        </p:tgtEl>
                                      </p:cBhvr>
                                    </p:animEffect>
                                  </p:childTnLst>
                                </p:cTn>
                              </p:par>
                              <p:par>
                                <p:cTn id="20" presetID="10" presetClass="entr" presetSubtype="0" fill="hold" grpId="0" nodeType="withEffect">
                                  <p:stCondLst>
                                    <p:cond delay="2000"/>
                                  </p:stCondLst>
                                  <p:iterate type="lt">
                                    <p:tmPct val="10000"/>
                                  </p:iterate>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fade">
                                      <p:cBhvr>
                                        <p:cTn id="22" dur="400"/>
                                        <p:tgtEl>
                                          <p:spTgt spid="11">
                                            <p:txEl>
                                              <p:pRg st="4" end="4"/>
                                            </p:txEl>
                                          </p:spTgt>
                                        </p:tgtEl>
                                      </p:cBhvr>
                                    </p:animEffect>
                                  </p:childTnLst>
                                </p:cTn>
                              </p:par>
                              <p:par>
                                <p:cTn id="23" presetID="10" presetClass="entr" presetSubtype="0" fill="hold" grpId="0" nodeType="withEffect">
                                  <p:stCondLst>
                                    <p:cond delay="2000"/>
                                  </p:stCondLst>
                                  <p:iterate type="lt">
                                    <p:tmPct val="10000"/>
                                  </p:iterate>
                                  <p:childTnLst>
                                    <p:set>
                                      <p:cBhvr>
                                        <p:cTn id="24" dur="1" fill="hold">
                                          <p:stCondLst>
                                            <p:cond delay="0"/>
                                          </p:stCondLst>
                                        </p:cTn>
                                        <p:tgtEl>
                                          <p:spTgt spid="11">
                                            <p:txEl>
                                              <p:pRg st="5" end="5"/>
                                            </p:txEl>
                                          </p:spTgt>
                                        </p:tgtEl>
                                        <p:attrNameLst>
                                          <p:attrName>style.visibility</p:attrName>
                                        </p:attrNameLst>
                                      </p:cBhvr>
                                      <p:to>
                                        <p:strVal val="visible"/>
                                      </p:to>
                                    </p:set>
                                    <p:animEffect transition="in" filter="fade">
                                      <p:cBhvr>
                                        <p:cTn id="25" dur="400"/>
                                        <p:tgtEl>
                                          <p:spTgt spid="11">
                                            <p:txEl>
                                              <p:pRg st="5" end="5"/>
                                            </p:txEl>
                                          </p:spTgt>
                                        </p:tgtEl>
                                      </p:cBhvr>
                                    </p:animEffect>
                                  </p:childTnLst>
                                </p:cTn>
                              </p:par>
                              <p:par>
                                <p:cTn id="26" presetID="10" presetClass="entr" presetSubtype="0" fill="hold" grpId="0" nodeType="withEffect">
                                  <p:stCondLst>
                                    <p:cond delay="2000"/>
                                  </p:stCondLst>
                                  <p:iterate type="lt">
                                    <p:tmPct val="10000"/>
                                  </p:iterate>
                                  <p:childTnLst>
                                    <p:set>
                                      <p:cBhvr>
                                        <p:cTn id="27" dur="1" fill="hold">
                                          <p:stCondLst>
                                            <p:cond delay="0"/>
                                          </p:stCondLst>
                                        </p:cTn>
                                        <p:tgtEl>
                                          <p:spTgt spid="11">
                                            <p:txEl>
                                              <p:pRg st="6" end="6"/>
                                            </p:txEl>
                                          </p:spTgt>
                                        </p:tgtEl>
                                        <p:attrNameLst>
                                          <p:attrName>style.visibility</p:attrName>
                                        </p:attrNameLst>
                                      </p:cBhvr>
                                      <p:to>
                                        <p:strVal val="visible"/>
                                      </p:to>
                                    </p:set>
                                    <p:animEffect transition="in" filter="fade">
                                      <p:cBhvr>
                                        <p:cTn id="28" dur="400"/>
                                        <p:tgtEl>
                                          <p:spTgt spid="11">
                                            <p:txEl>
                                              <p:pRg st="6" end="6"/>
                                            </p:txEl>
                                          </p:spTgt>
                                        </p:tgtEl>
                                      </p:cBhvr>
                                    </p:animEffect>
                                  </p:childTnLst>
                                </p:cTn>
                              </p:par>
                              <p:par>
                                <p:cTn id="29" presetID="10" presetClass="entr" presetSubtype="0" fill="hold" grpId="0" nodeType="withEffect">
                                  <p:stCondLst>
                                    <p:cond delay="2000"/>
                                  </p:stCondLst>
                                  <p:iterate type="lt">
                                    <p:tmPct val="10000"/>
                                  </p:iterate>
                                  <p:childTnLst>
                                    <p:set>
                                      <p:cBhvr>
                                        <p:cTn id="30" dur="1" fill="hold">
                                          <p:stCondLst>
                                            <p:cond delay="0"/>
                                          </p:stCondLst>
                                        </p:cTn>
                                        <p:tgtEl>
                                          <p:spTgt spid="11">
                                            <p:txEl>
                                              <p:pRg st="7" end="7"/>
                                            </p:txEl>
                                          </p:spTgt>
                                        </p:tgtEl>
                                        <p:attrNameLst>
                                          <p:attrName>style.visibility</p:attrName>
                                        </p:attrNameLst>
                                      </p:cBhvr>
                                      <p:to>
                                        <p:strVal val="visible"/>
                                      </p:to>
                                    </p:set>
                                    <p:animEffect transition="in" filter="fade">
                                      <p:cBhvr>
                                        <p:cTn id="31" dur="400"/>
                                        <p:tgtEl>
                                          <p:spTgt spid="11">
                                            <p:txEl>
                                              <p:pRg st="7" end="7"/>
                                            </p:txEl>
                                          </p:spTgt>
                                        </p:tgtEl>
                                      </p:cBhvr>
                                    </p:animEffect>
                                  </p:childTnLst>
                                </p:cTn>
                              </p:par>
                              <p:par>
                                <p:cTn id="32" presetID="10" presetClass="entr" presetSubtype="0" fill="hold" grpId="0" nodeType="withEffect">
                                  <p:stCondLst>
                                    <p:cond delay="2000"/>
                                  </p:stCondLst>
                                  <p:iterate type="lt">
                                    <p:tmPct val="10000"/>
                                  </p:iterate>
                                  <p:childTnLst>
                                    <p:set>
                                      <p:cBhvr>
                                        <p:cTn id="33" dur="1" fill="hold">
                                          <p:stCondLst>
                                            <p:cond delay="0"/>
                                          </p:stCondLst>
                                        </p:cTn>
                                        <p:tgtEl>
                                          <p:spTgt spid="11">
                                            <p:txEl>
                                              <p:pRg st="8" end="8"/>
                                            </p:txEl>
                                          </p:spTgt>
                                        </p:tgtEl>
                                        <p:attrNameLst>
                                          <p:attrName>style.visibility</p:attrName>
                                        </p:attrNameLst>
                                      </p:cBhvr>
                                      <p:to>
                                        <p:strVal val="visible"/>
                                      </p:to>
                                    </p:set>
                                    <p:animEffect transition="in" filter="fade">
                                      <p:cBhvr>
                                        <p:cTn id="34" dur="400"/>
                                        <p:tgtEl>
                                          <p:spTgt spid="11">
                                            <p:txEl>
                                              <p:pRg st="8" end="8"/>
                                            </p:txEl>
                                          </p:spTgt>
                                        </p:tgtEl>
                                      </p:cBhvr>
                                    </p:animEffect>
                                  </p:childTnLst>
                                </p:cTn>
                              </p:par>
                              <p:par>
                                <p:cTn id="35" presetID="10" presetClass="entr" presetSubtype="0" fill="hold" grpId="0" nodeType="withEffect">
                                  <p:stCondLst>
                                    <p:cond delay="2000"/>
                                  </p:stCondLst>
                                  <p:iterate type="lt">
                                    <p:tmPct val="10000"/>
                                  </p:iterate>
                                  <p:childTnLst>
                                    <p:set>
                                      <p:cBhvr>
                                        <p:cTn id="36" dur="1" fill="hold">
                                          <p:stCondLst>
                                            <p:cond delay="0"/>
                                          </p:stCondLst>
                                        </p:cTn>
                                        <p:tgtEl>
                                          <p:spTgt spid="11">
                                            <p:txEl>
                                              <p:pRg st="9" end="9"/>
                                            </p:txEl>
                                          </p:spTgt>
                                        </p:tgtEl>
                                        <p:attrNameLst>
                                          <p:attrName>style.visibility</p:attrName>
                                        </p:attrNameLst>
                                      </p:cBhvr>
                                      <p:to>
                                        <p:strVal val="visible"/>
                                      </p:to>
                                    </p:set>
                                    <p:animEffect transition="in" filter="fade">
                                      <p:cBhvr>
                                        <p:cTn id="37" dur="4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6" name="Rectangle 15">
            <a:extLst>
              <a:ext uri="{FF2B5EF4-FFF2-40B4-BE49-F238E27FC236}">
                <a16:creationId xmlns:a16="http://schemas.microsoft.com/office/drawing/2014/main" id="{BB3F6F06-A72D-4442-A031-E1D2004CB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2">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B217D5">
              <a:alpha val="20000"/>
            </a:srgbClr>
          </a:solidFill>
          <a:ln w="32707" cap="flat">
            <a:noFill/>
            <a:prstDash val="solid"/>
            <a:miter/>
          </a:ln>
        </p:spPr>
        <p:txBody>
          <a:bodyPr wrap="square" rtlCol="0" anchor="ctr">
            <a:noAutofit/>
          </a:bodyPr>
          <a:lstStyle/>
          <a:p>
            <a:endParaRPr lang="en-US"/>
          </a:p>
        </p:txBody>
      </p:sp>
      <p:sp>
        <p:nvSpPr>
          <p:cNvPr id="2" name="Titre 1">
            <a:extLst>
              <a:ext uri="{FF2B5EF4-FFF2-40B4-BE49-F238E27FC236}">
                <a16:creationId xmlns:a16="http://schemas.microsoft.com/office/drawing/2014/main" id="{596F11F1-C1C7-514A-AB19-81DBC8FE0D7B}"/>
              </a:ext>
            </a:extLst>
          </p:cNvPr>
          <p:cNvSpPr>
            <a:spLocks noGrp="1"/>
          </p:cNvSpPr>
          <p:nvPr>
            <p:ph type="title"/>
          </p:nvPr>
        </p:nvSpPr>
        <p:spPr>
          <a:xfrm>
            <a:off x="5892800" y="0"/>
            <a:ext cx="6296152" cy="3487644"/>
          </a:xfrm>
        </p:spPr>
        <p:txBody>
          <a:bodyPr vert="horz" lIns="91440" tIns="45720" rIns="91440" bIns="45720" rtlCol="0" anchor="b">
            <a:normAutofit/>
          </a:bodyPr>
          <a:lstStyle/>
          <a:p>
            <a:r>
              <a:rPr lang="en-US" sz="6000" b="1" dirty="0">
                <a:effectLst/>
              </a:rPr>
              <a:t>Table de verité</a:t>
            </a:r>
            <a:br>
              <a:rPr lang="en-US" sz="6000" dirty="0">
                <a:effectLst/>
                <a:latin typeface="Century Gothic (Title)"/>
              </a:rPr>
            </a:br>
            <a:r>
              <a:rPr lang="en-US" sz="4800" dirty="0">
                <a:effectLst/>
                <a:latin typeface="Century Gothic (Title)"/>
              </a:rPr>
              <a:t>   </a:t>
            </a:r>
            <a:endParaRPr lang="en-US" sz="6000" dirty="0">
              <a:latin typeface="Century Gothic (Title)"/>
            </a:endParaRPr>
          </a:p>
        </p:txBody>
      </p:sp>
      <p:graphicFrame>
        <p:nvGraphicFramePr>
          <p:cNvPr id="4" name="Tableau 3">
            <a:extLst>
              <a:ext uri="{FF2B5EF4-FFF2-40B4-BE49-F238E27FC236}">
                <a16:creationId xmlns:a16="http://schemas.microsoft.com/office/drawing/2014/main" id="{3330D719-B086-738C-9395-59F46B4B372B}"/>
              </a:ext>
            </a:extLst>
          </p:cNvPr>
          <p:cNvGraphicFramePr>
            <a:graphicFrameLocks noGrp="1"/>
          </p:cNvGraphicFramePr>
          <p:nvPr>
            <p:extLst>
              <p:ext uri="{D42A27DB-BD31-4B8C-83A1-F6EECF244321}">
                <p14:modId xmlns:p14="http://schemas.microsoft.com/office/powerpoint/2010/main" val="3082739709"/>
              </p:ext>
            </p:extLst>
          </p:nvPr>
        </p:nvGraphicFramePr>
        <p:xfrm>
          <a:off x="737644" y="2960075"/>
          <a:ext cx="5010402" cy="3487644"/>
        </p:xfrm>
        <a:graphic>
          <a:graphicData uri="http://schemas.openxmlformats.org/drawingml/2006/table">
            <a:tbl>
              <a:tblPr firstRow="1" firstCol="1" bandRow="1"/>
              <a:tblGrid>
                <a:gridCol w="1065663">
                  <a:extLst>
                    <a:ext uri="{9D8B030D-6E8A-4147-A177-3AD203B41FA5}">
                      <a16:colId xmlns:a16="http://schemas.microsoft.com/office/drawing/2014/main" val="2939567027"/>
                    </a:ext>
                  </a:extLst>
                </a:gridCol>
                <a:gridCol w="1065663">
                  <a:extLst>
                    <a:ext uri="{9D8B030D-6E8A-4147-A177-3AD203B41FA5}">
                      <a16:colId xmlns:a16="http://schemas.microsoft.com/office/drawing/2014/main" val="87670983"/>
                    </a:ext>
                  </a:extLst>
                </a:gridCol>
                <a:gridCol w="1065663">
                  <a:extLst>
                    <a:ext uri="{9D8B030D-6E8A-4147-A177-3AD203B41FA5}">
                      <a16:colId xmlns:a16="http://schemas.microsoft.com/office/drawing/2014/main" val="3287323221"/>
                    </a:ext>
                  </a:extLst>
                </a:gridCol>
                <a:gridCol w="1813413">
                  <a:extLst>
                    <a:ext uri="{9D8B030D-6E8A-4147-A177-3AD203B41FA5}">
                      <a16:colId xmlns:a16="http://schemas.microsoft.com/office/drawing/2014/main" val="327195716"/>
                    </a:ext>
                  </a:extLst>
                </a:gridCol>
              </a:tblGrid>
              <a:tr h="387516">
                <a:tc>
                  <a:txBody>
                    <a:bodyPr/>
                    <a:lstStyle/>
                    <a:p>
                      <a:pPr algn="ctr" fontAlgn="t">
                        <a:spcBef>
                          <a:spcPts val="0"/>
                        </a:spcBef>
                        <a:spcAft>
                          <a:spcPts val="0"/>
                        </a:spcAft>
                      </a:pPr>
                      <a:r>
                        <a:rPr lang="fr-BE" sz="1900" b="1" i="0" u="none" strike="noStrike">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C</a:t>
                      </a:r>
                      <a:endParaRPr lang="fr-BE" sz="2500" b="0" i="0" u="none" strike="noStrike">
                        <a:effectLst/>
                        <a:latin typeface="Arial" panose="020B0604020202020204" pitchFamily="34" charset="0"/>
                      </a:endParaRPr>
                    </a:p>
                  </a:txBody>
                  <a:tcPr marL="94488" marR="94488" marT="13123"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5A5A5"/>
                    </a:solidFill>
                  </a:tcPr>
                </a:tc>
                <a:tc>
                  <a:txBody>
                    <a:bodyPr/>
                    <a:lstStyle/>
                    <a:p>
                      <a:pPr algn="ctr" fontAlgn="t">
                        <a:spcBef>
                          <a:spcPts val="0"/>
                        </a:spcBef>
                        <a:spcAft>
                          <a:spcPts val="0"/>
                        </a:spcAft>
                      </a:pPr>
                      <a:r>
                        <a:rPr lang="fr-BE" sz="1900" b="1" i="0" u="none" strike="noStrike">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B</a:t>
                      </a:r>
                      <a:endParaRPr lang="fr-BE" sz="2500" b="0" i="0" u="none" strike="noStrike">
                        <a:effectLst/>
                        <a:latin typeface="Arial" panose="020B0604020202020204" pitchFamily="34" charset="0"/>
                      </a:endParaRPr>
                    </a:p>
                  </a:txBody>
                  <a:tcPr marL="94488" marR="94488" marT="13123"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5A5A5"/>
                    </a:solidFill>
                  </a:tcPr>
                </a:tc>
                <a:tc>
                  <a:txBody>
                    <a:bodyPr/>
                    <a:lstStyle/>
                    <a:p>
                      <a:pPr algn="ctr" fontAlgn="t">
                        <a:spcBef>
                          <a:spcPts val="0"/>
                        </a:spcBef>
                        <a:spcAft>
                          <a:spcPts val="0"/>
                        </a:spcAft>
                      </a:pPr>
                      <a:r>
                        <a:rPr lang="fr-BE" sz="1900" b="1" i="0" u="none" strike="noStrike">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A</a:t>
                      </a:r>
                      <a:endParaRPr lang="fr-BE" sz="2500" b="0" i="0" u="none" strike="noStrike">
                        <a:effectLst/>
                        <a:latin typeface="Arial" panose="020B0604020202020204" pitchFamily="34" charset="0"/>
                      </a:endParaRPr>
                    </a:p>
                  </a:txBody>
                  <a:tcPr marL="94488" marR="94488" marT="13123"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5A5A5"/>
                    </a:solidFill>
                  </a:tcPr>
                </a:tc>
                <a:tc>
                  <a:txBody>
                    <a:bodyPr/>
                    <a:lstStyle/>
                    <a:p>
                      <a:pPr algn="ctr" fontAlgn="t">
                        <a:spcBef>
                          <a:spcPts val="0"/>
                        </a:spcBef>
                        <a:spcAft>
                          <a:spcPts val="0"/>
                        </a:spcAft>
                      </a:pPr>
                      <a:r>
                        <a:rPr lang="fr-BE" sz="1900" b="1" i="0" u="none" strike="noStrike">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Sortie</a:t>
                      </a:r>
                      <a:endParaRPr lang="fr-BE" sz="2500" b="0" i="0" u="none" strike="noStrike">
                        <a:effectLst/>
                        <a:latin typeface="Arial" panose="020B0604020202020204" pitchFamily="34" charset="0"/>
                      </a:endParaRPr>
                    </a:p>
                  </a:txBody>
                  <a:tcPr marL="94488" marR="94488" marT="13123"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5A5A5"/>
                    </a:solidFill>
                  </a:tcPr>
                </a:tc>
                <a:extLst>
                  <a:ext uri="{0D108BD9-81ED-4DB2-BD59-A6C34878D82A}">
                    <a16:rowId xmlns:a16="http://schemas.microsoft.com/office/drawing/2014/main" val="230072172"/>
                  </a:ext>
                </a:extLst>
              </a:tr>
              <a:tr h="387516">
                <a:tc>
                  <a:txBody>
                    <a:bodyPr/>
                    <a:lstStyle/>
                    <a:p>
                      <a:pPr algn="ctr" fontAlgn="t">
                        <a:spcBef>
                          <a:spcPts val="0"/>
                        </a:spcBef>
                        <a:spcAft>
                          <a:spcPts val="0"/>
                        </a:spcAft>
                      </a:pPr>
                      <a:r>
                        <a:rPr lang="fr-BE" sz="1900" b="1" i="0" u="none" strike="noStrike">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a:t>
                      </a:r>
                      <a:endParaRPr lang="fr-BE" sz="2500" b="0" i="0" u="none" strike="noStrike">
                        <a:effectLst/>
                        <a:latin typeface="Arial" panose="020B0604020202020204" pitchFamily="34" charset="0"/>
                      </a:endParaRPr>
                    </a:p>
                  </a:txBody>
                  <a:tcPr marL="94488" marR="94488" marT="13123" marB="0">
                    <a:lnL w="19050" cap="flat" cmpd="sng" algn="ctr">
                      <a:solidFill>
                        <a:srgbClr val="000000"/>
                      </a:solidFill>
                      <a:prstDash val="solid"/>
                      <a:round/>
                      <a:headEnd type="none" w="med" len="med"/>
                      <a:tailEnd type="none" w="med" len="med"/>
                    </a:lnL>
                    <a:lnR w="12700" cap="flat" cmpd="sng" algn="ctr">
                      <a:solidFill>
                        <a:srgbClr val="C9C9C9"/>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fontAlgn="t">
                        <a:spcBef>
                          <a:spcPts val="0"/>
                        </a:spcBef>
                        <a:spcAft>
                          <a:spcPts val="0"/>
                        </a:spcAft>
                      </a:pPr>
                      <a:r>
                        <a:rPr lang="fr-BE" sz="1900" b="1" i="0" u="none" strike="noStrike">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a:t>
                      </a:r>
                      <a:endParaRPr lang="fr-BE" sz="2500" b="0" i="0" u="none" strike="noStrike">
                        <a:effectLst/>
                        <a:latin typeface="Arial" panose="020B0604020202020204" pitchFamily="34" charset="0"/>
                      </a:endParaRPr>
                    </a:p>
                  </a:txBody>
                  <a:tcPr marL="94488" marR="94488" marT="13123"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fontAlgn="t">
                        <a:spcBef>
                          <a:spcPts val="0"/>
                        </a:spcBef>
                        <a:spcAft>
                          <a:spcPts val="0"/>
                        </a:spcAft>
                      </a:pPr>
                      <a:r>
                        <a:rPr lang="fr-BE" sz="1900" b="1" i="0" u="none" strike="noStrike">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a:t>
                      </a:r>
                      <a:endParaRPr lang="fr-BE" sz="2500" b="0" i="0" u="none" strike="noStrike">
                        <a:effectLst/>
                        <a:latin typeface="Arial" panose="020B0604020202020204" pitchFamily="34" charset="0"/>
                      </a:endParaRPr>
                    </a:p>
                  </a:txBody>
                  <a:tcPr marL="94488" marR="94488" marT="13123"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fontAlgn="t">
                        <a:spcBef>
                          <a:spcPts val="0"/>
                        </a:spcBef>
                        <a:spcAft>
                          <a:spcPts val="0"/>
                        </a:spcAft>
                      </a:pPr>
                      <a:r>
                        <a:rPr lang="fr-BE" sz="1900" b="1" i="0" u="none" strike="noStrike">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a:t>
                      </a:r>
                      <a:endParaRPr lang="fr-BE" sz="2500" b="0" i="0" u="none" strike="noStrike">
                        <a:effectLst/>
                        <a:latin typeface="Arial" panose="020B0604020202020204" pitchFamily="34" charset="0"/>
                      </a:endParaRPr>
                    </a:p>
                  </a:txBody>
                  <a:tcPr marL="94488" marR="94488" marT="13123" marB="0">
                    <a:lnL w="12700" cap="flat" cmpd="sng" algn="ctr">
                      <a:solidFill>
                        <a:srgbClr val="C9C9C9"/>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347963507"/>
                  </a:ext>
                </a:extLst>
              </a:tr>
              <a:tr h="387516">
                <a:tc>
                  <a:txBody>
                    <a:bodyPr/>
                    <a:lstStyle/>
                    <a:p>
                      <a:pPr algn="ctr" fontAlgn="t">
                        <a:spcBef>
                          <a:spcPts val="0"/>
                        </a:spcBef>
                        <a:spcAft>
                          <a:spcPts val="0"/>
                        </a:spcAft>
                      </a:pPr>
                      <a:r>
                        <a:rPr lang="fr-BE" sz="1900" b="1" i="0" u="none" strike="noStrike">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fr-BE" sz="2500" b="0" i="0" u="none" strike="noStrike">
                        <a:effectLst/>
                        <a:latin typeface="Arial" panose="020B0604020202020204" pitchFamily="34" charset="0"/>
                      </a:endParaRPr>
                    </a:p>
                  </a:txBody>
                  <a:tcPr marL="94488" marR="94488" marT="13123" marB="0">
                    <a:lnL w="19050" cap="flat" cmpd="sng" algn="ctr">
                      <a:solidFill>
                        <a:srgbClr val="000000"/>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noFill/>
                  </a:tcPr>
                </a:tc>
                <a:tc>
                  <a:txBody>
                    <a:bodyPr/>
                    <a:lstStyle/>
                    <a:p>
                      <a:pPr algn="ctr" fontAlgn="t">
                        <a:spcBef>
                          <a:spcPts val="0"/>
                        </a:spcBef>
                        <a:spcAft>
                          <a:spcPts val="0"/>
                        </a:spcAft>
                      </a:pPr>
                      <a:r>
                        <a:rPr lang="fr-BE" sz="1900" b="1" i="0" u="none" strike="noStrike"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a:t>
                      </a:r>
                      <a:endParaRPr lang="fr-BE" sz="2500" b="0" i="0" u="none" strike="noStrike" dirty="0">
                        <a:effectLst/>
                        <a:latin typeface="Arial" panose="020B0604020202020204" pitchFamily="34" charset="0"/>
                      </a:endParaRPr>
                    </a:p>
                  </a:txBody>
                  <a:tcPr marL="94488" marR="94488" marT="13123"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noFill/>
                  </a:tcPr>
                </a:tc>
                <a:tc>
                  <a:txBody>
                    <a:bodyPr/>
                    <a:lstStyle/>
                    <a:p>
                      <a:pPr algn="ctr" fontAlgn="t">
                        <a:spcBef>
                          <a:spcPts val="0"/>
                        </a:spcBef>
                        <a:spcAft>
                          <a:spcPts val="0"/>
                        </a:spcAft>
                      </a:pPr>
                      <a:r>
                        <a:rPr lang="fr-BE" sz="1900" b="1" i="0" u="none" strike="noStrike">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a:t>
                      </a:r>
                      <a:endParaRPr lang="fr-BE" sz="2500" b="0" i="0" u="none" strike="noStrike">
                        <a:effectLst/>
                        <a:latin typeface="Arial" panose="020B0604020202020204" pitchFamily="34" charset="0"/>
                      </a:endParaRPr>
                    </a:p>
                  </a:txBody>
                  <a:tcPr marL="94488" marR="94488" marT="13123"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noFill/>
                  </a:tcPr>
                </a:tc>
                <a:tc>
                  <a:txBody>
                    <a:bodyPr/>
                    <a:lstStyle/>
                    <a:p>
                      <a:pPr algn="ctr" fontAlgn="t">
                        <a:spcBef>
                          <a:spcPts val="0"/>
                        </a:spcBef>
                        <a:spcAft>
                          <a:spcPts val="0"/>
                        </a:spcAft>
                      </a:pPr>
                      <a:r>
                        <a:rPr lang="fr-BE" sz="1900" b="1" i="0" u="none" strike="noStrike">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fr-BE" sz="2500" b="0" i="0" u="none" strike="noStrike">
                        <a:effectLst/>
                        <a:latin typeface="Arial" panose="020B0604020202020204" pitchFamily="34" charset="0"/>
                      </a:endParaRPr>
                    </a:p>
                  </a:txBody>
                  <a:tcPr marL="94488" marR="94488" marT="13123" marB="0">
                    <a:lnL w="12700" cap="flat" cmpd="sng" algn="ctr">
                      <a:solidFill>
                        <a:srgbClr val="C9C9C9"/>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noFill/>
                  </a:tcPr>
                </a:tc>
                <a:extLst>
                  <a:ext uri="{0D108BD9-81ED-4DB2-BD59-A6C34878D82A}">
                    <a16:rowId xmlns:a16="http://schemas.microsoft.com/office/drawing/2014/main" val="1936731324"/>
                  </a:ext>
                </a:extLst>
              </a:tr>
              <a:tr h="387516">
                <a:tc>
                  <a:txBody>
                    <a:bodyPr/>
                    <a:lstStyle/>
                    <a:p>
                      <a:pPr algn="ctr" fontAlgn="t">
                        <a:spcBef>
                          <a:spcPts val="0"/>
                        </a:spcBef>
                        <a:spcAft>
                          <a:spcPts val="0"/>
                        </a:spcAft>
                      </a:pPr>
                      <a:r>
                        <a:rPr lang="fr-BE" sz="1900" b="1" i="0" u="none" strike="noStrike">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a:t>
                      </a:r>
                      <a:endParaRPr lang="fr-BE" sz="2500" b="0" i="0" u="none" strike="noStrike">
                        <a:effectLst/>
                        <a:latin typeface="Arial" panose="020B0604020202020204" pitchFamily="34" charset="0"/>
                      </a:endParaRPr>
                    </a:p>
                  </a:txBody>
                  <a:tcPr marL="94488" marR="94488" marT="13123" marB="0">
                    <a:lnL w="19050" cap="flat" cmpd="sng" algn="ctr">
                      <a:solidFill>
                        <a:srgbClr val="000000"/>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fontAlgn="t">
                        <a:spcBef>
                          <a:spcPts val="0"/>
                        </a:spcBef>
                        <a:spcAft>
                          <a:spcPts val="0"/>
                        </a:spcAft>
                      </a:pPr>
                      <a:r>
                        <a:rPr lang="fr-BE" sz="1900" b="1" i="0" u="none" strike="noStrike">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fr-BE" sz="2500" b="0" i="0" u="none" strike="noStrike">
                        <a:effectLst/>
                        <a:latin typeface="Arial" panose="020B0604020202020204" pitchFamily="34" charset="0"/>
                      </a:endParaRPr>
                    </a:p>
                  </a:txBody>
                  <a:tcPr marL="94488" marR="94488" marT="13123"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fontAlgn="t">
                        <a:spcBef>
                          <a:spcPts val="0"/>
                        </a:spcBef>
                        <a:spcAft>
                          <a:spcPts val="0"/>
                        </a:spcAft>
                      </a:pPr>
                      <a:r>
                        <a:rPr lang="fr-BE" sz="1900" b="1" i="0" u="none" strike="noStrike">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a:t>
                      </a:r>
                      <a:endParaRPr lang="fr-BE" sz="2500" b="0" i="0" u="none" strike="noStrike">
                        <a:effectLst/>
                        <a:latin typeface="Arial" panose="020B0604020202020204" pitchFamily="34" charset="0"/>
                      </a:endParaRPr>
                    </a:p>
                  </a:txBody>
                  <a:tcPr marL="94488" marR="94488" marT="13123"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fontAlgn="t">
                        <a:spcBef>
                          <a:spcPts val="0"/>
                        </a:spcBef>
                        <a:spcAft>
                          <a:spcPts val="0"/>
                        </a:spcAft>
                      </a:pPr>
                      <a:r>
                        <a:rPr lang="fr-BE" sz="1900" b="1" i="0" u="none" strike="noStrike">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fr-BE" sz="2500" b="0" i="0" u="none" strike="noStrike">
                        <a:effectLst/>
                        <a:latin typeface="Arial" panose="020B0604020202020204" pitchFamily="34" charset="0"/>
                      </a:endParaRPr>
                    </a:p>
                  </a:txBody>
                  <a:tcPr marL="94488" marR="94488" marT="13123" marB="0">
                    <a:lnL w="12700" cap="flat" cmpd="sng" algn="ctr">
                      <a:solidFill>
                        <a:srgbClr val="C9C9C9"/>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4026273871"/>
                  </a:ext>
                </a:extLst>
              </a:tr>
              <a:tr h="387516">
                <a:tc>
                  <a:txBody>
                    <a:bodyPr/>
                    <a:lstStyle/>
                    <a:p>
                      <a:pPr algn="ctr" fontAlgn="t">
                        <a:spcBef>
                          <a:spcPts val="0"/>
                        </a:spcBef>
                        <a:spcAft>
                          <a:spcPts val="0"/>
                        </a:spcAft>
                      </a:pPr>
                      <a:r>
                        <a:rPr lang="fr-BE" sz="1900" b="1" i="0" u="none" strike="noStrike">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fr-BE" sz="2500" b="0" i="0" u="none" strike="noStrike">
                        <a:effectLst/>
                        <a:latin typeface="Arial" panose="020B0604020202020204" pitchFamily="34" charset="0"/>
                      </a:endParaRPr>
                    </a:p>
                  </a:txBody>
                  <a:tcPr marL="94488" marR="94488" marT="13123" marB="0">
                    <a:lnL w="19050" cap="flat" cmpd="sng" algn="ctr">
                      <a:solidFill>
                        <a:srgbClr val="000000"/>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noFill/>
                  </a:tcPr>
                </a:tc>
                <a:tc>
                  <a:txBody>
                    <a:bodyPr/>
                    <a:lstStyle/>
                    <a:p>
                      <a:pPr algn="ctr" fontAlgn="t">
                        <a:spcBef>
                          <a:spcPts val="0"/>
                        </a:spcBef>
                        <a:spcAft>
                          <a:spcPts val="0"/>
                        </a:spcAft>
                      </a:pPr>
                      <a:r>
                        <a:rPr lang="fr-BE" sz="1900" b="1" i="0" u="none" strike="noStrike">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fr-BE" sz="2500" b="0" i="0" u="none" strike="noStrike">
                        <a:effectLst/>
                        <a:latin typeface="Arial" panose="020B0604020202020204" pitchFamily="34" charset="0"/>
                      </a:endParaRPr>
                    </a:p>
                  </a:txBody>
                  <a:tcPr marL="94488" marR="94488" marT="13123"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noFill/>
                  </a:tcPr>
                </a:tc>
                <a:tc>
                  <a:txBody>
                    <a:bodyPr/>
                    <a:lstStyle/>
                    <a:p>
                      <a:pPr algn="ctr" fontAlgn="t">
                        <a:spcBef>
                          <a:spcPts val="0"/>
                        </a:spcBef>
                        <a:spcAft>
                          <a:spcPts val="0"/>
                        </a:spcAft>
                      </a:pPr>
                      <a:r>
                        <a:rPr lang="fr-BE" sz="1900" b="1" i="0" u="none" strike="noStrike">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a:t>
                      </a:r>
                      <a:endParaRPr lang="fr-BE" sz="2500" b="0" i="0" u="none" strike="noStrike">
                        <a:effectLst/>
                        <a:latin typeface="Arial" panose="020B0604020202020204" pitchFamily="34" charset="0"/>
                      </a:endParaRPr>
                    </a:p>
                  </a:txBody>
                  <a:tcPr marL="94488" marR="94488" marT="13123"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noFill/>
                  </a:tcPr>
                </a:tc>
                <a:tc>
                  <a:txBody>
                    <a:bodyPr/>
                    <a:lstStyle/>
                    <a:p>
                      <a:pPr algn="ctr" fontAlgn="t">
                        <a:spcBef>
                          <a:spcPts val="0"/>
                        </a:spcBef>
                        <a:spcAft>
                          <a:spcPts val="0"/>
                        </a:spcAft>
                      </a:pPr>
                      <a:r>
                        <a:rPr lang="fr-BE" sz="1900" b="1" i="0" u="none" strike="noStrike">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fr-BE" sz="2500" b="0" i="0" u="none" strike="noStrike">
                        <a:effectLst/>
                        <a:latin typeface="Arial" panose="020B0604020202020204" pitchFamily="34" charset="0"/>
                      </a:endParaRPr>
                    </a:p>
                  </a:txBody>
                  <a:tcPr marL="94488" marR="94488" marT="13123" marB="0">
                    <a:lnL w="12700" cap="flat" cmpd="sng" algn="ctr">
                      <a:solidFill>
                        <a:srgbClr val="C9C9C9"/>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noFill/>
                  </a:tcPr>
                </a:tc>
                <a:extLst>
                  <a:ext uri="{0D108BD9-81ED-4DB2-BD59-A6C34878D82A}">
                    <a16:rowId xmlns:a16="http://schemas.microsoft.com/office/drawing/2014/main" val="2608764790"/>
                  </a:ext>
                </a:extLst>
              </a:tr>
              <a:tr h="387516">
                <a:tc>
                  <a:txBody>
                    <a:bodyPr/>
                    <a:lstStyle/>
                    <a:p>
                      <a:pPr algn="ctr" fontAlgn="t">
                        <a:spcBef>
                          <a:spcPts val="0"/>
                        </a:spcBef>
                        <a:spcAft>
                          <a:spcPts val="0"/>
                        </a:spcAft>
                      </a:pPr>
                      <a:r>
                        <a:rPr lang="fr-BE" sz="1900" b="1" i="0" u="none" strike="noStrike">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a:t>
                      </a:r>
                      <a:endParaRPr lang="fr-BE" sz="2500" b="0" i="0" u="none" strike="noStrike">
                        <a:effectLst/>
                        <a:latin typeface="Arial" panose="020B0604020202020204" pitchFamily="34" charset="0"/>
                      </a:endParaRPr>
                    </a:p>
                  </a:txBody>
                  <a:tcPr marL="94488" marR="94488" marT="13123" marB="0">
                    <a:lnL w="19050" cap="flat" cmpd="sng" algn="ctr">
                      <a:solidFill>
                        <a:srgbClr val="000000"/>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fontAlgn="t">
                        <a:spcBef>
                          <a:spcPts val="0"/>
                        </a:spcBef>
                        <a:spcAft>
                          <a:spcPts val="0"/>
                        </a:spcAft>
                      </a:pPr>
                      <a:r>
                        <a:rPr lang="fr-BE" sz="1900" b="1" i="0" u="none" strike="noStrike">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a:t>
                      </a:r>
                      <a:endParaRPr lang="fr-BE" sz="2500" b="0" i="0" u="none" strike="noStrike">
                        <a:effectLst/>
                        <a:latin typeface="Arial" panose="020B0604020202020204" pitchFamily="34" charset="0"/>
                      </a:endParaRPr>
                    </a:p>
                  </a:txBody>
                  <a:tcPr marL="94488" marR="94488" marT="13123"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fontAlgn="t">
                        <a:spcBef>
                          <a:spcPts val="0"/>
                        </a:spcBef>
                        <a:spcAft>
                          <a:spcPts val="0"/>
                        </a:spcAft>
                      </a:pPr>
                      <a:r>
                        <a:rPr lang="fr-BE" sz="1900" b="1" i="0" u="none" strike="noStrike">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fr-BE" sz="2500" b="0" i="0" u="none" strike="noStrike">
                        <a:effectLst/>
                        <a:latin typeface="Arial" panose="020B0604020202020204" pitchFamily="34" charset="0"/>
                      </a:endParaRPr>
                    </a:p>
                  </a:txBody>
                  <a:tcPr marL="94488" marR="94488" marT="13123"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fontAlgn="t">
                        <a:spcBef>
                          <a:spcPts val="0"/>
                        </a:spcBef>
                        <a:spcAft>
                          <a:spcPts val="0"/>
                        </a:spcAft>
                      </a:pPr>
                      <a:r>
                        <a:rPr lang="fr-BE" sz="1900" b="1" i="0" u="none" strike="noStrike">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fr-BE" sz="2500" b="0" i="0" u="none" strike="noStrike">
                        <a:effectLst/>
                        <a:latin typeface="Arial" panose="020B0604020202020204" pitchFamily="34" charset="0"/>
                      </a:endParaRPr>
                    </a:p>
                  </a:txBody>
                  <a:tcPr marL="94488" marR="94488" marT="13123" marB="0">
                    <a:lnL w="12700" cap="flat" cmpd="sng" algn="ctr">
                      <a:solidFill>
                        <a:srgbClr val="C9C9C9"/>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2154949337"/>
                  </a:ext>
                </a:extLst>
              </a:tr>
              <a:tr h="387516">
                <a:tc>
                  <a:txBody>
                    <a:bodyPr/>
                    <a:lstStyle/>
                    <a:p>
                      <a:pPr algn="ctr" fontAlgn="t">
                        <a:spcBef>
                          <a:spcPts val="0"/>
                        </a:spcBef>
                        <a:spcAft>
                          <a:spcPts val="0"/>
                        </a:spcAft>
                      </a:pPr>
                      <a:r>
                        <a:rPr lang="fr-BE" sz="1900" b="1" i="0" u="none" strike="noStrike">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fr-BE" sz="2500" b="0" i="0" u="none" strike="noStrike">
                        <a:effectLst/>
                        <a:latin typeface="Arial" panose="020B0604020202020204" pitchFamily="34" charset="0"/>
                      </a:endParaRPr>
                    </a:p>
                  </a:txBody>
                  <a:tcPr marL="94488" marR="94488" marT="13123" marB="0">
                    <a:lnL w="19050" cap="flat" cmpd="sng" algn="ctr">
                      <a:solidFill>
                        <a:srgbClr val="000000"/>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noFill/>
                  </a:tcPr>
                </a:tc>
                <a:tc>
                  <a:txBody>
                    <a:bodyPr/>
                    <a:lstStyle/>
                    <a:p>
                      <a:pPr algn="ctr" fontAlgn="t">
                        <a:spcBef>
                          <a:spcPts val="0"/>
                        </a:spcBef>
                        <a:spcAft>
                          <a:spcPts val="0"/>
                        </a:spcAft>
                      </a:pPr>
                      <a:r>
                        <a:rPr lang="fr-BE" sz="1900" b="1" i="0" u="none" strike="noStrike">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a:t>
                      </a:r>
                      <a:endParaRPr lang="fr-BE" sz="2500" b="0" i="0" u="none" strike="noStrike">
                        <a:effectLst/>
                        <a:latin typeface="Arial" panose="020B0604020202020204" pitchFamily="34" charset="0"/>
                      </a:endParaRPr>
                    </a:p>
                  </a:txBody>
                  <a:tcPr marL="94488" marR="94488" marT="13123"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noFill/>
                  </a:tcPr>
                </a:tc>
                <a:tc>
                  <a:txBody>
                    <a:bodyPr/>
                    <a:lstStyle/>
                    <a:p>
                      <a:pPr algn="ctr" fontAlgn="t">
                        <a:spcBef>
                          <a:spcPts val="0"/>
                        </a:spcBef>
                        <a:spcAft>
                          <a:spcPts val="0"/>
                        </a:spcAft>
                      </a:pPr>
                      <a:r>
                        <a:rPr lang="fr-BE" sz="1900" b="1" i="0" u="none" strike="noStrike">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fr-BE" sz="2500" b="0" i="0" u="none" strike="noStrike">
                        <a:effectLst/>
                        <a:latin typeface="Arial" panose="020B0604020202020204" pitchFamily="34" charset="0"/>
                      </a:endParaRPr>
                    </a:p>
                  </a:txBody>
                  <a:tcPr marL="94488" marR="94488" marT="13123"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noFill/>
                  </a:tcPr>
                </a:tc>
                <a:tc>
                  <a:txBody>
                    <a:bodyPr/>
                    <a:lstStyle/>
                    <a:p>
                      <a:pPr algn="ctr" fontAlgn="t">
                        <a:spcBef>
                          <a:spcPts val="0"/>
                        </a:spcBef>
                        <a:spcAft>
                          <a:spcPts val="0"/>
                        </a:spcAft>
                      </a:pPr>
                      <a:r>
                        <a:rPr lang="fr-BE" sz="1900" b="1" i="0" u="none" strike="noStrike">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a:t>
                      </a:r>
                      <a:endParaRPr lang="fr-BE" sz="2500" b="0" i="0" u="none" strike="noStrike">
                        <a:effectLst/>
                        <a:latin typeface="Arial" panose="020B0604020202020204" pitchFamily="34" charset="0"/>
                      </a:endParaRPr>
                    </a:p>
                  </a:txBody>
                  <a:tcPr marL="94488" marR="94488" marT="13123" marB="0">
                    <a:lnL w="12700" cap="flat" cmpd="sng" algn="ctr">
                      <a:solidFill>
                        <a:srgbClr val="C9C9C9"/>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noFill/>
                  </a:tcPr>
                </a:tc>
                <a:extLst>
                  <a:ext uri="{0D108BD9-81ED-4DB2-BD59-A6C34878D82A}">
                    <a16:rowId xmlns:a16="http://schemas.microsoft.com/office/drawing/2014/main" val="1709504709"/>
                  </a:ext>
                </a:extLst>
              </a:tr>
              <a:tr h="387516">
                <a:tc>
                  <a:txBody>
                    <a:bodyPr/>
                    <a:lstStyle/>
                    <a:p>
                      <a:pPr algn="ctr" fontAlgn="t">
                        <a:spcBef>
                          <a:spcPts val="0"/>
                        </a:spcBef>
                        <a:spcAft>
                          <a:spcPts val="0"/>
                        </a:spcAft>
                      </a:pPr>
                      <a:r>
                        <a:rPr lang="fr-BE" sz="1900" b="1" i="0" u="none" strike="noStrike">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a:t>
                      </a:r>
                      <a:endParaRPr lang="fr-BE" sz="2500" b="0" i="0" u="none" strike="noStrike">
                        <a:effectLst/>
                        <a:latin typeface="Arial" panose="020B0604020202020204" pitchFamily="34" charset="0"/>
                      </a:endParaRPr>
                    </a:p>
                  </a:txBody>
                  <a:tcPr marL="94488" marR="94488" marT="13123" marB="0">
                    <a:lnL w="19050" cap="flat" cmpd="sng" algn="ctr">
                      <a:solidFill>
                        <a:srgbClr val="000000"/>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fontAlgn="t">
                        <a:spcBef>
                          <a:spcPts val="0"/>
                        </a:spcBef>
                        <a:spcAft>
                          <a:spcPts val="0"/>
                        </a:spcAft>
                      </a:pPr>
                      <a:r>
                        <a:rPr lang="fr-BE" sz="1900" b="1" i="0" u="none" strike="noStrike">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fr-BE" sz="2500" b="0" i="0" u="none" strike="noStrike">
                        <a:effectLst/>
                        <a:latin typeface="Arial" panose="020B0604020202020204" pitchFamily="34" charset="0"/>
                      </a:endParaRPr>
                    </a:p>
                  </a:txBody>
                  <a:tcPr marL="94488" marR="94488" marT="13123"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fontAlgn="t">
                        <a:spcBef>
                          <a:spcPts val="0"/>
                        </a:spcBef>
                        <a:spcAft>
                          <a:spcPts val="0"/>
                        </a:spcAft>
                      </a:pPr>
                      <a:r>
                        <a:rPr lang="fr-BE" sz="1900" b="1" i="0" u="none" strike="noStrike">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fr-BE" sz="2500" b="0" i="0" u="none" strike="noStrike">
                        <a:effectLst/>
                        <a:latin typeface="Arial" panose="020B0604020202020204" pitchFamily="34" charset="0"/>
                      </a:endParaRPr>
                    </a:p>
                  </a:txBody>
                  <a:tcPr marL="94488" marR="94488" marT="13123"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tc>
                  <a:txBody>
                    <a:bodyPr/>
                    <a:lstStyle/>
                    <a:p>
                      <a:pPr algn="ctr" fontAlgn="t">
                        <a:spcBef>
                          <a:spcPts val="0"/>
                        </a:spcBef>
                        <a:spcAft>
                          <a:spcPts val="0"/>
                        </a:spcAft>
                      </a:pPr>
                      <a:r>
                        <a:rPr lang="fr-BE" sz="1900" b="1" i="0" u="none" strike="noStrike">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fr-BE" sz="2500" b="0" i="0" u="none" strike="noStrike">
                        <a:effectLst/>
                        <a:latin typeface="Arial" panose="020B0604020202020204" pitchFamily="34" charset="0"/>
                      </a:endParaRPr>
                    </a:p>
                  </a:txBody>
                  <a:tcPr marL="94488" marR="94488" marT="13123" marB="0">
                    <a:lnL w="12700" cap="flat" cmpd="sng" algn="ctr">
                      <a:solidFill>
                        <a:srgbClr val="C9C9C9"/>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C9C9C9"/>
                      </a:solidFill>
                      <a:prstDash val="solid"/>
                      <a:round/>
                      <a:headEnd type="none" w="med" len="med"/>
                      <a:tailEnd type="none" w="med" len="med"/>
                    </a:lnT>
                    <a:lnB w="12700" cap="flat" cmpd="sng" algn="ctr">
                      <a:solidFill>
                        <a:srgbClr val="C9C9C9"/>
                      </a:solidFill>
                      <a:prstDash val="solid"/>
                      <a:round/>
                      <a:headEnd type="none" w="med" len="med"/>
                      <a:tailEnd type="none" w="med" len="med"/>
                    </a:lnB>
                    <a:solidFill>
                      <a:srgbClr val="EDEDED"/>
                    </a:solidFill>
                  </a:tcPr>
                </a:tc>
                <a:extLst>
                  <a:ext uri="{0D108BD9-81ED-4DB2-BD59-A6C34878D82A}">
                    <a16:rowId xmlns:a16="http://schemas.microsoft.com/office/drawing/2014/main" val="2180804710"/>
                  </a:ext>
                </a:extLst>
              </a:tr>
              <a:tr h="387516">
                <a:tc>
                  <a:txBody>
                    <a:bodyPr/>
                    <a:lstStyle/>
                    <a:p>
                      <a:pPr algn="ctr" fontAlgn="t">
                        <a:spcBef>
                          <a:spcPts val="0"/>
                        </a:spcBef>
                        <a:spcAft>
                          <a:spcPts val="0"/>
                        </a:spcAft>
                      </a:pPr>
                      <a:r>
                        <a:rPr lang="fr-BE" sz="1900" b="1" i="0" u="none" strike="noStrike">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fr-BE" sz="2500" b="0" i="0" u="none" strike="noStrike">
                        <a:effectLst/>
                        <a:latin typeface="Arial" panose="020B0604020202020204" pitchFamily="34" charset="0"/>
                      </a:endParaRPr>
                    </a:p>
                  </a:txBody>
                  <a:tcPr marL="94488" marR="94488" marT="13123" marB="0">
                    <a:lnL w="19050" cap="flat" cmpd="sng" algn="ctr">
                      <a:solidFill>
                        <a:srgbClr val="000000"/>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fontAlgn="t">
                        <a:spcBef>
                          <a:spcPts val="0"/>
                        </a:spcBef>
                        <a:spcAft>
                          <a:spcPts val="0"/>
                        </a:spcAft>
                      </a:pPr>
                      <a:r>
                        <a:rPr lang="fr-BE" sz="1900" b="1" i="0" u="none" strike="noStrike">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fr-BE" sz="2500" b="0" i="0" u="none" strike="noStrike">
                        <a:effectLst/>
                        <a:latin typeface="Arial" panose="020B0604020202020204" pitchFamily="34" charset="0"/>
                      </a:endParaRPr>
                    </a:p>
                  </a:txBody>
                  <a:tcPr marL="94488" marR="94488" marT="13123"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fontAlgn="t">
                        <a:spcBef>
                          <a:spcPts val="0"/>
                        </a:spcBef>
                        <a:spcAft>
                          <a:spcPts val="0"/>
                        </a:spcAft>
                      </a:pPr>
                      <a:r>
                        <a:rPr lang="fr-BE" sz="1900" b="1" i="0" u="none" strike="noStrik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endParaRPr lang="fr-BE" sz="2500" b="0" i="0" u="none" strike="noStrike" dirty="0">
                        <a:effectLst/>
                        <a:latin typeface="Arial" panose="020B0604020202020204" pitchFamily="34" charset="0"/>
                      </a:endParaRPr>
                    </a:p>
                  </a:txBody>
                  <a:tcPr marL="94488" marR="94488" marT="13123" marB="0">
                    <a:lnL w="12700" cap="flat" cmpd="sng" algn="ctr">
                      <a:solidFill>
                        <a:srgbClr val="C9C9C9"/>
                      </a:solidFill>
                      <a:prstDash val="solid"/>
                      <a:round/>
                      <a:headEnd type="none" w="med" len="med"/>
                      <a:tailEnd type="none" w="med" len="med"/>
                    </a:lnL>
                    <a:lnR w="12700" cap="flat" cmpd="sng" algn="ctr">
                      <a:solidFill>
                        <a:srgbClr val="C9C9C9"/>
                      </a:solidFill>
                      <a:prstDash val="solid"/>
                      <a:round/>
                      <a:headEnd type="none" w="med" len="med"/>
                      <a:tailEnd type="none" w="med" len="med"/>
                    </a:lnR>
                    <a:lnT w="12700" cap="flat" cmpd="sng" algn="ctr">
                      <a:solidFill>
                        <a:srgbClr val="C9C9C9"/>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tc>
                  <a:txBody>
                    <a:bodyPr/>
                    <a:lstStyle/>
                    <a:p>
                      <a:pPr algn="ctr" fontAlgn="t">
                        <a:spcBef>
                          <a:spcPts val="0"/>
                        </a:spcBef>
                        <a:spcAft>
                          <a:spcPts val="0"/>
                        </a:spcAft>
                      </a:pPr>
                      <a:r>
                        <a:rPr lang="fr-BE" sz="1900" b="1" i="0" u="none" strike="noStrike"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0</a:t>
                      </a:r>
                      <a:endParaRPr lang="fr-BE" sz="2500" b="0" i="0" u="none" strike="noStrike" dirty="0">
                        <a:effectLst/>
                        <a:latin typeface="Arial" panose="020B0604020202020204" pitchFamily="34" charset="0"/>
                      </a:endParaRPr>
                    </a:p>
                  </a:txBody>
                  <a:tcPr marL="94488" marR="94488" marT="13123" marB="0">
                    <a:lnL w="12700" cap="flat" cmpd="sng" algn="ctr">
                      <a:solidFill>
                        <a:srgbClr val="C9C9C9"/>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C9C9C9"/>
                      </a:solidFill>
                      <a:prstDash val="solid"/>
                      <a:round/>
                      <a:headEnd type="none" w="med" len="med"/>
                      <a:tailEnd type="none" w="med" len="med"/>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191504"/>
                  </a:ext>
                </a:extLst>
              </a:tr>
            </a:tbl>
          </a:graphicData>
        </a:graphic>
      </p:graphicFrame>
      <p:sp>
        <p:nvSpPr>
          <p:cNvPr id="5" name="ZoneTexte 4">
            <a:extLst>
              <a:ext uri="{FF2B5EF4-FFF2-40B4-BE49-F238E27FC236}">
                <a16:creationId xmlns:a16="http://schemas.microsoft.com/office/drawing/2014/main" id="{BC08C53F-62F4-D18C-BCE6-D55646763E44}"/>
              </a:ext>
            </a:extLst>
          </p:cNvPr>
          <p:cNvSpPr txBox="1"/>
          <p:nvPr/>
        </p:nvSpPr>
        <p:spPr>
          <a:xfrm>
            <a:off x="9442580" y="0"/>
            <a:ext cx="2749420" cy="1000274"/>
          </a:xfrm>
          <a:prstGeom prst="rect">
            <a:avLst/>
          </a:prstGeom>
          <a:noFill/>
        </p:spPr>
        <p:txBody>
          <a:bodyPr wrap="square" rtlCol="0">
            <a:spAutoFit/>
          </a:bodyPr>
          <a:lstStyle/>
          <a:p>
            <a:pPr algn="r">
              <a:spcAft>
                <a:spcPts val="600"/>
              </a:spcAft>
            </a:pPr>
            <a:r>
              <a:rPr lang="fr-BE" dirty="0">
                <a:solidFill>
                  <a:srgbClr val="BC34DC"/>
                </a:solidFill>
              </a:rPr>
              <a:t>Lallement Corentin,</a:t>
            </a:r>
            <a:br>
              <a:rPr lang="fr-BE" dirty="0">
                <a:solidFill>
                  <a:srgbClr val="BC34DC"/>
                </a:solidFill>
              </a:rPr>
            </a:br>
            <a:r>
              <a:rPr lang="fr-BE" dirty="0">
                <a:solidFill>
                  <a:srgbClr val="BC34DC"/>
                </a:solidFill>
              </a:rPr>
              <a:t>Ménagé Ethan,</a:t>
            </a:r>
          </a:p>
          <a:p>
            <a:pPr algn="r">
              <a:spcAft>
                <a:spcPts val="600"/>
              </a:spcAft>
            </a:pPr>
            <a:r>
              <a:rPr lang="fr-BE" b="1" dirty="0">
                <a:solidFill>
                  <a:srgbClr val="BC34DC"/>
                </a:solidFill>
              </a:rPr>
              <a:t>Groupe 4</a:t>
            </a:r>
          </a:p>
        </p:txBody>
      </p:sp>
      <p:sp>
        <p:nvSpPr>
          <p:cNvPr id="7" name="ZoneTexte 6">
            <a:extLst>
              <a:ext uri="{FF2B5EF4-FFF2-40B4-BE49-F238E27FC236}">
                <a16:creationId xmlns:a16="http://schemas.microsoft.com/office/drawing/2014/main" id="{DA0DD047-538B-F81D-3227-E03C850EF318}"/>
              </a:ext>
            </a:extLst>
          </p:cNvPr>
          <p:cNvSpPr txBox="1"/>
          <p:nvPr/>
        </p:nvSpPr>
        <p:spPr>
          <a:xfrm>
            <a:off x="734595" y="2432510"/>
            <a:ext cx="1620261" cy="523220"/>
          </a:xfrm>
          <a:prstGeom prst="rect">
            <a:avLst/>
          </a:prstGeom>
          <a:noFill/>
        </p:spPr>
        <p:txBody>
          <a:bodyPr wrap="square">
            <a:spAutoFit/>
          </a:bodyPr>
          <a:lstStyle/>
          <a:p>
            <a:r>
              <a:rPr lang="en-US" sz="2800" dirty="0">
                <a:effectLst/>
                <a:latin typeface="Century Gothic (Title)"/>
              </a:rPr>
              <a:t>A = 2</a:t>
            </a:r>
            <a:r>
              <a:rPr lang="en-US" sz="2800" baseline="30000" dirty="0">
                <a:effectLst/>
                <a:latin typeface="Century Gothic (Title)"/>
              </a:rPr>
              <a:t>0 </a:t>
            </a:r>
            <a:endParaRPr lang="fr-BE" sz="2800" dirty="0"/>
          </a:p>
        </p:txBody>
      </p:sp>
      <p:sp>
        <p:nvSpPr>
          <p:cNvPr id="3" name="ZoneTexte 2">
            <a:extLst>
              <a:ext uri="{FF2B5EF4-FFF2-40B4-BE49-F238E27FC236}">
                <a16:creationId xmlns:a16="http://schemas.microsoft.com/office/drawing/2014/main" id="{2E2BAD29-F176-9A0B-BF6C-913A018240FD}"/>
              </a:ext>
            </a:extLst>
          </p:cNvPr>
          <p:cNvSpPr txBox="1"/>
          <p:nvPr/>
        </p:nvSpPr>
        <p:spPr>
          <a:xfrm>
            <a:off x="365645" y="294557"/>
            <a:ext cx="7791527" cy="307777"/>
          </a:xfrm>
          <a:prstGeom prst="rect">
            <a:avLst/>
          </a:prstGeom>
          <a:noFill/>
        </p:spPr>
        <p:txBody>
          <a:bodyPr wrap="square" rtlCol="0">
            <a:spAutoFit/>
          </a:bodyPr>
          <a:lstStyle/>
          <a:p>
            <a:r>
              <a:rPr lang="fr-BE" sz="1400" dirty="0"/>
              <a:t>F = (A’B’C + A’BC’ + A’BC + AB’C’ + ABC’)D’ + (A’B’C + A’BC’ + A’BC + AB’C’ + ABC’)D</a:t>
            </a:r>
          </a:p>
        </p:txBody>
      </p:sp>
      <p:sp>
        <p:nvSpPr>
          <p:cNvPr id="6" name="ZoneTexte 5">
            <a:extLst>
              <a:ext uri="{FF2B5EF4-FFF2-40B4-BE49-F238E27FC236}">
                <a16:creationId xmlns:a16="http://schemas.microsoft.com/office/drawing/2014/main" id="{31A4A0D4-E1D5-F2F9-7A3B-E048DEFF1B43}"/>
              </a:ext>
            </a:extLst>
          </p:cNvPr>
          <p:cNvSpPr txBox="1"/>
          <p:nvPr/>
        </p:nvSpPr>
        <p:spPr>
          <a:xfrm>
            <a:off x="365645" y="677108"/>
            <a:ext cx="6504682" cy="646331"/>
          </a:xfrm>
          <a:prstGeom prst="rect">
            <a:avLst/>
          </a:prstGeom>
          <a:noFill/>
        </p:spPr>
        <p:txBody>
          <a:bodyPr wrap="square" rtlCol="0">
            <a:spAutoFit/>
          </a:bodyPr>
          <a:lstStyle/>
          <a:p>
            <a:pPr defTabSz="144000"/>
            <a:r>
              <a:rPr lang="fr-BE" dirty="0"/>
              <a:t>F = (A’B’C + A’BC’ + A’BC + AB’C’ + ABC’)	* (	D’ D	)</a:t>
            </a:r>
            <a:br>
              <a:rPr lang="fr-BE" dirty="0"/>
            </a:br>
            <a:r>
              <a:rPr lang="fr-BE" dirty="0"/>
              <a:t>F = A’B’C + A’BC’ + A’BC + AB’C’ + ABC’   	* (		 1		)</a:t>
            </a:r>
          </a:p>
        </p:txBody>
      </p:sp>
    </p:spTree>
    <p:extLst>
      <p:ext uri="{BB962C8B-B14F-4D97-AF65-F5344CB8AC3E}">
        <p14:creationId xmlns:p14="http://schemas.microsoft.com/office/powerpoint/2010/main" val="1878106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D11FD0E-2D27-4A5A-949D-222E61ECB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B217D5">
              <a:alpha val="20000"/>
            </a:srgbClr>
          </a:solidFill>
          <a:ln w="32707" cap="flat">
            <a:noFill/>
            <a:prstDash val="solid"/>
            <a:miter/>
          </a:ln>
        </p:spPr>
        <p:txBody>
          <a:bodyPr wrap="square" rtlCol="0" anchor="ctr">
            <a:noAutofit/>
          </a:bodyPr>
          <a:lstStyle/>
          <a:p>
            <a:endParaRPr lang="en-US"/>
          </a:p>
        </p:txBody>
      </p:sp>
      <p:sp>
        <p:nvSpPr>
          <p:cNvPr id="2" name="Titre 1">
            <a:extLst>
              <a:ext uri="{FF2B5EF4-FFF2-40B4-BE49-F238E27FC236}">
                <a16:creationId xmlns:a16="http://schemas.microsoft.com/office/drawing/2014/main" id="{1514AFB7-4A3B-3907-7E72-D0D6FD0968D7}"/>
              </a:ext>
            </a:extLst>
          </p:cNvPr>
          <p:cNvSpPr>
            <a:spLocks noGrp="1"/>
          </p:cNvSpPr>
          <p:nvPr>
            <p:ph type="title"/>
          </p:nvPr>
        </p:nvSpPr>
        <p:spPr>
          <a:xfrm>
            <a:off x="5991225" y="279400"/>
            <a:ext cx="5362576" cy="1892300"/>
          </a:xfrm>
        </p:spPr>
        <p:txBody>
          <a:bodyPr>
            <a:normAutofit/>
          </a:bodyPr>
          <a:lstStyle/>
          <a:p>
            <a:r>
              <a:rPr lang="fr-BE" dirty="0"/>
              <a:t>Formes canoniques</a:t>
            </a:r>
          </a:p>
        </p:txBody>
      </p:sp>
      <p:grpSp>
        <p:nvGrpSpPr>
          <p:cNvPr id="9" name="Groupe 8">
            <a:extLst>
              <a:ext uri="{FF2B5EF4-FFF2-40B4-BE49-F238E27FC236}">
                <a16:creationId xmlns:a16="http://schemas.microsoft.com/office/drawing/2014/main" id="{053995A3-9F0D-3F6D-7E3B-0ED1CBCC125B}"/>
              </a:ext>
            </a:extLst>
          </p:cNvPr>
          <p:cNvGrpSpPr/>
          <p:nvPr/>
        </p:nvGrpSpPr>
        <p:grpSpPr>
          <a:xfrm>
            <a:off x="838199" y="3553164"/>
            <a:ext cx="10515602" cy="2932756"/>
            <a:chOff x="2945516" y="1850280"/>
            <a:chExt cx="6096000" cy="1700148"/>
          </a:xfrm>
        </p:grpSpPr>
        <p:sp>
          <p:nvSpPr>
            <p:cNvPr id="5" name="ZoneTexte 4">
              <a:extLst>
                <a:ext uri="{FF2B5EF4-FFF2-40B4-BE49-F238E27FC236}">
                  <a16:creationId xmlns:a16="http://schemas.microsoft.com/office/drawing/2014/main" id="{DD0A499E-18A4-4DE3-8DD2-6F1FA4596B19}"/>
                </a:ext>
              </a:extLst>
            </p:cNvPr>
            <p:cNvSpPr txBox="1"/>
            <p:nvPr/>
          </p:nvSpPr>
          <p:spPr>
            <a:xfrm>
              <a:off x="2945517" y="2579148"/>
              <a:ext cx="6095999" cy="971280"/>
            </a:xfrm>
            <a:prstGeom prst="rect">
              <a:avLst/>
            </a:prstGeom>
            <a:noFill/>
          </p:spPr>
          <p:txBody>
            <a:bodyPr wrap="square">
              <a:spAutoFit/>
            </a:bodyPr>
            <a:lstStyle/>
            <a:p>
              <a:pPr marL="930554" indent="-930554" defTabSz="1572768">
                <a:spcAft>
                  <a:spcPts val="600"/>
                </a:spcAft>
              </a:pPr>
              <a:r>
                <a:rPr lang="fr-BE" sz="3096" b="1" kern="1200" dirty="0" err="1">
                  <a:ea typeface="+mn-ea"/>
                  <a:cs typeface="Times New Roman" panose="02020603050405020304" pitchFamily="18" charset="0"/>
                </a:rPr>
                <a:t>Deuxiéme</a:t>
              </a:r>
              <a:r>
                <a:rPr lang="fr-BE" sz="3096" b="1" kern="1200" dirty="0">
                  <a:ea typeface="+mn-ea"/>
                  <a:cs typeface="Times New Roman" panose="02020603050405020304" pitchFamily="18" charset="0"/>
                </a:rPr>
                <a:t> :</a:t>
              </a:r>
            </a:p>
            <a:p>
              <a:pPr marL="930554" indent="-930554" defTabSz="1572768">
                <a:spcAft>
                  <a:spcPts val="600"/>
                </a:spcAft>
              </a:pPr>
              <a:r>
                <a:rPr lang="fr-BE" sz="3096" b="1" dirty="0">
                  <a:cs typeface="Times New Roman" panose="02020603050405020304" pitchFamily="18" charset="0"/>
                </a:rPr>
                <a:t>	</a:t>
              </a:r>
              <a:r>
                <a:rPr lang="fr-BE" sz="3096" b="1" kern="1200" dirty="0">
                  <a:ea typeface="+mn-ea"/>
                  <a:cs typeface="Times New Roman" panose="02020603050405020304" pitchFamily="18" charset="0"/>
                </a:rPr>
                <a:t>Si F’ = 0 </a:t>
              </a:r>
              <a:r>
                <a:rPr lang="fr-BE" sz="3096" b="1" kern="1200" dirty="0">
                  <a:ea typeface="+mn-ea"/>
                  <a:cs typeface="+mn-cs"/>
                </a:rPr>
                <a:t>➜ (</a:t>
              </a:r>
              <a:r>
                <a:rPr lang="fr-BE" sz="3096" kern="1200" dirty="0">
                  <a:ea typeface="+mn-ea"/>
                  <a:cs typeface="Times New Roman" panose="02020603050405020304" pitchFamily="18" charset="0"/>
                </a:rPr>
                <a:t>A’B’C’ + AB’C +ABC</a:t>
              </a:r>
              <a:r>
                <a:rPr lang="fr-BE" sz="3096" b="1" kern="1200" dirty="0">
                  <a:ea typeface="+mn-ea"/>
                  <a:cs typeface="Times New Roman" panose="02020603050405020304" pitchFamily="18" charset="0"/>
                </a:rPr>
                <a:t>)</a:t>
              </a:r>
            </a:p>
            <a:p>
              <a:pPr marL="930554" indent="-930554" defTabSz="1572768">
                <a:spcAft>
                  <a:spcPts val="600"/>
                </a:spcAft>
              </a:pPr>
              <a:r>
                <a:rPr lang="fr-BE" sz="3096" b="1" dirty="0">
                  <a:cs typeface="Times New Roman" panose="02020603050405020304" pitchFamily="18" charset="0"/>
                </a:rPr>
                <a:t>	</a:t>
              </a:r>
              <a:r>
                <a:rPr lang="fr-BE" sz="3096" b="1" kern="1200" dirty="0">
                  <a:ea typeface="+mn-ea"/>
                  <a:cs typeface="Times New Roman" panose="02020603050405020304" pitchFamily="18" charset="0"/>
                </a:rPr>
                <a:t>Si F = 0 </a:t>
              </a:r>
              <a:r>
                <a:rPr lang="fr-BE" sz="3096" b="1" kern="1200" dirty="0">
                  <a:ea typeface="+mn-ea"/>
                  <a:cs typeface="+mn-cs"/>
                </a:rPr>
                <a:t>➜ </a:t>
              </a:r>
              <a:r>
                <a:rPr lang="fr-BE" sz="3096" kern="1200" dirty="0">
                  <a:ea typeface="+mn-ea"/>
                  <a:cs typeface="+mn-cs"/>
                </a:rPr>
                <a:t>(</a:t>
              </a:r>
              <a:r>
                <a:rPr lang="fr-BE" sz="3096" kern="1200" dirty="0">
                  <a:ea typeface="+mn-ea"/>
                  <a:cs typeface="Times New Roman" panose="02020603050405020304" pitchFamily="18" charset="0"/>
                </a:rPr>
                <a:t>A+B+C) </a:t>
              </a:r>
              <a:r>
                <a:rPr lang="fr-BE" sz="3096" dirty="0">
                  <a:cs typeface="Times New Roman" panose="02020603050405020304" pitchFamily="18" charset="0"/>
                </a:rPr>
                <a:t>*</a:t>
              </a:r>
              <a:r>
                <a:rPr lang="fr-BE" sz="3096" kern="1200" dirty="0">
                  <a:ea typeface="+mn-ea"/>
                  <a:cs typeface="Times New Roman" panose="02020603050405020304" pitchFamily="18" charset="0"/>
                </a:rPr>
                <a:t> (A’+B+C’) </a:t>
              </a:r>
              <a:r>
                <a:rPr lang="fr-BE" sz="3096" dirty="0">
                  <a:cs typeface="Times New Roman" panose="02020603050405020304" pitchFamily="18" charset="0"/>
                </a:rPr>
                <a:t>*</a:t>
              </a:r>
              <a:r>
                <a:rPr lang="fr-BE" sz="3096" kern="1200" dirty="0">
                  <a:ea typeface="+mn-ea"/>
                  <a:cs typeface="Times New Roman" panose="02020603050405020304" pitchFamily="18" charset="0"/>
                </a:rPr>
                <a:t> (A’+B’+C’)</a:t>
              </a:r>
              <a:endParaRPr lang="fr-BE" sz="1800" dirty="0">
                <a:effectLst/>
                <a:ea typeface="Calibri" panose="020F0502020204030204" pitchFamily="34" charset="0"/>
                <a:cs typeface="Times New Roman" panose="02020603050405020304" pitchFamily="18" charset="0"/>
              </a:endParaRPr>
            </a:p>
          </p:txBody>
        </p:sp>
        <p:sp>
          <p:nvSpPr>
            <p:cNvPr id="8" name="ZoneTexte 7">
              <a:extLst>
                <a:ext uri="{FF2B5EF4-FFF2-40B4-BE49-F238E27FC236}">
                  <a16:creationId xmlns:a16="http://schemas.microsoft.com/office/drawing/2014/main" id="{595E89EE-2CE5-5B37-02E1-C6D6119DB19C}"/>
                </a:ext>
              </a:extLst>
            </p:cNvPr>
            <p:cNvSpPr txBox="1"/>
            <p:nvPr/>
          </p:nvSpPr>
          <p:spPr>
            <a:xfrm>
              <a:off x="2945516" y="1850280"/>
              <a:ext cx="6096000" cy="650494"/>
            </a:xfrm>
            <a:prstGeom prst="rect">
              <a:avLst/>
            </a:prstGeom>
            <a:noFill/>
          </p:spPr>
          <p:txBody>
            <a:bodyPr wrap="square">
              <a:spAutoFit/>
            </a:bodyPr>
            <a:lstStyle/>
            <a:p>
              <a:pPr marL="930554" indent="-930554" defTabSz="1572768">
                <a:spcAft>
                  <a:spcPts val="600"/>
                </a:spcAft>
              </a:pPr>
              <a:r>
                <a:rPr lang="fr-BE" sz="3096" b="1" kern="1200" dirty="0">
                  <a:ea typeface="+mn-ea"/>
                  <a:cs typeface="Times New Roman" panose="02020603050405020304" pitchFamily="18" charset="0"/>
                </a:rPr>
                <a:t>Première :</a:t>
              </a:r>
            </a:p>
            <a:p>
              <a:pPr marL="930554" indent="-930554" defTabSz="1572768">
                <a:spcAft>
                  <a:spcPts val="600"/>
                </a:spcAft>
              </a:pPr>
              <a:r>
                <a:rPr lang="fr-BE" sz="3096" b="1" dirty="0">
                  <a:cs typeface="Times New Roman" panose="02020603050405020304" pitchFamily="18" charset="0"/>
                </a:rPr>
                <a:t>	</a:t>
              </a:r>
              <a:r>
                <a:rPr lang="fr-BE" sz="3096" b="1" kern="1200" dirty="0">
                  <a:ea typeface="+mn-ea"/>
                  <a:cs typeface="Times New Roman" panose="02020603050405020304" pitchFamily="18" charset="0"/>
                </a:rPr>
                <a:t>Si F = 1 </a:t>
              </a:r>
              <a:r>
                <a:rPr lang="fr-BE" sz="3096" b="1" kern="1200" dirty="0">
                  <a:ea typeface="+mn-ea"/>
                  <a:cs typeface="+mn-cs"/>
                </a:rPr>
                <a:t>➜</a:t>
              </a:r>
              <a:r>
                <a:rPr lang="fr-BE" sz="3096" kern="1200" dirty="0">
                  <a:ea typeface="+mn-ea"/>
                  <a:cs typeface="Times New Roman" panose="02020603050405020304" pitchFamily="18" charset="0"/>
                </a:rPr>
                <a:t> A’B’C + A’BC’ + A’BC + AB’C’ + ABC'</a:t>
              </a:r>
              <a:endParaRPr lang="fr-BE" sz="1200" dirty="0">
                <a:effectLst/>
                <a:ea typeface="Calibri" panose="020F0502020204030204" pitchFamily="34" charset="0"/>
              </a:endParaRPr>
            </a:p>
          </p:txBody>
        </p:sp>
      </p:grpSp>
      <p:sp>
        <p:nvSpPr>
          <p:cNvPr id="10" name="ZoneTexte 9">
            <a:extLst>
              <a:ext uri="{FF2B5EF4-FFF2-40B4-BE49-F238E27FC236}">
                <a16:creationId xmlns:a16="http://schemas.microsoft.com/office/drawing/2014/main" id="{D38ECA87-4C0E-62F0-89D8-3D8A50A0F465}"/>
              </a:ext>
            </a:extLst>
          </p:cNvPr>
          <p:cNvSpPr txBox="1"/>
          <p:nvPr/>
        </p:nvSpPr>
        <p:spPr>
          <a:xfrm>
            <a:off x="9442580" y="18106"/>
            <a:ext cx="2749420" cy="1000274"/>
          </a:xfrm>
          <a:prstGeom prst="rect">
            <a:avLst/>
          </a:prstGeom>
          <a:noFill/>
        </p:spPr>
        <p:txBody>
          <a:bodyPr wrap="square" rtlCol="0">
            <a:spAutoFit/>
          </a:bodyPr>
          <a:lstStyle/>
          <a:p>
            <a:pPr algn="r">
              <a:spcAft>
                <a:spcPts val="600"/>
              </a:spcAft>
            </a:pPr>
            <a:r>
              <a:rPr lang="fr-BE" dirty="0"/>
              <a:t>Lallement Corentin,</a:t>
            </a:r>
            <a:br>
              <a:rPr lang="fr-BE" dirty="0"/>
            </a:br>
            <a:r>
              <a:rPr lang="fr-BE" dirty="0"/>
              <a:t>Ménagé Ethan,</a:t>
            </a:r>
          </a:p>
          <a:p>
            <a:pPr algn="r">
              <a:spcAft>
                <a:spcPts val="600"/>
              </a:spcAft>
            </a:pPr>
            <a:r>
              <a:rPr lang="fr-BE" b="1" dirty="0"/>
              <a:t>Groupe 4</a:t>
            </a:r>
          </a:p>
        </p:txBody>
      </p:sp>
    </p:spTree>
    <p:extLst>
      <p:ext uri="{BB962C8B-B14F-4D97-AF65-F5344CB8AC3E}">
        <p14:creationId xmlns:p14="http://schemas.microsoft.com/office/powerpoint/2010/main" val="799678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44E687-F04F-D943-890D-AFDA2956F09F}"/>
              </a:ext>
            </a:extLst>
          </p:cNvPr>
          <p:cNvSpPr>
            <a:spLocks noGrp="1"/>
          </p:cNvSpPr>
          <p:nvPr>
            <p:ph type="title"/>
          </p:nvPr>
        </p:nvSpPr>
        <p:spPr/>
        <p:txBody>
          <a:bodyPr/>
          <a:lstStyle/>
          <a:p>
            <a:r>
              <a:rPr lang="fr-BE" dirty="0"/>
              <a:t>Table de Karnaugh et Simplification </a:t>
            </a:r>
          </a:p>
        </p:txBody>
      </p:sp>
      <p:graphicFrame>
        <p:nvGraphicFramePr>
          <p:cNvPr id="18" name="Tableau 17">
            <a:extLst>
              <a:ext uri="{FF2B5EF4-FFF2-40B4-BE49-F238E27FC236}">
                <a16:creationId xmlns:a16="http://schemas.microsoft.com/office/drawing/2014/main" id="{8C4A8247-6AE7-45BD-18AB-DFE896414329}"/>
              </a:ext>
            </a:extLst>
          </p:cNvPr>
          <p:cNvGraphicFramePr>
            <a:graphicFrameLocks noGrp="1"/>
          </p:cNvGraphicFramePr>
          <p:nvPr>
            <p:extLst>
              <p:ext uri="{D42A27DB-BD31-4B8C-83A1-F6EECF244321}">
                <p14:modId xmlns:p14="http://schemas.microsoft.com/office/powerpoint/2010/main" val="3075664905"/>
              </p:ext>
            </p:extLst>
          </p:nvPr>
        </p:nvGraphicFramePr>
        <p:xfrm>
          <a:off x="2705511" y="2172601"/>
          <a:ext cx="6291075" cy="2317918"/>
        </p:xfrm>
        <a:graphic>
          <a:graphicData uri="http://schemas.openxmlformats.org/drawingml/2006/table">
            <a:tbl>
              <a:tblPr firstRow="1" firstCol="1" bandRow="1">
                <a:tableStyleId>{5C22544A-7EE6-4342-B048-85BDC9FD1C3A}</a:tableStyleId>
              </a:tblPr>
              <a:tblGrid>
                <a:gridCol w="1258215">
                  <a:extLst>
                    <a:ext uri="{9D8B030D-6E8A-4147-A177-3AD203B41FA5}">
                      <a16:colId xmlns:a16="http://schemas.microsoft.com/office/drawing/2014/main" val="1716102233"/>
                    </a:ext>
                  </a:extLst>
                </a:gridCol>
                <a:gridCol w="1258215">
                  <a:extLst>
                    <a:ext uri="{9D8B030D-6E8A-4147-A177-3AD203B41FA5}">
                      <a16:colId xmlns:a16="http://schemas.microsoft.com/office/drawing/2014/main" val="3280982422"/>
                    </a:ext>
                  </a:extLst>
                </a:gridCol>
                <a:gridCol w="1258215">
                  <a:extLst>
                    <a:ext uri="{9D8B030D-6E8A-4147-A177-3AD203B41FA5}">
                      <a16:colId xmlns:a16="http://schemas.microsoft.com/office/drawing/2014/main" val="1633374882"/>
                    </a:ext>
                  </a:extLst>
                </a:gridCol>
                <a:gridCol w="1258215">
                  <a:extLst>
                    <a:ext uri="{9D8B030D-6E8A-4147-A177-3AD203B41FA5}">
                      <a16:colId xmlns:a16="http://schemas.microsoft.com/office/drawing/2014/main" val="1512591438"/>
                    </a:ext>
                  </a:extLst>
                </a:gridCol>
                <a:gridCol w="1258215">
                  <a:extLst>
                    <a:ext uri="{9D8B030D-6E8A-4147-A177-3AD203B41FA5}">
                      <a16:colId xmlns:a16="http://schemas.microsoft.com/office/drawing/2014/main" val="220880295"/>
                    </a:ext>
                  </a:extLst>
                </a:gridCol>
              </a:tblGrid>
              <a:tr h="780468">
                <a:tc>
                  <a:txBody>
                    <a:bodyPr/>
                    <a:lstStyle/>
                    <a:p>
                      <a:pPr algn="ctr"/>
                      <a:r>
                        <a:rPr lang="fr-BE" sz="1200" dirty="0">
                          <a:effectLst/>
                        </a:rPr>
                        <a:t>            A B</a:t>
                      </a:r>
                      <a:endParaRPr lang="fr-BE" sz="1000" dirty="0">
                        <a:effectLst/>
                      </a:endParaRPr>
                    </a:p>
                    <a:p>
                      <a:pPr algn="ctr"/>
                      <a:r>
                        <a:rPr lang="fr-BE" sz="1200" dirty="0">
                          <a:effectLst/>
                        </a:rPr>
                        <a:t> </a:t>
                      </a:r>
                      <a:endParaRPr lang="fr-BE" sz="1000" dirty="0">
                        <a:effectLst/>
                      </a:endParaRPr>
                    </a:p>
                    <a:p>
                      <a:r>
                        <a:rPr lang="fr-BE" sz="1200" dirty="0">
                          <a:effectLst/>
                        </a:rPr>
                        <a:t>    C</a:t>
                      </a:r>
                      <a:endParaRPr lang="fr-BE"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fr-BE" sz="1200">
                          <a:effectLst/>
                        </a:rPr>
                        <a:t>0         0</a:t>
                      </a:r>
                      <a:endParaRPr lang="fr-BE"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fr-BE" sz="1200">
                          <a:effectLst/>
                        </a:rPr>
                        <a:t>0         1</a:t>
                      </a:r>
                      <a:endParaRPr lang="fr-BE"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fr-BE" sz="1200">
                          <a:effectLst/>
                        </a:rPr>
                        <a:t>1         1</a:t>
                      </a:r>
                      <a:endParaRPr lang="fr-BE"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fr-BE" sz="1200">
                          <a:effectLst/>
                        </a:rPr>
                        <a:t>1         0</a:t>
                      </a:r>
                      <a:endParaRPr lang="fr-BE"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11996906"/>
                  </a:ext>
                </a:extLst>
              </a:tr>
              <a:tr h="768725">
                <a:tc>
                  <a:txBody>
                    <a:bodyPr/>
                    <a:lstStyle/>
                    <a:p>
                      <a:pPr algn="ctr"/>
                      <a:r>
                        <a:rPr lang="fr-BE" sz="1200">
                          <a:effectLst/>
                        </a:rPr>
                        <a:t>0</a:t>
                      </a:r>
                      <a:endParaRPr lang="fr-BE"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fr-BE" sz="1200">
                          <a:effectLst/>
                        </a:rPr>
                        <a:t>0</a:t>
                      </a:r>
                      <a:endParaRPr lang="fr-BE"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fr-BE" sz="1200">
                          <a:effectLst/>
                        </a:rPr>
                        <a:t>1</a:t>
                      </a:r>
                      <a:endParaRPr lang="fr-BE"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fr-BE" sz="1200">
                          <a:effectLst/>
                        </a:rPr>
                        <a:t>1</a:t>
                      </a:r>
                      <a:endParaRPr lang="fr-BE"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fr-BE" sz="1200">
                          <a:effectLst/>
                        </a:rPr>
                        <a:t>1</a:t>
                      </a:r>
                      <a:endParaRPr lang="fr-BE"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8237505"/>
                  </a:ext>
                </a:extLst>
              </a:tr>
              <a:tr h="768725">
                <a:tc>
                  <a:txBody>
                    <a:bodyPr/>
                    <a:lstStyle/>
                    <a:p>
                      <a:pPr algn="ctr"/>
                      <a:r>
                        <a:rPr lang="fr-BE" sz="1200" dirty="0">
                          <a:effectLst/>
                        </a:rPr>
                        <a:t>1</a:t>
                      </a:r>
                      <a:endParaRPr lang="fr-BE"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fr-BE" sz="1200">
                          <a:effectLst/>
                        </a:rPr>
                        <a:t>1</a:t>
                      </a:r>
                      <a:endParaRPr lang="fr-BE"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fr-BE" sz="1200">
                          <a:effectLst/>
                        </a:rPr>
                        <a:t>1</a:t>
                      </a:r>
                      <a:endParaRPr lang="fr-BE"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fr-BE" sz="1200">
                          <a:effectLst/>
                        </a:rPr>
                        <a:t>0</a:t>
                      </a:r>
                      <a:endParaRPr lang="fr-BE" sz="1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fr-BE" sz="1200" dirty="0">
                          <a:effectLst/>
                        </a:rPr>
                        <a:t>0</a:t>
                      </a:r>
                      <a:endParaRPr lang="fr-BE"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895956"/>
                  </a:ext>
                </a:extLst>
              </a:tr>
            </a:tbl>
          </a:graphicData>
        </a:graphic>
      </p:graphicFrame>
      <p:sp>
        <p:nvSpPr>
          <p:cNvPr id="21" name="Rectangle 15">
            <a:extLst>
              <a:ext uri="{FF2B5EF4-FFF2-40B4-BE49-F238E27FC236}">
                <a16:creationId xmlns:a16="http://schemas.microsoft.com/office/drawing/2014/main" id="{038AE995-01A1-079A-6E36-6F2361CE95A4}"/>
              </a:ext>
            </a:extLst>
          </p:cNvPr>
          <p:cNvSpPr>
            <a:spLocks noChangeArrowheads="1"/>
          </p:cNvSpPr>
          <p:nvPr/>
        </p:nvSpPr>
        <p:spPr bwMode="auto">
          <a:xfrm>
            <a:off x="2939132" y="5001764"/>
            <a:ext cx="347883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BE" altLang="fr-FR" sz="2800"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F = </a:t>
            </a:r>
            <a:r>
              <a:rPr kumimoji="0" lang="fr-BE" altLang="fr-FR" sz="2800" b="1" i="0" u="none" strike="noStrike" cap="none" normalizeH="0" baseline="0" dirty="0">
                <a:ln>
                  <a:noFill/>
                </a:ln>
                <a:solidFill>
                  <a:srgbClr val="4472C4"/>
                </a:solidFill>
                <a:effectLst/>
                <a:ea typeface="Calibri" panose="020F0502020204030204" pitchFamily="34" charset="0"/>
                <a:cs typeface="Times New Roman" panose="02020603050405020304" pitchFamily="18" charset="0"/>
              </a:rPr>
              <a:t>A’B</a:t>
            </a:r>
            <a:r>
              <a:rPr kumimoji="0" lang="fr-BE" altLang="fr-FR" sz="2800" b="1" i="0" u="none" strike="noStrike" cap="none" normalizeH="0" baseline="0" dirty="0">
                <a:ln>
                  <a:noFill/>
                </a:ln>
                <a:solidFill>
                  <a:srgbClr val="595959"/>
                </a:solidFill>
                <a:effectLst/>
                <a:ea typeface="Calibri" panose="020F0502020204030204" pitchFamily="34" charset="0"/>
                <a:cs typeface="Times New Roman" panose="02020603050405020304" pitchFamily="18" charset="0"/>
              </a:rPr>
              <a:t> + </a:t>
            </a:r>
            <a:r>
              <a:rPr kumimoji="0" lang="fr-BE" altLang="fr-FR" sz="2800" b="1" i="0" u="none" strike="noStrike" cap="none" normalizeH="0" baseline="0" dirty="0">
                <a:ln>
                  <a:noFill/>
                </a:ln>
                <a:solidFill>
                  <a:srgbClr val="ED7D31"/>
                </a:solidFill>
                <a:effectLst/>
                <a:ea typeface="Calibri" panose="020F0502020204030204" pitchFamily="34" charset="0"/>
                <a:cs typeface="Times New Roman" panose="02020603050405020304" pitchFamily="18" charset="0"/>
              </a:rPr>
              <a:t>A’C </a:t>
            </a:r>
            <a:r>
              <a:rPr kumimoji="0" lang="fr-BE" altLang="fr-FR" sz="2800" b="1" i="0" u="none" strike="noStrike" cap="none" normalizeH="0" baseline="0" dirty="0">
                <a:ln>
                  <a:noFill/>
                </a:ln>
                <a:solidFill>
                  <a:srgbClr val="A5A5A5"/>
                </a:solidFill>
                <a:effectLst/>
                <a:ea typeface="Calibri" panose="020F0502020204030204" pitchFamily="34" charset="0"/>
                <a:cs typeface="Times New Roman" panose="02020603050405020304" pitchFamily="18" charset="0"/>
              </a:rPr>
              <a:t>+ AC’</a:t>
            </a:r>
            <a:endParaRPr kumimoji="0" lang="fr-BE" altLang="fr-FR"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BE" altLang="fr-FR" sz="2800" b="1"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F = A’(B+C) + AC’</a:t>
            </a:r>
          </a:p>
        </p:txBody>
      </p:sp>
      <p:sp>
        <p:nvSpPr>
          <p:cNvPr id="25" name="Rectangle : coins arrondis 24">
            <a:extLst>
              <a:ext uri="{FF2B5EF4-FFF2-40B4-BE49-F238E27FC236}">
                <a16:creationId xmlns:a16="http://schemas.microsoft.com/office/drawing/2014/main" id="{17513865-C7A0-F9BE-BF00-E100E3E8A74F}"/>
              </a:ext>
            </a:extLst>
          </p:cNvPr>
          <p:cNvSpPr/>
          <p:nvPr/>
        </p:nvSpPr>
        <p:spPr>
          <a:xfrm>
            <a:off x="4110128" y="3794680"/>
            <a:ext cx="2096282" cy="609680"/>
          </a:xfrm>
          <a:prstGeom prst="roundRect">
            <a:avLst/>
          </a:prstGeom>
          <a:noFill/>
          <a:ln w="38100" cap="flat" cmpd="sng" algn="ctr">
            <a:solidFill>
              <a:srgbClr val="ED7D3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BE"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6" name="Rectangle : coins arrondis 25">
            <a:extLst>
              <a:ext uri="{FF2B5EF4-FFF2-40B4-BE49-F238E27FC236}">
                <a16:creationId xmlns:a16="http://schemas.microsoft.com/office/drawing/2014/main" id="{6CA41AE5-E5AF-5F5E-D698-841EAC31E8F1}"/>
              </a:ext>
            </a:extLst>
          </p:cNvPr>
          <p:cNvSpPr/>
          <p:nvPr/>
        </p:nvSpPr>
        <p:spPr>
          <a:xfrm>
            <a:off x="5402580" y="2987846"/>
            <a:ext cx="914400" cy="1345946"/>
          </a:xfrm>
          <a:prstGeom prst="roundRect">
            <a:avLst/>
          </a:prstGeom>
          <a:noFill/>
          <a:ln w="38100" cap="flat" cmpd="sng" algn="ctr">
            <a:solidFill>
              <a:srgbClr val="4472C4"/>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BE"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27" name="Rectangle : coins arrondis 26">
            <a:extLst>
              <a:ext uri="{FF2B5EF4-FFF2-40B4-BE49-F238E27FC236}">
                <a16:creationId xmlns:a16="http://schemas.microsoft.com/office/drawing/2014/main" id="{FA7F996D-6797-178D-14C8-9AB3006D7E11}"/>
              </a:ext>
            </a:extLst>
          </p:cNvPr>
          <p:cNvSpPr/>
          <p:nvPr/>
        </p:nvSpPr>
        <p:spPr>
          <a:xfrm>
            <a:off x="6714173" y="3069798"/>
            <a:ext cx="1885219" cy="523523"/>
          </a:xfrm>
          <a:prstGeom prst="roundRect">
            <a:avLst/>
          </a:prstGeom>
          <a:noFill/>
          <a:ln w="38100" cap="flat" cmpd="sng" algn="ctr">
            <a:solidFill>
              <a:srgbClr val="A5A5A5"/>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BE"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cxnSp>
        <p:nvCxnSpPr>
          <p:cNvPr id="29" name="Connecteur droit 28">
            <a:extLst>
              <a:ext uri="{FF2B5EF4-FFF2-40B4-BE49-F238E27FC236}">
                <a16:creationId xmlns:a16="http://schemas.microsoft.com/office/drawing/2014/main" id="{78E29C5D-A192-05DF-5A92-B3F9D5718E64}"/>
              </a:ext>
            </a:extLst>
          </p:cNvPr>
          <p:cNvCxnSpPr>
            <a:cxnSpLocks/>
          </p:cNvCxnSpPr>
          <p:nvPr/>
        </p:nvCxnSpPr>
        <p:spPr>
          <a:xfrm>
            <a:off x="2659856" y="2150269"/>
            <a:ext cx="1297782" cy="78819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ZoneTexte 33">
            <a:extLst>
              <a:ext uri="{FF2B5EF4-FFF2-40B4-BE49-F238E27FC236}">
                <a16:creationId xmlns:a16="http://schemas.microsoft.com/office/drawing/2014/main" id="{EC137185-BFE5-EDCF-B454-48902EEB9194}"/>
              </a:ext>
            </a:extLst>
          </p:cNvPr>
          <p:cNvSpPr txBox="1"/>
          <p:nvPr/>
        </p:nvSpPr>
        <p:spPr>
          <a:xfrm>
            <a:off x="9442580" y="0"/>
            <a:ext cx="2749420" cy="1000274"/>
          </a:xfrm>
          <a:prstGeom prst="rect">
            <a:avLst/>
          </a:prstGeom>
          <a:noFill/>
        </p:spPr>
        <p:txBody>
          <a:bodyPr wrap="square" rtlCol="0">
            <a:spAutoFit/>
          </a:bodyPr>
          <a:lstStyle/>
          <a:p>
            <a:pPr algn="r">
              <a:spcAft>
                <a:spcPts val="600"/>
              </a:spcAft>
            </a:pPr>
            <a:r>
              <a:rPr lang="fr-BE" dirty="0"/>
              <a:t>Lallement Corentin,</a:t>
            </a:r>
            <a:br>
              <a:rPr lang="fr-BE" dirty="0"/>
            </a:br>
            <a:r>
              <a:rPr lang="fr-BE" dirty="0"/>
              <a:t>Ménagé Ethan,</a:t>
            </a:r>
          </a:p>
          <a:p>
            <a:pPr algn="r">
              <a:spcAft>
                <a:spcPts val="600"/>
              </a:spcAft>
            </a:pPr>
            <a:r>
              <a:rPr lang="fr-BE" b="1" dirty="0"/>
              <a:t>Groupe 4</a:t>
            </a:r>
          </a:p>
        </p:txBody>
      </p:sp>
    </p:spTree>
    <p:extLst>
      <p:ext uri="{BB962C8B-B14F-4D97-AF65-F5344CB8AC3E}">
        <p14:creationId xmlns:p14="http://schemas.microsoft.com/office/powerpoint/2010/main" val="3317559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CCBCC3-7C3A-A87A-B875-FAAC69C660BA}"/>
              </a:ext>
            </a:extLst>
          </p:cNvPr>
          <p:cNvSpPr>
            <a:spLocks noGrp="1"/>
          </p:cNvSpPr>
          <p:nvPr>
            <p:ph type="title"/>
          </p:nvPr>
        </p:nvSpPr>
        <p:spPr/>
        <p:txBody>
          <a:bodyPr>
            <a:normAutofit/>
          </a:bodyPr>
          <a:lstStyle/>
          <a:p>
            <a:r>
              <a:rPr lang="fr-BE" sz="3200" dirty="0">
                <a:ea typeface="Calibri" panose="020F0502020204030204" pitchFamily="34" charset="0"/>
                <a:cs typeface="Times New Roman" panose="02020603050405020304" pitchFamily="18" charset="0"/>
              </a:rPr>
              <a:t>F</a:t>
            </a:r>
            <a:r>
              <a:rPr lang="fr-BE" sz="3200" dirty="0">
                <a:effectLst/>
                <a:ea typeface="Calibri" panose="020F0502020204030204" pitchFamily="34" charset="0"/>
                <a:cs typeface="Times New Roman" panose="02020603050405020304" pitchFamily="18" charset="0"/>
              </a:rPr>
              <a:t>onction simplifiée au maximum en </a:t>
            </a:r>
            <a:br>
              <a:rPr lang="fr-BE" sz="3200" dirty="0">
                <a:effectLst/>
                <a:ea typeface="Calibri" panose="020F0502020204030204" pitchFamily="34" charset="0"/>
                <a:cs typeface="Times New Roman" panose="02020603050405020304" pitchFamily="18" charset="0"/>
              </a:rPr>
            </a:br>
            <a:r>
              <a:rPr lang="fr-BE" sz="3200" b="1" dirty="0">
                <a:effectLst/>
                <a:ea typeface="Calibri" panose="020F0502020204030204" pitchFamily="34" charset="0"/>
                <a:cs typeface="Times New Roman" panose="02020603050405020304" pitchFamily="18" charset="0"/>
              </a:rPr>
              <a:t>ET OU PAS XOR</a:t>
            </a:r>
            <a:endParaRPr lang="fr-BE" sz="6000" dirty="0"/>
          </a:p>
        </p:txBody>
      </p:sp>
      <p:pic>
        <p:nvPicPr>
          <p:cNvPr id="4" name="Image 3" descr="Une image contenant diagramme, texte, Plan, Dessin technique&#10;&#10;Description générée automatiquement">
            <a:extLst>
              <a:ext uri="{FF2B5EF4-FFF2-40B4-BE49-F238E27FC236}">
                <a16:creationId xmlns:a16="http://schemas.microsoft.com/office/drawing/2014/main" id="{F012BF79-39E5-83E2-65A4-EF8A9313C64F}"/>
              </a:ext>
            </a:extLst>
          </p:cNvPr>
          <p:cNvPicPr>
            <a:picLocks noChangeAspect="1"/>
          </p:cNvPicPr>
          <p:nvPr/>
        </p:nvPicPr>
        <p:blipFill>
          <a:blip r:embed="rId2"/>
          <a:stretch>
            <a:fillRect/>
          </a:stretch>
        </p:blipFill>
        <p:spPr>
          <a:xfrm>
            <a:off x="1957704" y="1690688"/>
            <a:ext cx="8646796" cy="5013500"/>
          </a:xfrm>
          <a:prstGeom prst="rect">
            <a:avLst/>
          </a:prstGeom>
        </p:spPr>
      </p:pic>
      <p:sp>
        <p:nvSpPr>
          <p:cNvPr id="5" name="ZoneTexte 4">
            <a:extLst>
              <a:ext uri="{FF2B5EF4-FFF2-40B4-BE49-F238E27FC236}">
                <a16:creationId xmlns:a16="http://schemas.microsoft.com/office/drawing/2014/main" id="{BA1FC6E1-2672-00D7-01E2-06324EAC24C8}"/>
              </a:ext>
            </a:extLst>
          </p:cNvPr>
          <p:cNvSpPr txBox="1"/>
          <p:nvPr/>
        </p:nvSpPr>
        <p:spPr>
          <a:xfrm>
            <a:off x="9442580" y="9053"/>
            <a:ext cx="2749420" cy="1000274"/>
          </a:xfrm>
          <a:prstGeom prst="rect">
            <a:avLst/>
          </a:prstGeom>
          <a:noFill/>
        </p:spPr>
        <p:txBody>
          <a:bodyPr wrap="square" rtlCol="0">
            <a:spAutoFit/>
          </a:bodyPr>
          <a:lstStyle/>
          <a:p>
            <a:pPr algn="r">
              <a:spcAft>
                <a:spcPts val="600"/>
              </a:spcAft>
            </a:pPr>
            <a:r>
              <a:rPr lang="fr-BE" dirty="0"/>
              <a:t>Lallement Corentin,</a:t>
            </a:r>
            <a:br>
              <a:rPr lang="fr-BE" dirty="0"/>
            </a:br>
            <a:r>
              <a:rPr lang="fr-BE" dirty="0"/>
              <a:t>Ménagé Ethan,</a:t>
            </a:r>
          </a:p>
          <a:p>
            <a:pPr algn="r">
              <a:spcAft>
                <a:spcPts val="600"/>
              </a:spcAft>
            </a:pPr>
            <a:r>
              <a:rPr lang="fr-BE" b="1" dirty="0"/>
              <a:t>Groupe 4</a:t>
            </a:r>
          </a:p>
        </p:txBody>
      </p:sp>
    </p:spTree>
    <p:extLst>
      <p:ext uri="{BB962C8B-B14F-4D97-AF65-F5344CB8AC3E}">
        <p14:creationId xmlns:p14="http://schemas.microsoft.com/office/powerpoint/2010/main" val="1174929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0" name="Rectangle 9">
            <a:extLst>
              <a:ext uri="{FF2B5EF4-FFF2-40B4-BE49-F238E27FC236}">
                <a16:creationId xmlns:a16="http://schemas.microsoft.com/office/drawing/2014/main" id="{50D1D739-EDC4-4BE6-A073-9B157E1F9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505F40-D149-43ED-AF99-35E23BCA8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CDD35A4-E546-4AF3-A8B9-AC24C5C9F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3852070 w 12192000"/>
              <a:gd name="connsiteY1" fmla="*/ 0 h 6858000"/>
              <a:gd name="connsiteX2" fmla="*/ 3878367 w 12192000"/>
              <a:gd name="connsiteY2" fmla="*/ 23504 h 6858000"/>
              <a:gd name="connsiteX3" fmla="*/ 3885324 w 12192000"/>
              <a:gd name="connsiteY3" fmla="*/ 84795 h 6858000"/>
              <a:gd name="connsiteX4" fmla="*/ 3820400 w 12192000"/>
              <a:gd name="connsiteY4" fmla="*/ 131127 h 6858000"/>
              <a:gd name="connsiteX5" fmla="*/ 3631811 w 12192000"/>
              <a:gd name="connsiteY5" fmla="*/ 219929 h 6858000"/>
              <a:gd name="connsiteX6" fmla="*/ 4327428 w 12192000"/>
              <a:gd name="connsiteY6" fmla="*/ 351201 h 6858000"/>
              <a:gd name="connsiteX7" fmla="*/ 4080099 w 12192000"/>
              <a:gd name="connsiteY7" fmla="*/ 432279 h 6858000"/>
              <a:gd name="connsiteX8" fmla="*/ 3823492 w 12192000"/>
              <a:gd name="connsiteY8" fmla="*/ 490194 h 6858000"/>
              <a:gd name="connsiteX9" fmla="*/ 3545246 w 12192000"/>
              <a:gd name="connsiteY9" fmla="*/ 532664 h 6858000"/>
              <a:gd name="connsiteX10" fmla="*/ 3291732 w 12192000"/>
              <a:gd name="connsiteY10" fmla="*/ 617605 h 6858000"/>
              <a:gd name="connsiteX11" fmla="*/ 3953340 w 12192000"/>
              <a:gd name="connsiteY11" fmla="*/ 652353 h 6858000"/>
              <a:gd name="connsiteX12" fmla="*/ 3610170 w 12192000"/>
              <a:gd name="connsiteY12" fmla="*/ 729572 h 6858000"/>
              <a:gd name="connsiteX13" fmla="*/ 3328832 w 12192000"/>
              <a:gd name="connsiteY13" fmla="*/ 829957 h 6858000"/>
              <a:gd name="connsiteX14" fmla="*/ 3130966 w 12192000"/>
              <a:gd name="connsiteY14" fmla="*/ 876288 h 6858000"/>
              <a:gd name="connsiteX15" fmla="*/ 2920736 w 12192000"/>
              <a:gd name="connsiteY15" fmla="*/ 887872 h 6858000"/>
              <a:gd name="connsiteX16" fmla="*/ 2871269 w 12192000"/>
              <a:gd name="connsiteY16" fmla="*/ 961228 h 6858000"/>
              <a:gd name="connsiteX17" fmla="*/ 2936195 w 12192000"/>
              <a:gd name="connsiteY17" fmla="*/ 1038448 h 6858000"/>
              <a:gd name="connsiteX18" fmla="*/ 3035126 w 12192000"/>
              <a:gd name="connsiteY18" fmla="*/ 1046168 h 6858000"/>
              <a:gd name="connsiteX19" fmla="*/ 3625627 w 12192000"/>
              <a:gd name="connsiteY19" fmla="*/ 1065474 h 6858000"/>
              <a:gd name="connsiteX20" fmla="*/ 1733551 w 12192000"/>
              <a:gd name="connsiteY20" fmla="*/ 1235355 h 6858000"/>
              <a:gd name="connsiteX21" fmla="*/ 1990156 w 12192000"/>
              <a:gd name="connsiteY21" fmla="*/ 1339602 h 6858000"/>
              <a:gd name="connsiteX22" fmla="*/ 2076722 w 12192000"/>
              <a:gd name="connsiteY22" fmla="*/ 1625311 h 6858000"/>
              <a:gd name="connsiteX23" fmla="*/ 2392067 w 12192000"/>
              <a:gd name="connsiteY23" fmla="*/ 1787470 h 6858000"/>
              <a:gd name="connsiteX24" fmla="*/ 2596115 w 12192000"/>
              <a:gd name="connsiteY24" fmla="*/ 1845385 h 6858000"/>
              <a:gd name="connsiteX25" fmla="*/ 3062950 w 12192000"/>
              <a:gd name="connsiteY25" fmla="*/ 1930326 h 6858000"/>
              <a:gd name="connsiteX26" fmla="*/ 3130966 w 12192000"/>
              <a:gd name="connsiteY26" fmla="*/ 2069319 h 6858000"/>
              <a:gd name="connsiteX27" fmla="*/ 3189708 w 12192000"/>
              <a:gd name="connsiteY27" fmla="*/ 2223754 h 6858000"/>
              <a:gd name="connsiteX28" fmla="*/ 3313373 w 12192000"/>
              <a:gd name="connsiteY28" fmla="*/ 2324141 h 6858000"/>
              <a:gd name="connsiteX29" fmla="*/ 2351877 w 12192000"/>
              <a:gd name="connsiteY29" fmla="*/ 2308697 h 6858000"/>
              <a:gd name="connsiteX30" fmla="*/ 3437038 w 12192000"/>
              <a:gd name="connsiteY30" fmla="*/ 2633017 h 6858000"/>
              <a:gd name="connsiteX31" fmla="*/ 3341198 w 12192000"/>
              <a:gd name="connsiteY31" fmla="*/ 2760427 h 6858000"/>
              <a:gd name="connsiteX32" fmla="*/ 3934791 w 12192000"/>
              <a:gd name="connsiteY32" fmla="*/ 2934169 h 6858000"/>
              <a:gd name="connsiteX33" fmla="*/ 3616352 w 12192000"/>
              <a:gd name="connsiteY33" fmla="*/ 2953473 h 6858000"/>
              <a:gd name="connsiteX34" fmla="*/ 5468240 w 12192000"/>
              <a:gd name="connsiteY34" fmla="*/ 3679329 h 6858000"/>
              <a:gd name="connsiteX35" fmla="*/ 8111582 w 12192000"/>
              <a:gd name="connsiteY35" fmla="*/ 4204418 h 6858000"/>
              <a:gd name="connsiteX36" fmla="*/ 9144186 w 12192000"/>
              <a:gd name="connsiteY36" fmla="*/ 4304802 h 6858000"/>
              <a:gd name="connsiteX37" fmla="*/ 10319004 w 12192000"/>
              <a:gd name="connsiteY37" fmla="*/ 4273915 h 6858000"/>
              <a:gd name="connsiteX38" fmla="*/ 12053408 w 12192000"/>
              <a:gd name="connsiteY38" fmla="*/ 3907125 h 6858000"/>
              <a:gd name="connsiteX39" fmla="*/ 12192000 w 12192000"/>
              <a:gd name="connsiteY39" fmla="*/ 3841157 h 6858000"/>
              <a:gd name="connsiteX40" fmla="*/ 12192000 w 12192000"/>
              <a:gd name="connsiteY40" fmla="*/ 6858000 h 6858000"/>
              <a:gd name="connsiteX41" fmla="*/ 0 w 12192000"/>
              <a:gd name="connsiteY4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192000" h="6858000">
                <a:moveTo>
                  <a:pt x="0" y="0"/>
                </a:moveTo>
                <a:lnTo>
                  <a:pt x="3852070" y="0"/>
                </a:lnTo>
                <a:lnTo>
                  <a:pt x="3878367" y="23504"/>
                </a:lnTo>
                <a:cubicBezTo>
                  <a:pt x="3887642" y="39430"/>
                  <a:pt x="3891507" y="59700"/>
                  <a:pt x="3885324" y="84795"/>
                </a:cubicBezTo>
                <a:cubicBezTo>
                  <a:pt x="3876049" y="123406"/>
                  <a:pt x="3845133" y="123406"/>
                  <a:pt x="3820400" y="131127"/>
                </a:cubicBezTo>
                <a:cubicBezTo>
                  <a:pt x="3764751" y="154292"/>
                  <a:pt x="3696735" y="138849"/>
                  <a:pt x="3631811" y="219929"/>
                </a:cubicBezTo>
                <a:cubicBezTo>
                  <a:pt x="3879141" y="262399"/>
                  <a:pt x="4117198" y="181318"/>
                  <a:pt x="4327428" y="351201"/>
                </a:cubicBezTo>
                <a:cubicBezTo>
                  <a:pt x="4250138" y="436142"/>
                  <a:pt x="4163572" y="416836"/>
                  <a:pt x="4080099" y="432279"/>
                </a:cubicBezTo>
                <a:cubicBezTo>
                  <a:pt x="3993533" y="447725"/>
                  <a:pt x="3910058" y="474751"/>
                  <a:pt x="3823492" y="490194"/>
                </a:cubicBezTo>
                <a:cubicBezTo>
                  <a:pt x="3730743" y="509498"/>
                  <a:pt x="3637993" y="513360"/>
                  <a:pt x="3545246" y="532664"/>
                </a:cubicBezTo>
                <a:cubicBezTo>
                  <a:pt x="3467954" y="548109"/>
                  <a:pt x="3384480" y="521081"/>
                  <a:pt x="3291732" y="617605"/>
                </a:cubicBezTo>
                <a:cubicBezTo>
                  <a:pt x="3520513" y="687103"/>
                  <a:pt x="3727651" y="582857"/>
                  <a:pt x="3953340" y="652353"/>
                </a:cubicBezTo>
                <a:cubicBezTo>
                  <a:pt x="3820400" y="714129"/>
                  <a:pt x="3712194" y="694824"/>
                  <a:pt x="3610170" y="729572"/>
                </a:cubicBezTo>
                <a:cubicBezTo>
                  <a:pt x="3517420" y="764322"/>
                  <a:pt x="3406122" y="725712"/>
                  <a:pt x="3328832" y="829957"/>
                </a:cubicBezTo>
                <a:cubicBezTo>
                  <a:pt x="3270090" y="911035"/>
                  <a:pt x="3208258" y="922618"/>
                  <a:pt x="3130966" y="876288"/>
                </a:cubicBezTo>
                <a:cubicBezTo>
                  <a:pt x="3062950" y="833818"/>
                  <a:pt x="2988752" y="845400"/>
                  <a:pt x="2920736" y="887872"/>
                </a:cubicBezTo>
                <a:cubicBezTo>
                  <a:pt x="2896004" y="903315"/>
                  <a:pt x="2871269" y="922618"/>
                  <a:pt x="2871269" y="961228"/>
                </a:cubicBezTo>
                <a:cubicBezTo>
                  <a:pt x="2871269" y="1015283"/>
                  <a:pt x="2902186" y="1030726"/>
                  <a:pt x="2936195" y="1038448"/>
                </a:cubicBezTo>
                <a:cubicBezTo>
                  <a:pt x="2967111" y="1046168"/>
                  <a:pt x="3004210" y="1053891"/>
                  <a:pt x="3035126" y="1046168"/>
                </a:cubicBezTo>
                <a:cubicBezTo>
                  <a:pt x="3232990" y="1003700"/>
                  <a:pt x="3427764" y="1073194"/>
                  <a:pt x="3625627" y="1065474"/>
                </a:cubicBezTo>
                <a:cubicBezTo>
                  <a:pt x="3004210" y="1231494"/>
                  <a:pt x="2376610" y="1177441"/>
                  <a:pt x="1733551" y="1235355"/>
                </a:cubicBezTo>
                <a:cubicBezTo>
                  <a:pt x="1817025" y="1351183"/>
                  <a:pt x="1925232" y="1254661"/>
                  <a:pt x="1990156" y="1339602"/>
                </a:cubicBezTo>
                <a:cubicBezTo>
                  <a:pt x="1928323" y="1517205"/>
                  <a:pt x="1953057" y="1613728"/>
                  <a:pt x="2076722" y="1625311"/>
                </a:cubicBezTo>
                <a:cubicBezTo>
                  <a:pt x="2197295" y="1636894"/>
                  <a:pt x="2327143" y="1575118"/>
                  <a:pt x="2392067" y="1787470"/>
                </a:cubicBezTo>
                <a:cubicBezTo>
                  <a:pt x="2410617" y="1853106"/>
                  <a:pt x="2525008" y="1833802"/>
                  <a:pt x="2596115" y="1845385"/>
                </a:cubicBezTo>
                <a:cubicBezTo>
                  <a:pt x="2750696" y="1872411"/>
                  <a:pt x="2914554" y="1845385"/>
                  <a:pt x="3062950" y="1930326"/>
                </a:cubicBezTo>
                <a:cubicBezTo>
                  <a:pt x="3121692" y="1961213"/>
                  <a:pt x="3161883" y="1984378"/>
                  <a:pt x="3130966" y="2069319"/>
                </a:cubicBezTo>
                <a:cubicBezTo>
                  <a:pt x="3100050" y="2158121"/>
                  <a:pt x="3140242" y="2189008"/>
                  <a:pt x="3189708" y="2223754"/>
                </a:cubicBezTo>
                <a:cubicBezTo>
                  <a:pt x="3226808" y="2250784"/>
                  <a:pt x="3282457" y="2243060"/>
                  <a:pt x="3313373" y="2324141"/>
                </a:cubicBezTo>
                <a:cubicBezTo>
                  <a:pt x="2988752" y="2312558"/>
                  <a:pt x="2673405" y="2246923"/>
                  <a:pt x="2351877" y="2308697"/>
                </a:cubicBezTo>
                <a:cubicBezTo>
                  <a:pt x="2704323" y="2463134"/>
                  <a:pt x="3090776" y="2455412"/>
                  <a:pt x="3437038" y="2633017"/>
                </a:cubicBezTo>
                <a:cubicBezTo>
                  <a:pt x="3424671" y="2694791"/>
                  <a:pt x="3344289" y="2667764"/>
                  <a:pt x="3341198" y="2760427"/>
                </a:cubicBezTo>
                <a:cubicBezTo>
                  <a:pt x="3523603" y="2856951"/>
                  <a:pt x="3743110" y="2791314"/>
                  <a:pt x="3934791" y="2934169"/>
                </a:cubicBezTo>
                <a:cubicBezTo>
                  <a:pt x="3823492" y="2999805"/>
                  <a:pt x="3721469" y="2891699"/>
                  <a:pt x="3616352" y="2953473"/>
                </a:cubicBezTo>
                <a:cubicBezTo>
                  <a:pt x="3650361" y="3046136"/>
                  <a:pt x="5189993" y="3617555"/>
                  <a:pt x="5468240" y="3679329"/>
                </a:cubicBezTo>
                <a:cubicBezTo>
                  <a:pt x="6034007" y="3806740"/>
                  <a:pt x="7663296" y="4131059"/>
                  <a:pt x="8111582" y="4204418"/>
                </a:cubicBezTo>
                <a:cubicBezTo>
                  <a:pt x="8457844" y="4258470"/>
                  <a:pt x="8801016" y="4300942"/>
                  <a:pt x="9144186" y="4304802"/>
                </a:cubicBezTo>
                <a:cubicBezTo>
                  <a:pt x="9536822" y="4308663"/>
                  <a:pt x="9926368" y="4289359"/>
                  <a:pt x="10319004" y="4273915"/>
                </a:cubicBezTo>
                <a:cubicBezTo>
                  <a:pt x="10906415" y="4250750"/>
                  <a:pt x="11484549" y="4158087"/>
                  <a:pt x="12053408" y="3907125"/>
                </a:cubicBezTo>
                <a:lnTo>
                  <a:pt x="12192000" y="3841157"/>
                </a:lnTo>
                <a:lnTo>
                  <a:pt x="12192000" y="6858000"/>
                </a:lnTo>
                <a:lnTo>
                  <a:pt x="0" y="6858000"/>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31CCBCC3-7C3A-A87A-B875-FAAC69C660BA}"/>
              </a:ext>
            </a:extLst>
          </p:cNvPr>
          <p:cNvSpPr>
            <a:spLocks noGrp="1"/>
          </p:cNvSpPr>
          <p:nvPr>
            <p:ph type="title"/>
          </p:nvPr>
        </p:nvSpPr>
        <p:spPr>
          <a:xfrm>
            <a:off x="428624" y="3952875"/>
            <a:ext cx="10121901" cy="1574274"/>
          </a:xfrm>
        </p:spPr>
        <p:txBody>
          <a:bodyPr vert="horz" lIns="91440" tIns="45720" rIns="91440" bIns="45720" rtlCol="0" anchor="b">
            <a:normAutofit/>
          </a:bodyPr>
          <a:lstStyle/>
          <a:p>
            <a:r>
              <a:rPr lang="en-US" sz="3600" dirty="0" err="1"/>
              <a:t>F</a:t>
            </a:r>
            <a:r>
              <a:rPr lang="en-US" sz="3600" dirty="0" err="1">
                <a:effectLst/>
              </a:rPr>
              <a:t>onction</a:t>
            </a:r>
            <a:r>
              <a:rPr lang="en-US" sz="3600" dirty="0">
                <a:effectLst/>
              </a:rPr>
              <a:t> simplifiée au maximum </a:t>
            </a:r>
            <a:r>
              <a:rPr lang="en-US" sz="3600" dirty="0" err="1">
                <a:effectLst/>
              </a:rPr>
              <a:t>en</a:t>
            </a:r>
            <a:r>
              <a:rPr lang="en-US" sz="3600" dirty="0">
                <a:effectLst/>
              </a:rPr>
              <a:t> </a:t>
            </a:r>
            <a:br>
              <a:rPr lang="en-US" sz="3600" dirty="0">
                <a:effectLst/>
              </a:rPr>
            </a:br>
            <a:r>
              <a:rPr lang="en-US" sz="3600" b="1" dirty="0">
                <a:effectLst/>
              </a:rPr>
              <a:t>NAND2</a:t>
            </a:r>
            <a:endParaRPr lang="en-US" sz="3600" dirty="0"/>
          </a:p>
        </p:txBody>
      </p:sp>
      <p:pic>
        <p:nvPicPr>
          <p:cNvPr id="3" name="Image 2" descr="Une image contenant diagramme, texte, Plan, conception&#10;&#10;Description générée automatiquement">
            <a:extLst>
              <a:ext uri="{FF2B5EF4-FFF2-40B4-BE49-F238E27FC236}">
                <a16:creationId xmlns:a16="http://schemas.microsoft.com/office/drawing/2014/main" id="{D0903467-CD8B-1409-4B5D-712DBD8EDB70}"/>
              </a:ext>
            </a:extLst>
          </p:cNvPr>
          <p:cNvPicPr>
            <a:picLocks noChangeAspect="1"/>
          </p:cNvPicPr>
          <p:nvPr/>
        </p:nvPicPr>
        <p:blipFill>
          <a:blip r:embed="rId2"/>
          <a:stretch>
            <a:fillRect/>
          </a:stretch>
        </p:blipFill>
        <p:spPr>
          <a:xfrm>
            <a:off x="4368800" y="0"/>
            <a:ext cx="7820152" cy="3285389"/>
          </a:xfrm>
          <a:prstGeom prst="rect">
            <a:avLst/>
          </a:prstGeom>
        </p:spPr>
      </p:pic>
      <p:sp>
        <p:nvSpPr>
          <p:cNvPr id="5" name="ZoneTexte 4">
            <a:extLst>
              <a:ext uri="{FF2B5EF4-FFF2-40B4-BE49-F238E27FC236}">
                <a16:creationId xmlns:a16="http://schemas.microsoft.com/office/drawing/2014/main" id="{B51802A0-443A-9387-6A38-5DFBEE69D407}"/>
              </a:ext>
            </a:extLst>
          </p:cNvPr>
          <p:cNvSpPr txBox="1"/>
          <p:nvPr/>
        </p:nvSpPr>
        <p:spPr>
          <a:xfrm>
            <a:off x="9442580" y="0"/>
            <a:ext cx="2749420" cy="1000274"/>
          </a:xfrm>
          <a:prstGeom prst="rect">
            <a:avLst/>
          </a:prstGeom>
          <a:noFill/>
        </p:spPr>
        <p:txBody>
          <a:bodyPr wrap="square" rtlCol="0">
            <a:spAutoFit/>
          </a:bodyPr>
          <a:lstStyle/>
          <a:p>
            <a:pPr algn="r">
              <a:spcAft>
                <a:spcPts val="600"/>
              </a:spcAft>
            </a:pPr>
            <a:r>
              <a:rPr lang="fr-BE" dirty="0"/>
              <a:t>Lallement Corentin,</a:t>
            </a:r>
            <a:br>
              <a:rPr lang="fr-BE" dirty="0"/>
            </a:br>
            <a:r>
              <a:rPr lang="fr-BE" dirty="0"/>
              <a:t>Ménagé Ethan,</a:t>
            </a:r>
          </a:p>
          <a:p>
            <a:pPr algn="r">
              <a:spcAft>
                <a:spcPts val="600"/>
              </a:spcAft>
            </a:pPr>
            <a:r>
              <a:rPr lang="fr-BE" b="1" dirty="0"/>
              <a:t>Groupe 4</a:t>
            </a:r>
          </a:p>
        </p:txBody>
      </p:sp>
    </p:spTree>
    <p:extLst>
      <p:ext uri="{BB962C8B-B14F-4D97-AF65-F5344CB8AC3E}">
        <p14:creationId xmlns:p14="http://schemas.microsoft.com/office/powerpoint/2010/main" val="263773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F1F9AA0A-44F7-7328-AD1C-5B48018BB49E}"/>
              </a:ext>
            </a:extLst>
          </p:cNvPr>
          <p:cNvPicPr>
            <a:picLocks noChangeAspect="1"/>
          </p:cNvPicPr>
          <p:nvPr/>
        </p:nvPicPr>
        <p:blipFill>
          <a:blip r:embed="rId2"/>
          <a:stretch>
            <a:fillRect/>
          </a:stretch>
        </p:blipFill>
        <p:spPr>
          <a:xfrm>
            <a:off x="2773901" y="760492"/>
            <a:ext cx="9418099" cy="6097508"/>
          </a:xfrm>
          <a:prstGeom prst="rect">
            <a:avLst/>
          </a:prstGeom>
        </p:spPr>
      </p:pic>
      <p:sp>
        <p:nvSpPr>
          <p:cNvPr id="2" name="Titre 1">
            <a:extLst>
              <a:ext uri="{FF2B5EF4-FFF2-40B4-BE49-F238E27FC236}">
                <a16:creationId xmlns:a16="http://schemas.microsoft.com/office/drawing/2014/main" id="{31CCBCC3-7C3A-A87A-B875-FAAC69C660BA}"/>
              </a:ext>
            </a:extLst>
          </p:cNvPr>
          <p:cNvSpPr>
            <a:spLocks noGrp="1"/>
          </p:cNvSpPr>
          <p:nvPr>
            <p:ph type="title"/>
          </p:nvPr>
        </p:nvSpPr>
        <p:spPr>
          <a:xfrm>
            <a:off x="530822" y="-5297"/>
            <a:ext cx="10515600" cy="1011772"/>
          </a:xfrm>
        </p:spPr>
        <p:txBody>
          <a:bodyPr>
            <a:normAutofit/>
          </a:bodyPr>
          <a:lstStyle/>
          <a:p>
            <a:r>
              <a:rPr lang="fr-BE" sz="3200" dirty="0">
                <a:ea typeface="Calibri" panose="020F0502020204030204" pitchFamily="34" charset="0"/>
                <a:cs typeface="Times New Roman" panose="02020603050405020304" pitchFamily="18" charset="0"/>
              </a:rPr>
              <a:t>Simulation avec </a:t>
            </a:r>
            <a:r>
              <a:rPr lang="fr-BE" sz="3200" dirty="0" err="1">
                <a:ea typeface="Calibri" panose="020F0502020204030204" pitchFamily="34" charset="0"/>
                <a:cs typeface="Times New Roman" panose="02020603050405020304" pitchFamily="18" charset="0"/>
              </a:rPr>
              <a:t>TinkerCad</a:t>
            </a:r>
            <a:endParaRPr lang="fr-BE" sz="6000" dirty="0"/>
          </a:p>
        </p:txBody>
      </p:sp>
      <p:sp>
        <p:nvSpPr>
          <p:cNvPr id="8" name="Bulle narrative : rectangle à coins arrondis 7">
            <a:extLst>
              <a:ext uri="{FF2B5EF4-FFF2-40B4-BE49-F238E27FC236}">
                <a16:creationId xmlns:a16="http://schemas.microsoft.com/office/drawing/2014/main" id="{05F04228-7A55-A927-3AD3-FE518224A931}"/>
              </a:ext>
            </a:extLst>
          </p:cNvPr>
          <p:cNvSpPr/>
          <p:nvPr/>
        </p:nvSpPr>
        <p:spPr>
          <a:xfrm>
            <a:off x="5778502" y="4052095"/>
            <a:ext cx="176211" cy="210343"/>
          </a:xfrm>
          <a:prstGeom prst="wedgeRoundRectCallout">
            <a:avLst>
              <a:gd name="adj1" fmla="val 83747"/>
              <a:gd name="adj2" fmla="val 63928"/>
              <a:gd name="adj3" fmla="val 16667"/>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fr-BE" sz="1200" dirty="0"/>
              <a:t>A</a:t>
            </a:r>
          </a:p>
        </p:txBody>
      </p:sp>
      <p:sp>
        <p:nvSpPr>
          <p:cNvPr id="9" name="Bulle narrative : rectangle à coins arrondis 8">
            <a:extLst>
              <a:ext uri="{FF2B5EF4-FFF2-40B4-BE49-F238E27FC236}">
                <a16:creationId xmlns:a16="http://schemas.microsoft.com/office/drawing/2014/main" id="{4B7635A0-553C-A52B-2CB7-AB5AAC025FAB}"/>
              </a:ext>
            </a:extLst>
          </p:cNvPr>
          <p:cNvSpPr/>
          <p:nvPr/>
        </p:nvSpPr>
        <p:spPr>
          <a:xfrm>
            <a:off x="5774136" y="3483463"/>
            <a:ext cx="176211" cy="210343"/>
          </a:xfrm>
          <a:prstGeom prst="wedgeRoundRectCallout">
            <a:avLst>
              <a:gd name="adj1" fmla="val 90504"/>
              <a:gd name="adj2" fmla="val 66193"/>
              <a:gd name="adj3" fmla="val 16667"/>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fr-BE" sz="1200" dirty="0"/>
              <a:t>A</a:t>
            </a:r>
          </a:p>
        </p:txBody>
      </p:sp>
      <p:sp>
        <p:nvSpPr>
          <p:cNvPr id="10" name="Bulle narrative : rectangle à coins arrondis 9">
            <a:extLst>
              <a:ext uri="{FF2B5EF4-FFF2-40B4-BE49-F238E27FC236}">
                <a16:creationId xmlns:a16="http://schemas.microsoft.com/office/drawing/2014/main" id="{E3F020E4-C183-5B9B-1DC3-C48BD62B8DCA}"/>
              </a:ext>
            </a:extLst>
          </p:cNvPr>
          <p:cNvSpPr/>
          <p:nvPr/>
        </p:nvSpPr>
        <p:spPr>
          <a:xfrm>
            <a:off x="6026718" y="3946923"/>
            <a:ext cx="176211" cy="210343"/>
          </a:xfrm>
          <a:prstGeom prst="wedgeRoundRectCallout">
            <a:avLst>
              <a:gd name="adj1" fmla="val 44691"/>
              <a:gd name="adj2" fmla="val 103903"/>
              <a:gd name="adj3" fmla="val 16667"/>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fr-BE" sz="1200" dirty="0"/>
              <a:t>B</a:t>
            </a:r>
          </a:p>
        </p:txBody>
      </p:sp>
      <p:sp>
        <p:nvSpPr>
          <p:cNvPr id="11" name="Bulle narrative : rectangle à coins arrondis 10">
            <a:extLst>
              <a:ext uri="{FF2B5EF4-FFF2-40B4-BE49-F238E27FC236}">
                <a16:creationId xmlns:a16="http://schemas.microsoft.com/office/drawing/2014/main" id="{B3DBD1DF-4CFA-F699-16B7-B7A04503CEEF}"/>
              </a:ext>
            </a:extLst>
          </p:cNvPr>
          <p:cNvSpPr/>
          <p:nvPr/>
        </p:nvSpPr>
        <p:spPr>
          <a:xfrm>
            <a:off x="6266658" y="3833813"/>
            <a:ext cx="176211" cy="210343"/>
          </a:xfrm>
          <a:prstGeom prst="wedgeRoundRectCallout">
            <a:avLst>
              <a:gd name="adj1" fmla="val 31310"/>
              <a:gd name="adj2" fmla="val 82109"/>
              <a:gd name="adj3" fmla="val 16667"/>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fr-BE" sz="1200" dirty="0"/>
              <a:t>C</a:t>
            </a:r>
          </a:p>
        </p:txBody>
      </p:sp>
      <p:sp>
        <p:nvSpPr>
          <p:cNvPr id="12" name="Bulle narrative : rectangle à coins arrondis 11">
            <a:extLst>
              <a:ext uri="{FF2B5EF4-FFF2-40B4-BE49-F238E27FC236}">
                <a16:creationId xmlns:a16="http://schemas.microsoft.com/office/drawing/2014/main" id="{D15F96B3-5F94-F2EC-6464-E8023EBA9E24}"/>
              </a:ext>
            </a:extLst>
          </p:cNvPr>
          <p:cNvSpPr/>
          <p:nvPr/>
        </p:nvSpPr>
        <p:spPr>
          <a:xfrm>
            <a:off x="7300387" y="5354637"/>
            <a:ext cx="390525" cy="188119"/>
          </a:xfrm>
          <a:prstGeom prst="wedgeRoundRectCallout">
            <a:avLst>
              <a:gd name="adj1" fmla="val 66166"/>
              <a:gd name="adj2" fmla="val -93434"/>
              <a:gd name="adj3" fmla="val 16667"/>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fr-BE" sz="1200" dirty="0"/>
              <a:t>A’</a:t>
            </a:r>
          </a:p>
        </p:txBody>
      </p:sp>
      <p:sp>
        <p:nvSpPr>
          <p:cNvPr id="13" name="Bulle narrative : rectangle à coins arrondis 12">
            <a:extLst>
              <a:ext uri="{FF2B5EF4-FFF2-40B4-BE49-F238E27FC236}">
                <a16:creationId xmlns:a16="http://schemas.microsoft.com/office/drawing/2014/main" id="{187CC831-3A47-CE55-56A6-1BE7FD12DDB4}"/>
              </a:ext>
            </a:extLst>
          </p:cNvPr>
          <p:cNvSpPr/>
          <p:nvPr/>
        </p:nvSpPr>
        <p:spPr>
          <a:xfrm>
            <a:off x="7567613" y="3492987"/>
            <a:ext cx="390525" cy="188119"/>
          </a:xfrm>
          <a:prstGeom prst="wedgeRoundRectCallout">
            <a:avLst>
              <a:gd name="adj1" fmla="val 46044"/>
              <a:gd name="adj2" fmla="val 167325"/>
              <a:gd name="adj3" fmla="val 16667"/>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fr-BE" sz="1200" dirty="0"/>
              <a:t>B’</a:t>
            </a:r>
          </a:p>
        </p:txBody>
      </p:sp>
      <p:sp>
        <p:nvSpPr>
          <p:cNvPr id="16" name="Bulle narrative : rectangle à coins arrondis 15">
            <a:extLst>
              <a:ext uri="{FF2B5EF4-FFF2-40B4-BE49-F238E27FC236}">
                <a16:creationId xmlns:a16="http://schemas.microsoft.com/office/drawing/2014/main" id="{6945705F-C335-7B0F-ADA5-5517B0450310}"/>
              </a:ext>
            </a:extLst>
          </p:cNvPr>
          <p:cNvSpPr/>
          <p:nvPr/>
        </p:nvSpPr>
        <p:spPr>
          <a:xfrm>
            <a:off x="8002529" y="4243080"/>
            <a:ext cx="390525" cy="188119"/>
          </a:xfrm>
          <a:prstGeom prst="wedgeRoundRectCallout">
            <a:avLst>
              <a:gd name="adj1" fmla="val 82019"/>
              <a:gd name="adj2" fmla="val -109890"/>
              <a:gd name="adj3" fmla="val 16667"/>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fr-BE" sz="1200" dirty="0"/>
              <a:t>C’</a:t>
            </a:r>
          </a:p>
        </p:txBody>
      </p:sp>
      <p:sp>
        <p:nvSpPr>
          <p:cNvPr id="17" name="Bulle narrative : rectangle à coins arrondis 16">
            <a:extLst>
              <a:ext uri="{FF2B5EF4-FFF2-40B4-BE49-F238E27FC236}">
                <a16:creationId xmlns:a16="http://schemas.microsoft.com/office/drawing/2014/main" id="{B0A5EBDC-6288-B195-CF9B-488F5F921D33}"/>
              </a:ext>
            </a:extLst>
          </p:cNvPr>
          <p:cNvSpPr/>
          <p:nvPr/>
        </p:nvSpPr>
        <p:spPr>
          <a:xfrm>
            <a:off x="8002529" y="4243080"/>
            <a:ext cx="390525" cy="188119"/>
          </a:xfrm>
          <a:prstGeom prst="wedgeRoundRectCallout">
            <a:avLst>
              <a:gd name="adj1" fmla="val 81409"/>
              <a:gd name="adj2" fmla="val -17484"/>
              <a:gd name="adj3" fmla="val 16667"/>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fr-BE" sz="1200" dirty="0"/>
              <a:t>C’</a:t>
            </a:r>
          </a:p>
        </p:txBody>
      </p:sp>
      <p:sp>
        <p:nvSpPr>
          <p:cNvPr id="18" name="Bulle narrative : rectangle à coins arrondis 17">
            <a:extLst>
              <a:ext uri="{FF2B5EF4-FFF2-40B4-BE49-F238E27FC236}">
                <a16:creationId xmlns:a16="http://schemas.microsoft.com/office/drawing/2014/main" id="{82F3AED5-4018-0FA6-C474-A62F3C782078}"/>
              </a:ext>
            </a:extLst>
          </p:cNvPr>
          <p:cNvSpPr/>
          <p:nvPr/>
        </p:nvSpPr>
        <p:spPr>
          <a:xfrm>
            <a:off x="8002529" y="4243080"/>
            <a:ext cx="390525" cy="188119"/>
          </a:xfrm>
          <a:prstGeom prst="wedgeRoundRectCallout">
            <a:avLst>
              <a:gd name="adj1" fmla="val 36897"/>
              <a:gd name="adj2" fmla="val -16218"/>
              <a:gd name="adj3" fmla="val 16667"/>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fr-BE" sz="1200" dirty="0"/>
              <a:t>C’</a:t>
            </a:r>
          </a:p>
        </p:txBody>
      </p:sp>
      <p:sp>
        <p:nvSpPr>
          <p:cNvPr id="19" name="Bulle narrative : rectangle à coins arrondis 18">
            <a:extLst>
              <a:ext uri="{FF2B5EF4-FFF2-40B4-BE49-F238E27FC236}">
                <a16:creationId xmlns:a16="http://schemas.microsoft.com/office/drawing/2014/main" id="{483EFF6D-5F8F-A5A1-752D-11CE09685847}"/>
              </a:ext>
            </a:extLst>
          </p:cNvPr>
          <p:cNvSpPr/>
          <p:nvPr/>
        </p:nvSpPr>
        <p:spPr>
          <a:xfrm>
            <a:off x="9808167" y="3764358"/>
            <a:ext cx="1204914" cy="188119"/>
          </a:xfrm>
          <a:prstGeom prst="wedgeRoundRectCallout">
            <a:avLst>
              <a:gd name="adj1" fmla="val -44643"/>
              <a:gd name="adj2" fmla="val 134413"/>
              <a:gd name="adj3" fmla="val 16667"/>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fr-BE" sz="1200" dirty="0"/>
              <a:t>(B’C’) = B + C</a:t>
            </a:r>
          </a:p>
        </p:txBody>
      </p:sp>
      <p:sp>
        <p:nvSpPr>
          <p:cNvPr id="20" name="Bulle narrative : rectangle à coins arrondis 19">
            <a:extLst>
              <a:ext uri="{FF2B5EF4-FFF2-40B4-BE49-F238E27FC236}">
                <a16:creationId xmlns:a16="http://schemas.microsoft.com/office/drawing/2014/main" id="{85FC3635-9427-0A9D-6522-C00078B622FA}"/>
              </a:ext>
            </a:extLst>
          </p:cNvPr>
          <p:cNvSpPr/>
          <p:nvPr/>
        </p:nvSpPr>
        <p:spPr>
          <a:xfrm>
            <a:off x="7347360" y="5783261"/>
            <a:ext cx="1045694" cy="235347"/>
          </a:xfrm>
          <a:prstGeom prst="wedgeRoundRectCallout">
            <a:avLst>
              <a:gd name="adj1" fmla="val 41791"/>
              <a:gd name="adj2" fmla="val -101081"/>
              <a:gd name="adj3" fmla="val 16667"/>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fr-BE" sz="1200" dirty="0"/>
              <a:t>(A’(B+C))’</a:t>
            </a:r>
          </a:p>
        </p:txBody>
      </p:sp>
      <p:sp>
        <p:nvSpPr>
          <p:cNvPr id="21" name="Bulle narrative : rectangle à coins arrondis 20">
            <a:extLst>
              <a:ext uri="{FF2B5EF4-FFF2-40B4-BE49-F238E27FC236}">
                <a16:creationId xmlns:a16="http://schemas.microsoft.com/office/drawing/2014/main" id="{EF1FD788-79C0-B03F-1000-2B683252D783}"/>
              </a:ext>
            </a:extLst>
          </p:cNvPr>
          <p:cNvSpPr/>
          <p:nvPr/>
        </p:nvSpPr>
        <p:spPr>
          <a:xfrm>
            <a:off x="8853488" y="5756669"/>
            <a:ext cx="1521419" cy="235347"/>
          </a:xfrm>
          <a:prstGeom prst="wedgeRoundRectCallout">
            <a:avLst>
              <a:gd name="adj1" fmla="val 5096"/>
              <a:gd name="adj2" fmla="val -96491"/>
              <a:gd name="adj3" fmla="val 16667"/>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sz="1200" b="0" i="0" dirty="0">
                <a:solidFill>
                  <a:srgbClr val="34495E"/>
                </a:solidFill>
                <a:effectLst/>
              </a:rPr>
              <a:t>F = A'(B+C) + AC'</a:t>
            </a:r>
            <a:endParaRPr lang="fr-BE" sz="1200" dirty="0"/>
          </a:p>
        </p:txBody>
      </p:sp>
      <p:sp>
        <p:nvSpPr>
          <p:cNvPr id="22" name="Bulle narrative : rectangle à coins arrondis 21">
            <a:extLst>
              <a:ext uri="{FF2B5EF4-FFF2-40B4-BE49-F238E27FC236}">
                <a16:creationId xmlns:a16="http://schemas.microsoft.com/office/drawing/2014/main" id="{E528AC01-C1BC-D1F6-2F8B-01A5DB00F3BB}"/>
              </a:ext>
            </a:extLst>
          </p:cNvPr>
          <p:cNvSpPr/>
          <p:nvPr/>
        </p:nvSpPr>
        <p:spPr>
          <a:xfrm>
            <a:off x="9729788" y="4369682"/>
            <a:ext cx="668932" cy="188119"/>
          </a:xfrm>
          <a:prstGeom prst="wedgeRoundRectCallout">
            <a:avLst>
              <a:gd name="adj1" fmla="val 66166"/>
              <a:gd name="adj2" fmla="val -93434"/>
              <a:gd name="adj3" fmla="val 16667"/>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fr-BE" sz="1200" dirty="0"/>
              <a:t>(AC’)’</a:t>
            </a:r>
          </a:p>
        </p:txBody>
      </p:sp>
      <p:sp>
        <p:nvSpPr>
          <p:cNvPr id="23" name="ZoneTexte 22">
            <a:extLst>
              <a:ext uri="{FF2B5EF4-FFF2-40B4-BE49-F238E27FC236}">
                <a16:creationId xmlns:a16="http://schemas.microsoft.com/office/drawing/2014/main" id="{1A92030A-1661-A6E3-58B5-EAAFF863C1D9}"/>
              </a:ext>
            </a:extLst>
          </p:cNvPr>
          <p:cNvSpPr txBox="1"/>
          <p:nvPr/>
        </p:nvSpPr>
        <p:spPr>
          <a:xfrm>
            <a:off x="9442580" y="0"/>
            <a:ext cx="2749420" cy="1000274"/>
          </a:xfrm>
          <a:prstGeom prst="rect">
            <a:avLst/>
          </a:prstGeom>
          <a:noFill/>
        </p:spPr>
        <p:txBody>
          <a:bodyPr wrap="square" rtlCol="0">
            <a:spAutoFit/>
          </a:bodyPr>
          <a:lstStyle/>
          <a:p>
            <a:pPr algn="r">
              <a:spcAft>
                <a:spcPts val="600"/>
              </a:spcAft>
            </a:pPr>
            <a:r>
              <a:rPr lang="fr-BE" dirty="0"/>
              <a:t>Lallement Corentin,</a:t>
            </a:r>
            <a:br>
              <a:rPr lang="fr-BE" dirty="0"/>
            </a:br>
            <a:r>
              <a:rPr lang="fr-BE" dirty="0"/>
              <a:t>Ménagé Ethan,</a:t>
            </a:r>
          </a:p>
          <a:p>
            <a:pPr algn="r">
              <a:spcAft>
                <a:spcPts val="600"/>
              </a:spcAft>
            </a:pPr>
            <a:r>
              <a:rPr lang="fr-BE" b="1" dirty="0"/>
              <a:t>Groupe 4</a:t>
            </a:r>
          </a:p>
        </p:txBody>
      </p:sp>
    </p:spTree>
    <p:extLst>
      <p:ext uri="{BB962C8B-B14F-4D97-AF65-F5344CB8AC3E}">
        <p14:creationId xmlns:p14="http://schemas.microsoft.com/office/powerpoint/2010/main" val="3237309373"/>
      </p:ext>
    </p:extLst>
  </p:cSld>
  <p:clrMapOvr>
    <a:masterClrMapping/>
  </p:clrMapOvr>
</p:sld>
</file>

<file path=ppt/theme/theme1.xml><?xml version="1.0" encoding="utf-8"?>
<a:theme xmlns:a="http://schemas.openxmlformats.org/drawingml/2006/main" name="BrushVTI">
  <a:themeElements>
    <a:clrScheme name="AnalogousFromRegularSeed_2SEEDS">
      <a:dk1>
        <a:srgbClr val="000000"/>
      </a:dk1>
      <a:lt1>
        <a:srgbClr val="FFFFFF"/>
      </a:lt1>
      <a:dk2>
        <a:srgbClr val="3B2441"/>
      </a:dk2>
      <a:lt2>
        <a:srgbClr val="E3E8E2"/>
      </a:lt2>
      <a:accent1>
        <a:srgbClr val="B217D5"/>
      </a:accent1>
      <a:accent2>
        <a:srgbClr val="7529E7"/>
      </a:accent2>
      <a:accent3>
        <a:srgbClr val="E729BB"/>
      </a:accent3>
      <a:accent4>
        <a:srgbClr val="5EB714"/>
      </a:accent4>
      <a:accent5>
        <a:srgbClr val="27BC21"/>
      </a:accent5>
      <a:accent6>
        <a:srgbClr val="14BC54"/>
      </a:accent6>
      <a:hlink>
        <a:srgbClr val="449531"/>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225</TotalTime>
  <Words>856</Words>
  <Application>Microsoft Office PowerPoint</Application>
  <PresentationFormat>Grand écran</PresentationFormat>
  <Paragraphs>168</Paragraphs>
  <Slides>13</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13</vt:i4>
      </vt:variant>
    </vt:vector>
  </HeadingPairs>
  <TitlesOfParts>
    <vt:vector size="22" baseType="lpstr">
      <vt:lpstr>Century Gothic</vt:lpstr>
      <vt:lpstr>Times New Roman</vt:lpstr>
      <vt:lpstr>Century Gothic (Title)</vt:lpstr>
      <vt:lpstr>Arial</vt:lpstr>
      <vt:lpstr>Söhne</vt:lpstr>
      <vt:lpstr>Calibri</vt:lpstr>
      <vt:lpstr>Elephant</vt:lpstr>
      <vt:lpstr>KaTeX_Math</vt:lpstr>
      <vt:lpstr>BrushVTI</vt:lpstr>
      <vt:lpstr>Techniques numériques</vt:lpstr>
      <vt:lpstr>Introduction</vt:lpstr>
      <vt:lpstr>Schéma donné</vt:lpstr>
      <vt:lpstr>Table de verité    </vt:lpstr>
      <vt:lpstr>Formes canoniques</vt:lpstr>
      <vt:lpstr>Table de Karnaugh et Simplification </vt:lpstr>
      <vt:lpstr>Fonction simplifiée au maximum en  ET OU PAS XOR</vt:lpstr>
      <vt:lpstr>Fonction simplifiée au maximum en  NAND2</vt:lpstr>
      <vt:lpstr>Simulation avec TinkerCad</vt:lpstr>
      <vt:lpstr>Simulation avec Multisim</vt:lpstr>
      <vt:lpstr>Conclusion</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Techniques numériques</dc:title>
  <dc:creator>Corentin Lallement</dc:creator>
  <cp:lastModifiedBy>Corentin Lallement</cp:lastModifiedBy>
  <cp:revision>11</cp:revision>
  <dcterms:created xsi:type="dcterms:W3CDTF">2023-12-08T16:01:48Z</dcterms:created>
  <dcterms:modified xsi:type="dcterms:W3CDTF">2023-12-13T14:03:32Z</dcterms:modified>
</cp:coreProperties>
</file>