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57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70" r:id="rId16"/>
    <p:sldId id="279" r:id="rId17"/>
    <p:sldId id="277" r:id="rId18"/>
    <p:sldId id="278" r:id="rId19"/>
    <p:sldId id="274" r:id="rId20"/>
    <p:sldId id="280" r:id="rId2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012"/>
    <a:srgbClr val="F06D0A"/>
    <a:srgbClr val="FF66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16D2D-DB72-47E5-B26B-74E11746D033}" type="datetimeFigureOut">
              <a:rPr lang="fr-BE" smtClean="0"/>
              <a:t>11-10-21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4C53D-C249-4166-9E22-51D566CD127B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1240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D4C53D-C249-4166-9E22-51D566CD127B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730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5DBD6-5816-4993-8099-702BB4AEE0AF}" type="datetime1">
              <a:rPr lang="fr-BE" smtClean="0"/>
              <a:t>11-10-21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139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BCCA-4E9C-42F1-80F3-3D49E144EEC6}" type="datetime1">
              <a:rPr lang="fr-BE" smtClean="0"/>
              <a:t>11-10-21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342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17F84-803E-46A4-A1A9-6EA1CA85EDC8}" type="datetime1">
              <a:rPr lang="fr-BE" smtClean="0"/>
              <a:t>11-10-21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82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4A2E4-8CC7-4333-B9E8-6EC4C7A54BFB}" type="datetime1">
              <a:rPr lang="fr-BE" smtClean="0"/>
              <a:t>11-10-21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39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CD553-9375-420E-8812-3B747B5228E8}" type="datetime1">
              <a:rPr lang="fr-BE" smtClean="0"/>
              <a:t>11-10-21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62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EA28-C0A8-4605-974A-77F7D63F3E5E}" type="datetime1">
              <a:rPr lang="fr-BE" smtClean="0"/>
              <a:t>11-10-21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5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5D10-3D33-4BB0-9BCB-79FF9170D1EB}" type="datetime1">
              <a:rPr lang="fr-BE" smtClean="0"/>
              <a:t>11-10-21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455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2E642-5FCA-4855-8449-4AEE60B82670}" type="datetime1">
              <a:rPr lang="fr-BE" smtClean="0"/>
              <a:t>11-10-21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172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6926-2452-43C2-9EFB-D8C562E1BC29}" type="datetime1">
              <a:rPr lang="fr-BE" smtClean="0"/>
              <a:t>11-10-21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909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C97C9-FF18-44B8-9D38-C1B6515AE1AF}" type="datetime1">
              <a:rPr lang="fr-BE" smtClean="0"/>
              <a:t>11-10-21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163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7B23-F9FC-49C1-95BF-330BE4F3E25E}" type="datetime1">
              <a:rPr lang="fr-BE" smtClean="0"/>
              <a:t>11-10-21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311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5D15-FCDD-49EC-9714-80D794A6FE5E}" type="datetime1">
              <a:rPr lang="fr-BE" smtClean="0"/>
              <a:t>11-10-21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8B31D-E078-4F98-A4F5-6808BE5FE8B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017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4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52.png"/><Relationship Id="rId5" Type="http://schemas.openxmlformats.org/officeDocument/2006/relationships/image" Target="../media/image4.png"/><Relationship Id="rId10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</a:t>
            </a:fld>
            <a:endParaRPr lang="fr-BE"/>
          </a:p>
        </p:txBody>
      </p:sp>
      <p:sp>
        <p:nvSpPr>
          <p:cNvPr id="5" name="ZoneTexte 4"/>
          <p:cNvSpPr txBox="1"/>
          <p:nvPr/>
        </p:nvSpPr>
        <p:spPr>
          <a:xfrm>
            <a:off x="3394344" y="393194"/>
            <a:ext cx="509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  <a:latin typeface="+mj-lt"/>
              </a:rPr>
              <a:t>FONCTIONS LOGIQUES SUR 2 VARIABLES LOGIQUES</a:t>
            </a:r>
          </a:p>
        </p:txBody>
      </p:sp>
    </p:spTree>
    <p:extLst>
      <p:ext uri="{BB962C8B-B14F-4D97-AF65-F5344CB8AC3E}">
        <p14:creationId xmlns:p14="http://schemas.microsoft.com/office/powerpoint/2010/main" val="50678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10</a:t>
            </a:fld>
            <a:endParaRPr lang="fr-BE"/>
          </a:p>
        </p:txBody>
      </p:sp>
      <p:pic>
        <p:nvPicPr>
          <p:cNvPr id="5122" name="Picture 2" descr="C:\Users\vande\AppData\Local\Temp\SNAGHTML3b886ec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39821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07504" y="3157440"/>
            <a:ext cx="872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 Norme ANSI                 Norme EURO                </a:t>
            </a:r>
            <a:r>
              <a:rPr lang="fr-BE" dirty="0" err="1"/>
              <a:t>Multisim</a:t>
            </a:r>
            <a:r>
              <a:rPr lang="fr-BE" dirty="0"/>
              <a:t>              TINKERCAD             Brochage      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763724"/>
            <a:ext cx="1646158" cy="2447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C:\Users\vande\AppData\Local\Temp\SNAGHTML533c47e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798032"/>
            <a:ext cx="1560282" cy="251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 descr="C:\Users\vande\AppData\Local\Temp\SNAGHTML5343569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62" y="4413011"/>
            <a:ext cx="1171575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C:\Users\vande\AppData\Local\Temp\SNAGHTML5348156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800" y="5856405"/>
            <a:ext cx="11239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3" name="Picture 13" descr="C:\Users\vande\AppData\Local\Temp\SNAGHTML535a83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62" y="3737339"/>
            <a:ext cx="1135320" cy="62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15" descr="C:\Users\vande\AppData\Local\Temp\SNAGHTML5362f83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535" y="5205397"/>
            <a:ext cx="1078549" cy="59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7" name="Picture 17" descr="C:\Users\vande\AppData\Local\Temp\SNAGHTML5374d38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307" y="3829335"/>
            <a:ext cx="1200898" cy="58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9" name="Picture 19" descr="C:\Users\vande\AppData\Local\Temp\SNAGHTML538bc39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88316" y="3505903"/>
            <a:ext cx="1046385" cy="137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1" name="Picture 21" descr="C:\Users\vande\AppData\Local\Temp\SNAGHTML53a2186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302654"/>
            <a:ext cx="1247893" cy="63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3" name="Picture 23" descr="C:\Users\vande\AppData\Local\Temp\SNAGHTML53c83c0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583255" y="4767688"/>
            <a:ext cx="1184546" cy="170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5431231" y="392757"/>
            <a:ext cx="1670650" cy="646331"/>
          </a:xfrm>
          <a:prstGeom prst="rect">
            <a:avLst/>
          </a:prstGeom>
          <a:solidFill>
            <a:srgbClr val="FF0000">
              <a:alpha val="9000"/>
            </a:srgbClr>
          </a:solidFill>
          <a:ln w="25400" cmpd="sng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 F</a:t>
            </a:r>
            <a:r>
              <a:rPr lang="fr-BE" b="1" baseline="-25000" dirty="0">
                <a:solidFill>
                  <a:srgbClr val="FF0000"/>
                </a:solidFill>
              </a:rPr>
              <a:t>8</a:t>
            </a:r>
            <a:r>
              <a:rPr lang="fr-BE" b="1" dirty="0">
                <a:solidFill>
                  <a:srgbClr val="FF0000"/>
                </a:solidFill>
              </a:rPr>
              <a:t>= 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.Y</a:t>
            </a:r>
            <a:r>
              <a:rPr lang="fr-BE" b="1" dirty="0">
                <a:solidFill>
                  <a:srgbClr val="FF0000"/>
                </a:solidFill>
              </a:rPr>
              <a:t> </a:t>
            </a:r>
          </a:p>
          <a:p>
            <a:r>
              <a:rPr lang="fr-BE" b="1" dirty="0">
                <a:solidFill>
                  <a:srgbClr val="FF0000"/>
                </a:solidFill>
              </a:rPr>
              <a:t> F</a:t>
            </a:r>
            <a:r>
              <a:rPr lang="fr-BE" b="1" baseline="-25000" dirty="0">
                <a:solidFill>
                  <a:srgbClr val="FF0000"/>
                </a:solidFill>
              </a:rPr>
              <a:t>7</a:t>
            </a:r>
            <a:r>
              <a:rPr lang="fr-BE" b="1" dirty="0">
                <a:solidFill>
                  <a:srgbClr val="FF0000"/>
                </a:solidFill>
              </a:rPr>
              <a:t>= (X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.Y)’ = </a:t>
            </a:r>
            <a:r>
              <a:rPr lang="fr-BE" b="1" dirty="0">
                <a:solidFill>
                  <a:srgbClr val="FF0000"/>
                </a:solidFill>
              </a:rPr>
              <a:t>F’</a:t>
            </a:r>
            <a:r>
              <a:rPr lang="fr-BE" b="1" baseline="-25000" dirty="0">
                <a:solidFill>
                  <a:srgbClr val="FF0000"/>
                </a:solidFill>
              </a:rPr>
              <a:t>8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11</a:t>
            </a:fld>
            <a:endParaRPr lang="fr-BE"/>
          </a:p>
        </p:txBody>
      </p:sp>
      <p:sp>
        <p:nvSpPr>
          <p:cNvPr id="3" name="Rectangle 2"/>
          <p:cNvSpPr/>
          <p:nvPr/>
        </p:nvSpPr>
        <p:spPr>
          <a:xfrm>
            <a:off x="1547664" y="3909607"/>
            <a:ext cx="6685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/>
              <a:t>Nous recherchons la fonction  </a:t>
            </a:r>
            <a:r>
              <a:rPr lang="fr-BE" b="1" dirty="0">
                <a:solidFill>
                  <a:srgbClr val="FF0000"/>
                </a:solidFill>
              </a:rPr>
              <a:t>X OU Y </a:t>
            </a:r>
            <a:r>
              <a:rPr lang="fr-BE" dirty="0"/>
              <a:t>donc F</a:t>
            </a:r>
            <a:r>
              <a:rPr lang="fr-BE" baseline="-25000" dirty="0"/>
              <a:t>14</a:t>
            </a:r>
            <a:r>
              <a:rPr lang="fr-BE" dirty="0"/>
              <a:t> ……</a:t>
            </a:r>
          </a:p>
          <a:p>
            <a:endParaRPr lang="fr-BE" dirty="0"/>
          </a:p>
          <a:p>
            <a:r>
              <a:rPr lang="fr-BE" dirty="0"/>
              <a:t>			…… et la complémenté à celle-ci</a:t>
            </a:r>
          </a:p>
        </p:txBody>
      </p:sp>
      <p:pic>
        <p:nvPicPr>
          <p:cNvPr id="6146" name="Picture 2" descr="C:\Users\vande\AppData\Local\Temp\SNAGHTML3bc351f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5" y="1387374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/>
          <p:cNvCxnSpPr/>
          <p:nvPr/>
        </p:nvCxnSpPr>
        <p:spPr>
          <a:xfrm>
            <a:off x="5292080" y="1124744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3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12</a:t>
            </a:fld>
            <a:endParaRPr lang="fr-BE"/>
          </a:p>
        </p:txBody>
      </p:sp>
      <p:pic>
        <p:nvPicPr>
          <p:cNvPr id="7170" name="Picture 2" descr="C:\Users\vande\AppData\Local\Temp\SNAGHTML3be341c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107504" y="3157440"/>
            <a:ext cx="872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 Norme ANSI           Norme EURO                </a:t>
            </a:r>
            <a:r>
              <a:rPr lang="fr-BE" dirty="0" err="1"/>
              <a:t>Multisim</a:t>
            </a:r>
            <a:r>
              <a:rPr lang="fr-BE" dirty="0"/>
              <a:t>            TINKERCAD               Brochage      </a:t>
            </a:r>
          </a:p>
        </p:txBody>
      </p:sp>
      <p:pic>
        <p:nvPicPr>
          <p:cNvPr id="7172" name="Picture 4" descr="C:\Users\vande\AppData\Local\Temp\SNAGHTML53eb4c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3637387"/>
            <a:ext cx="1284879" cy="203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:\Users\vande\AppData\Local\Temp\SNAGHTML53f0df5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2560" y="3547228"/>
            <a:ext cx="1551386" cy="221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C:\Users\vande\AppData\Local\Temp\SNAGHTML53f7cbd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64" y="5723647"/>
            <a:ext cx="11239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C:\Users\vande\AppData\Local\Temp\SNAGHTML53fe9de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464" y="4451539"/>
            <a:ext cx="1066800" cy="46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C:\Users\vande\AppData\Local\Temp\SNAGHTML54143a2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556" y="5054961"/>
            <a:ext cx="1039937" cy="60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C:\Users\vande\AppData\Local\Temp\SNAGHTML5418157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119" y="3738367"/>
            <a:ext cx="1019842" cy="59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C:\Users\vande\AppData\Local\Temp\SNAGHTML542b2e2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253" y="5219835"/>
            <a:ext cx="1477505" cy="72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 descr="C:\Users\vande\AppData\Local\Temp\SNAGHTML5433f24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411" y="3993664"/>
            <a:ext cx="1347187" cy="61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C:\Users\vande\AppData\Local\Temp\SNAGHTML544a599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219403" y="3445759"/>
            <a:ext cx="1504111" cy="171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C:\Users\vande\AppData\Local\Temp\SNAGHTML5458664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221" y="5054961"/>
            <a:ext cx="1724384" cy="129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/>
          <p:nvPr/>
        </p:nvCxnSpPr>
        <p:spPr>
          <a:xfrm>
            <a:off x="5292080" y="1124744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80112" y="392757"/>
            <a:ext cx="1915461" cy="646331"/>
          </a:xfrm>
          <a:prstGeom prst="rect">
            <a:avLst/>
          </a:prstGeom>
          <a:solidFill>
            <a:srgbClr val="FF0000">
              <a:alpha val="9000"/>
            </a:srgbClr>
          </a:solidFill>
          <a:ln w="25400" cmpd="sng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 F</a:t>
            </a:r>
            <a:r>
              <a:rPr lang="fr-BE" b="1" baseline="-25000" dirty="0">
                <a:solidFill>
                  <a:srgbClr val="FF0000"/>
                </a:solidFill>
              </a:rPr>
              <a:t>14 </a:t>
            </a:r>
            <a:r>
              <a:rPr lang="fr-BE" b="1" dirty="0">
                <a:solidFill>
                  <a:srgbClr val="FF0000"/>
                </a:solidFill>
              </a:rPr>
              <a:t>= 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+ Y</a:t>
            </a:r>
            <a:r>
              <a:rPr lang="fr-BE" b="1" dirty="0">
                <a:solidFill>
                  <a:srgbClr val="FF0000"/>
                </a:solidFill>
              </a:rPr>
              <a:t> </a:t>
            </a:r>
          </a:p>
          <a:p>
            <a:r>
              <a:rPr lang="fr-BE" b="1" dirty="0">
                <a:solidFill>
                  <a:srgbClr val="FF0000"/>
                </a:solidFill>
              </a:rPr>
              <a:t> F</a:t>
            </a:r>
            <a:r>
              <a:rPr lang="fr-BE" b="1" baseline="-25000" dirty="0">
                <a:solidFill>
                  <a:srgbClr val="FF0000"/>
                </a:solidFill>
              </a:rPr>
              <a:t>1</a:t>
            </a:r>
            <a:r>
              <a:rPr lang="fr-BE" b="1" dirty="0">
                <a:solidFill>
                  <a:srgbClr val="FF0000"/>
                </a:solidFill>
              </a:rPr>
              <a:t>=  F’</a:t>
            </a:r>
            <a:r>
              <a:rPr lang="fr-BE" b="1" baseline="-25000" dirty="0">
                <a:solidFill>
                  <a:srgbClr val="FF0000"/>
                </a:solidFill>
              </a:rPr>
              <a:t>14 </a:t>
            </a:r>
            <a:r>
              <a:rPr lang="fr-BE" b="1" dirty="0">
                <a:solidFill>
                  <a:srgbClr val="FF0000"/>
                </a:solidFill>
              </a:rPr>
              <a:t>= (X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+ Y)’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13</a:t>
            </a:fld>
            <a:endParaRPr lang="fr-BE"/>
          </a:p>
        </p:txBody>
      </p:sp>
      <p:pic>
        <p:nvPicPr>
          <p:cNvPr id="8194" name="Picture 2" descr="C:\Users\vande\AppData\Local\Temp\SNAGHTML3c18039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340768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48834" y="3717032"/>
            <a:ext cx="59578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/>
              <a:t>Nous recherchons la fonction  </a:t>
            </a:r>
            <a:r>
              <a:rPr lang="fr-BE" b="1" dirty="0">
                <a:solidFill>
                  <a:schemeClr val="bg2">
                    <a:lumMod val="50000"/>
                  </a:schemeClr>
                </a:solidFill>
              </a:rPr>
              <a:t>X XOR Y </a:t>
            </a:r>
            <a:r>
              <a:rPr lang="fr-BE" dirty="0"/>
              <a:t>donc F</a:t>
            </a:r>
            <a:r>
              <a:rPr lang="fr-BE" baseline="-25000" dirty="0"/>
              <a:t>6</a:t>
            </a:r>
            <a:r>
              <a:rPr lang="fr-BE" dirty="0"/>
              <a:t> ……</a:t>
            </a:r>
          </a:p>
          <a:p>
            <a:endParaRPr lang="fr-BE" dirty="0"/>
          </a:p>
          <a:p>
            <a:r>
              <a:rPr lang="fr-BE" dirty="0"/>
              <a:t>			…… et la complémenté à celle-ci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5292080" y="1124744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14</a:t>
            </a:fld>
            <a:endParaRPr lang="fr-BE"/>
          </a:p>
        </p:txBody>
      </p:sp>
      <p:pic>
        <p:nvPicPr>
          <p:cNvPr id="6146" name="Picture 2" descr="C:\Users\vande\AppData\Local\Temp\SNAGHTML3bc351f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5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C:\Users\vande\AppData\Local\Temp\SNAGHTML3c3d8b0.PNG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00190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C:\Users\vande\AppData\Local\Temp\SNAGHTML548bcc8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4483775"/>
            <a:ext cx="936104" cy="37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C:\Users\vande\AppData\Local\Temp\SNAGHTML548fea3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332" y="3777912"/>
            <a:ext cx="936104" cy="51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07504" y="3157440"/>
            <a:ext cx="872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  Norme ANSI           Norme EURO                </a:t>
            </a:r>
            <a:r>
              <a:rPr lang="fr-BE" dirty="0" err="1"/>
              <a:t>Multisim</a:t>
            </a:r>
            <a:r>
              <a:rPr lang="fr-BE" dirty="0"/>
              <a:t>            TINKERCAD               Brochage      </a:t>
            </a:r>
          </a:p>
        </p:txBody>
      </p:sp>
      <p:pic>
        <p:nvPicPr>
          <p:cNvPr id="9230" name="Picture 14" descr="C:\Users\vande\AppData\Local\Temp\SNAGHTML54ade40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891136"/>
            <a:ext cx="1728192" cy="80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C:\Users\vande\AppData\Local\Temp\SNAGHTML54b53af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33" y="3573016"/>
            <a:ext cx="1591856" cy="22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4" name="Picture 18" descr="C:\Users\vande\AppData\Local\Temp\SNAGHTML54bac2f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277" y="3777912"/>
            <a:ext cx="1448866" cy="215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C:\Users\vande\AppData\Local\Temp\SNAGHTML54cc4e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656" y="3449384"/>
            <a:ext cx="1645824" cy="145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0" name="Picture 24" descr="C:\Users\vande\AppData\Local\Temp\SNAGHTML54f9d09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59489" y="5066070"/>
            <a:ext cx="1478715" cy="132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/>
          <p:cNvCxnSpPr/>
          <p:nvPr/>
        </p:nvCxnSpPr>
        <p:spPr>
          <a:xfrm flipV="1">
            <a:off x="4211960" y="5373216"/>
            <a:ext cx="720081" cy="899358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4154645" y="5409286"/>
            <a:ext cx="834710" cy="814160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5796136" y="5277780"/>
            <a:ext cx="720081" cy="899358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>
            <a:off x="5738821" y="5313850"/>
            <a:ext cx="834710" cy="814160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5292080" y="1124744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31231" y="392757"/>
            <a:ext cx="2337499" cy="646331"/>
          </a:xfrm>
          <a:prstGeom prst="rect">
            <a:avLst/>
          </a:prstGeom>
          <a:solidFill>
            <a:srgbClr val="FF0000">
              <a:alpha val="9000"/>
            </a:srgbClr>
          </a:solidFill>
          <a:ln w="25400" cmpd="sng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 F</a:t>
            </a:r>
            <a:r>
              <a:rPr lang="fr-BE" b="1" baseline="-25000" dirty="0">
                <a:solidFill>
                  <a:srgbClr val="FF0000"/>
                </a:solidFill>
              </a:rPr>
              <a:t>6</a:t>
            </a:r>
            <a:r>
              <a:rPr lang="fr-BE" b="1" dirty="0">
                <a:solidFill>
                  <a:srgbClr val="FF0000"/>
                </a:solidFill>
              </a:rPr>
              <a:t>= 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⊕ Y</a:t>
            </a:r>
            <a:r>
              <a:rPr lang="fr-BE" b="1" dirty="0">
                <a:solidFill>
                  <a:srgbClr val="FF0000"/>
                </a:solidFill>
              </a:rPr>
              <a:t> </a:t>
            </a:r>
          </a:p>
          <a:p>
            <a:r>
              <a:rPr lang="fr-BE" b="1" dirty="0">
                <a:solidFill>
                  <a:srgbClr val="FF0000"/>
                </a:solidFill>
              </a:rPr>
              <a:t> F</a:t>
            </a:r>
            <a:r>
              <a:rPr lang="fr-BE" b="1" baseline="-25000" dirty="0">
                <a:solidFill>
                  <a:srgbClr val="FF0000"/>
                </a:solidFill>
              </a:rPr>
              <a:t>9</a:t>
            </a:r>
            <a:r>
              <a:rPr lang="fr-BE" b="1" dirty="0">
                <a:solidFill>
                  <a:srgbClr val="FF0000"/>
                </a:solidFill>
              </a:rPr>
              <a:t>= (X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⊕ Y)’ = </a:t>
            </a:r>
            <a:r>
              <a:rPr lang="fr-BE" b="1" dirty="0">
                <a:solidFill>
                  <a:srgbClr val="FF0000"/>
                </a:solidFill>
              </a:rPr>
              <a:t>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⊙ Y</a:t>
            </a:r>
            <a:r>
              <a:rPr lang="fr-BE" b="1" dirty="0">
                <a:solidFill>
                  <a:srgbClr val="FF0000"/>
                </a:solidFill>
              </a:rPr>
              <a:t>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17798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4" y="116632"/>
            <a:ext cx="3067200" cy="9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988840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15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1848834" y="3933056"/>
            <a:ext cx="5957889" cy="2308324"/>
          </a:xfrm>
          <a:prstGeom prst="rect">
            <a:avLst/>
          </a:prstGeom>
          <a:noFill/>
          <a:ln w="25400" cmpd="sng">
            <a:noFill/>
          </a:ln>
        </p:spPr>
        <p:txBody>
          <a:bodyPr wrap="square">
            <a:spAutoFit/>
          </a:bodyPr>
          <a:lstStyle/>
          <a:p>
            <a:r>
              <a:rPr lang="fr-BE" dirty="0"/>
              <a:t>Et les 4 dernières:</a:t>
            </a:r>
          </a:p>
          <a:p>
            <a:endParaRPr lang="fr-BE" dirty="0"/>
          </a:p>
          <a:p>
            <a:r>
              <a:rPr lang="fr-BE" dirty="0"/>
              <a:t>        </a:t>
            </a:r>
            <a:r>
              <a:rPr lang="fr-BE" b="1" i="1" u="sng" dirty="0"/>
              <a:t>INHIBITION </a:t>
            </a:r>
            <a:r>
              <a:rPr lang="fr-BE" u="sng" dirty="0"/>
              <a:t>  </a:t>
            </a:r>
            <a:r>
              <a:rPr lang="fr-BE" dirty="0"/>
              <a:t>                                                  </a:t>
            </a:r>
            <a:r>
              <a:rPr lang="fr-BE" b="1" i="1" u="sng" dirty="0"/>
              <a:t>IMPLICATION</a:t>
            </a:r>
          </a:p>
          <a:p>
            <a:r>
              <a:rPr lang="fr-BE" dirty="0">
                <a:solidFill>
                  <a:srgbClr val="008000"/>
                </a:solidFill>
              </a:rPr>
              <a:t>        </a:t>
            </a:r>
            <a:r>
              <a:rPr lang="fr-BE" b="1" dirty="0">
                <a:solidFill>
                  <a:srgbClr val="008000"/>
                </a:solidFill>
              </a:rPr>
              <a:t>F</a:t>
            </a:r>
            <a:r>
              <a:rPr lang="fr-BE" b="1" baseline="-25000" dirty="0">
                <a:solidFill>
                  <a:srgbClr val="008000"/>
                </a:solidFill>
              </a:rPr>
              <a:t>2</a:t>
            </a:r>
            <a:r>
              <a:rPr lang="fr-BE" b="1" dirty="0">
                <a:solidFill>
                  <a:srgbClr val="008000"/>
                </a:solidFill>
              </a:rPr>
              <a:t> = X’.Y </a:t>
            </a:r>
            <a:r>
              <a:rPr lang="fr-BE" b="1" dirty="0"/>
              <a:t>    </a:t>
            </a:r>
            <a:r>
              <a:rPr lang="fr-BE" dirty="0">
                <a:sym typeface="Wingdings" panose="05000000000000000000" pitchFamily="2" charset="2"/>
              </a:rPr>
              <a:t> Fonction complémentée </a:t>
            </a:r>
            <a:r>
              <a:rPr lang="fr-BE" dirty="0"/>
              <a:t>    </a:t>
            </a:r>
            <a:r>
              <a:rPr lang="fr-BE" b="1" dirty="0">
                <a:solidFill>
                  <a:srgbClr val="008000"/>
                </a:solidFill>
              </a:rPr>
              <a:t>F</a:t>
            </a:r>
            <a:r>
              <a:rPr lang="fr-BE" b="1" baseline="-25000" dirty="0">
                <a:solidFill>
                  <a:srgbClr val="008000"/>
                </a:solidFill>
              </a:rPr>
              <a:t>13</a:t>
            </a:r>
            <a:r>
              <a:rPr lang="fr-BE" b="1" dirty="0">
                <a:solidFill>
                  <a:srgbClr val="008000"/>
                </a:solidFill>
              </a:rPr>
              <a:t>= X+Y’</a:t>
            </a:r>
          </a:p>
          <a:p>
            <a:endParaRPr lang="fr-BE" b="1" dirty="0">
              <a:solidFill>
                <a:srgbClr val="008000"/>
              </a:solidFill>
            </a:endParaRPr>
          </a:p>
          <a:p>
            <a:r>
              <a:rPr lang="fr-BE" dirty="0">
                <a:solidFill>
                  <a:srgbClr val="EE8012"/>
                </a:solidFill>
              </a:rPr>
              <a:t>        </a:t>
            </a:r>
            <a:r>
              <a:rPr lang="fr-BE" b="1" dirty="0">
                <a:solidFill>
                  <a:srgbClr val="F06D0A"/>
                </a:solidFill>
              </a:rPr>
              <a:t>F</a:t>
            </a:r>
            <a:r>
              <a:rPr lang="fr-BE" b="1" baseline="-25000" dirty="0">
                <a:solidFill>
                  <a:srgbClr val="F06D0A"/>
                </a:solidFill>
              </a:rPr>
              <a:t>4</a:t>
            </a:r>
            <a:r>
              <a:rPr lang="fr-BE" b="1" dirty="0">
                <a:solidFill>
                  <a:srgbClr val="F06D0A"/>
                </a:solidFill>
              </a:rPr>
              <a:t> = X.Y’    </a:t>
            </a:r>
            <a:r>
              <a:rPr lang="fr-BE" dirty="0">
                <a:sym typeface="Wingdings" panose="05000000000000000000" pitchFamily="2" charset="2"/>
              </a:rPr>
              <a:t> Fonction complémentée</a:t>
            </a:r>
            <a:r>
              <a:rPr lang="fr-BE" dirty="0"/>
              <a:t>      </a:t>
            </a:r>
            <a:r>
              <a:rPr lang="fr-BE" b="1" dirty="0">
                <a:solidFill>
                  <a:srgbClr val="EE8012"/>
                </a:solidFill>
              </a:rPr>
              <a:t>F</a:t>
            </a:r>
            <a:r>
              <a:rPr lang="fr-BE" b="1" baseline="-25000" dirty="0">
                <a:solidFill>
                  <a:srgbClr val="EE8012"/>
                </a:solidFill>
              </a:rPr>
              <a:t>11</a:t>
            </a:r>
            <a:r>
              <a:rPr lang="fr-BE" b="1" dirty="0">
                <a:solidFill>
                  <a:srgbClr val="EE8012"/>
                </a:solidFill>
              </a:rPr>
              <a:t>= X’+Y</a:t>
            </a:r>
          </a:p>
          <a:p>
            <a:r>
              <a:rPr lang="fr-BE" dirty="0"/>
              <a:t>       			</a:t>
            </a:r>
          </a:p>
          <a:p>
            <a:r>
              <a:rPr lang="fr-BE" dirty="0"/>
              <a:t>                 </a:t>
            </a:r>
          </a:p>
        </p:txBody>
      </p:sp>
      <p:pic>
        <p:nvPicPr>
          <p:cNvPr id="10242" name="Picture 2" descr="C:\Users\vande\AppData\Local\Temp\SNAGHTML3c533eb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54" y="1974440"/>
            <a:ext cx="8640000" cy="164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necteur droit 8"/>
          <p:cNvCxnSpPr/>
          <p:nvPr/>
        </p:nvCxnSpPr>
        <p:spPr>
          <a:xfrm>
            <a:off x="5309300" y="1412776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39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16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2411760" y="3933056"/>
            <a:ext cx="3803286" cy="1477328"/>
          </a:xfrm>
          <a:prstGeom prst="rect">
            <a:avLst/>
          </a:prstGeom>
          <a:solidFill>
            <a:srgbClr val="FF0000">
              <a:alpha val="6000"/>
            </a:srgbClr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REMARQUE 1 :</a:t>
            </a:r>
          </a:p>
          <a:p>
            <a:endParaRPr lang="fr-BE" dirty="0"/>
          </a:p>
          <a:p>
            <a:r>
              <a:rPr lang="fr-BE" dirty="0"/>
              <a:t>           F</a:t>
            </a:r>
            <a:r>
              <a:rPr lang="fr-BE" baseline="-25000" dirty="0"/>
              <a:t>7</a:t>
            </a:r>
            <a:r>
              <a:rPr lang="fr-BE" dirty="0"/>
              <a:t>= F</a:t>
            </a:r>
            <a:r>
              <a:rPr lang="fr-BE" baseline="-25000" dirty="0"/>
              <a:t>3</a:t>
            </a:r>
            <a:r>
              <a:rPr lang="fr-BE" dirty="0"/>
              <a:t> + F</a:t>
            </a:r>
            <a:r>
              <a:rPr lang="fr-BE" baseline="-25000" dirty="0"/>
              <a:t>5</a:t>
            </a:r>
            <a:r>
              <a:rPr lang="fr-BE" dirty="0"/>
              <a:t> = (F</a:t>
            </a:r>
            <a:r>
              <a:rPr lang="fr-BE" baseline="-25000" dirty="0"/>
              <a:t>3</a:t>
            </a:r>
            <a:r>
              <a:rPr lang="fr-BE" dirty="0"/>
              <a:t> OU F</a:t>
            </a:r>
            <a:r>
              <a:rPr lang="fr-BE" baseline="-25000" dirty="0"/>
              <a:t>5</a:t>
            </a:r>
            <a:r>
              <a:rPr lang="fr-BE" dirty="0"/>
              <a:t>)</a:t>
            </a:r>
          </a:p>
          <a:p>
            <a:endParaRPr lang="fr-BE" dirty="0"/>
          </a:p>
          <a:p>
            <a:r>
              <a:rPr lang="fr-BE" dirty="0"/>
              <a:t>               </a:t>
            </a:r>
            <a:r>
              <a:rPr lang="fr-BE" b="1" dirty="0">
                <a:solidFill>
                  <a:srgbClr val="FF0000"/>
                </a:solidFill>
              </a:rPr>
              <a:t>(X.Y)’  =  X’  +   Y’ </a:t>
            </a:r>
          </a:p>
        </p:txBody>
      </p:sp>
      <p:pic>
        <p:nvPicPr>
          <p:cNvPr id="12290" name="Picture 2" descr="C:\Users\vande\AppData\Local\Temp\SNAGHTML4f5103f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772816"/>
            <a:ext cx="8640000" cy="1620000"/>
          </a:xfrm>
          <a:prstGeom prst="rect">
            <a:avLst/>
          </a:prstGeom>
          <a:noFill/>
          <a:ln w="158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/>
        </p:nvCxnSpPr>
        <p:spPr>
          <a:xfrm>
            <a:off x="297875" y="1772816"/>
            <a:ext cx="0" cy="162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37B5DD4-2AB8-4838-B58C-6504D7FE1957}"/>
              </a:ext>
            </a:extLst>
          </p:cNvPr>
          <p:cNvCxnSpPr>
            <a:cxnSpLocks/>
          </p:cNvCxnSpPr>
          <p:nvPr/>
        </p:nvCxnSpPr>
        <p:spPr>
          <a:xfrm>
            <a:off x="3275856" y="4869160"/>
            <a:ext cx="12394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C3E2744-24B0-4069-8BDD-935026441821}"/>
              </a:ext>
            </a:extLst>
          </p:cNvPr>
          <p:cNvCxnSpPr/>
          <p:nvPr/>
        </p:nvCxnSpPr>
        <p:spPr>
          <a:xfrm>
            <a:off x="3491880" y="4869160"/>
            <a:ext cx="57606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3042B26-76B7-4DC4-B44E-86FFF3EF28D6}"/>
              </a:ext>
            </a:extLst>
          </p:cNvPr>
          <p:cNvCxnSpPr/>
          <p:nvPr/>
        </p:nvCxnSpPr>
        <p:spPr>
          <a:xfrm>
            <a:off x="3923928" y="4869160"/>
            <a:ext cx="64807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91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17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2267744" y="3933056"/>
            <a:ext cx="4091318" cy="1477328"/>
          </a:xfrm>
          <a:prstGeom prst="rect">
            <a:avLst/>
          </a:prstGeom>
          <a:solidFill>
            <a:srgbClr val="FF0000">
              <a:alpha val="7000"/>
            </a:srgbClr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REMARQUE  2: </a:t>
            </a:r>
          </a:p>
          <a:p>
            <a:endParaRPr lang="fr-BE" dirty="0"/>
          </a:p>
          <a:p>
            <a:r>
              <a:rPr lang="fr-BE" dirty="0"/>
              <a:t>           F</a:t>
            </a:r>
            <a:r>
              <a:rPr lang="fr-BE" baseline="-25000" dirty="0"/>
              <a:t>1</a:t>
            </a:r>
            <a:r>
              <a:rPr lang="fr-BE" dirty="0"/>
              <a:t>= F</a:t>
            </a:r>
            <a:r>
              <a:rPr lang="fr-BE" baseline="-25000" dirty="0"/>
              <a:t>3</a:t>
            </a:r>
            <a:r>
              <a:rPr lang="fr-BE" dirty="0"/>
              <a:t> . F</a:t>
            </a:r>
            <a:r>
              <a:rPr lang="fr-BE" baseline="-25000" dirty="0"/>
              <a:t>5</a:t>
            </a:r>
            <a:r>
              <a:rPr lang="fr-BE" dirty="0"/>
              <a:t> = (F</a:t>
            </a:r>
            <a:r>
              <a:rPr lang="fr-BE" baseline="-25000" dirty="0"/>
              <a:t>3</a:t>
            </a:r>
            <a:r>
              <a:rPr lang="fr-BE" dirty="0"/>
              <a:t> ET F</a:t>
            </a:r>
            <a:r>
              <a:rPr lang="fr-BE" baseline="-25000" dirty="0"/>
              <a:t>5</a:t>
            </a:r>
            <a:r>
              <a:rPr lang="fr-BE" dirty="0"/>
              <a:t>)</a:t>
            </a:r>
          </a:p>
          <a:p>
            <a:endParaRPr lang="fr-BE" dirty="0"/>
          </a:p>
          <a:p>
            <a:r>
              <a:rPr lang="fr-BE" dirty="0"/>
              <a:t>               </a:t>
            </a:r>
            <a:r>
              <a:rPr lang="fr-BE" b="1" dirty="0">
                <a:solidFill>
                  <a:srgbClr val="FF0000"/>
                </a:solidFill>
              </a:rPr>
              <a:t>(X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+ Y)’</a:t>
            </a:r>
            <a:r>
              <a:rPr lang="fr-BE" b="1" dirty="0">
                <a:solidFill>
                  <a:srgbClr val="FF0000"/>
                </a:solidFill>
              </a:rPr>
              <a:t> =  X’ Y’ </a:t>
            </a:r>
          </a:p>
        </p:txBody>
      </p:sp>
      <p:pic>
        <p:nvPicPr>
          <p:cNvPr id="14340" name="Picture 4" descr="C:\Users\vande\AppData\Local\Temp\SNAGHTML4f65206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32" y="1412776"/>
            <a:ext cx="8640000" cy="1620000"/>
          </a:xfrm>
          <a:prstGeom prst="rect">
            <a:avLst/>
          </a:prstGeom>
          <a:noFill/>
          <a:ln w="222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3"/>
          <p:cNvCxnSpPr/>
          <p:nvPr/>
        </p:nvCxnSpPr>
        <p:spPr>
          <a:xfrm>
            <a:off x="515432" y="1412776"/>
            <a:ext cx="0" cy="162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0CEE0E2-0D3C-4C50-8100-10E7E939B8C8}"/>
              </a:ext>
            </a:extLst>
          </p:cNvPr>
          <p:cNvCxnSpPr/>
          <p:nvPr/>
        </p:nvCxnSpPr>
        <p:spPr>
          <a:xfrm>
            <a:off x="2987824" y="4869160"/>
            <a:ext cx="21602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F204A6F-85FC-4DF0-BFB6-F82C55235826}"/>
              </a:ext>
            </a:extLst>
          </p:cNvPr>
          <p:cNvCxnSpPr/>
          <p:nvPr/>
        </p:nvCxnSpPr>
        <p:spPr>
          <a:xfrm>
            <a:off x="3851920" y="4797152"/>
            <a:ext cx="57606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3239F25-7EC2-4AFC-8AC5-2122BB2DA303}"/>
              </a:ext>
            </a:extLst>
          </p:cNvPr>
          <p:cNvCxnSpPr/>
          <p:nvPr/>
        </p:nvCxnSpPr>
        <p:spPr>
          <a:xfrm>
            <a:off x="3399796" y="4869160"/>
            <a:ext cx="74015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30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18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2699792" y="3933056"/>
            <a:ext cx="3371238" cy="1477328"/>
          </a:xfrm>
          <a:prstGeom prst="rect">
            <a:avLst/>
          </a:prstGeom>
          <a:solidFill>
            <a:srgbClr val="FF0000">
              <a:alpha val="7000"/>
            </a:srgbClr>
          </a:solidFill>
          <a:ln w="25400" cmpd="sng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REMARQUE  3: </a:t>
            </a:r>
          </a:p>
          <a:p>
            <a:endParaRPr lang="fr-BE" dirty="0"/>
          </a:p>
          <a:p>
            <a:r>
              <a:rPr lang="fr-BE" dirty="0"/>
              <a:t>           F</a:t>
            </a:r>
            <a:r>
              <a:rPr lang="fr-BE" baseline="-25000" dirty="0"/>
              <a:t>6</a:t>
            </a:r>
            <a:r>
              <a:rPr lang="fr-BE" dirty="0"/>
              <a:t>= F</a:t>
            </a:r>
            <a:r>
              <a:rPr lang="fr-BE" baseline="-25000" dirty="0"/>
              <a:t>2</a:t>
            </a:r>
            <a:r>
              <a:rPr lang="fr-BE" dirty="0"/>
              <a:t> + F</a:t>
            </a:r>
            <a:r>
              <a:rPr lang="fr-BE" baseline="-25000" dirty="0"/>
              <a:t>4 </a:t>
            </a:r>
            <a:r>
              <a:rPr lang="fr-BE" dirty="0"/>
              <a:t>= (F</a:t>
            </a:r>
            <a:r>
              <a:rPr lang="fr-BE" baseline="-25000" dirty="0"/>
              <a:t>2</a:t>
            </a:r>
            <a:r>
              <a:rPr lang="fr-BE" dirty="0"/>
              <a:t> OU F</a:t>
            </a:r>
            <a:r>
              <a:rPr lang="fr-BE" baseline="-25000" dirty="0"/>
              <a:t>4</a:t>
            </a:r>
            <a:r>
              <a:rPr lang="fr-BE" dirty="0"/>
              <a:t>)</a:t>
            </a:r>
          </a:p>
          <a:p>
            <a:endParaRPr lang="fr-BE" dirty="0"/>
          </a:p>
          <a:p>
            <a:r>
              <a:rPr lang="fr-BE" dirty="0"/>
              <a:t>               </a:t>
            </a:r>
            <a:r>
              <a:rPr lang="fr-BE" b="1" dirty="0">
                <a:solidFill>
                  <a:srgbClr val="FF0000"/>
                </a:solidFill>
              </a:rPr>
              <a:t>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⊕ Y</a:t>
            </a:r>
            <a:r>
              <a:rPr lang="fr-BE" b="1" dirty="0">
                <a:solidFill>
                  <a:srgbClr val="FF0000"/>
                </a:solidFill>
              </a:rPr>
              <a:t>  =  X’ Y  +  X Y’ </a:t>
            </a:r>
          </a:p>
        </p:txBody>
      </p:sp>
      <p:pic>
        <p:nvPicPr>
          <p:cNvPr id="13314" name="Picture 2" descr="C:\Users\vande\AppData\Local\Temp\SNAGHTML4f9fd5b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78" y="1448776"/>
            <a:ext cx="8640000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03872DD-EB06-4EC6-A52A-B71B69D3E865}"/>
              </a:ext>
            </a:extLst>
          </p:cNvPr>
          <p:cNvCxnSpPr/>
          <p:nvPr/>
        </p:nvCxnSpPr>
        <p:spPr>
          <a:xfrm>
            <a:off x="3491880" y="4797152"/>
            <a:ext cx="21602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2F5C393-AF71-4A4A-A5CE-F48E9E1AEE6F}"/>
              </a:ext>
            </a:extLst>
          </p:cNvPr>
          <p:cNvCxnSpPr/>
          <p:nvPr/>
        </p:nvCxnSpPr>
        <p:spPr>
          <a:xfrm>
            <a:off x="3851920" y="4869160"/>
            <a:ext cx="648072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21A59F8-ACE0-4649-8712-30CAC77531FE}"/>
              </a:ext>
            </a:extLst>
          </p:cNvPr>
          <p:cNvCxnSpPr/>
          <p:nvPr/>
        </p:nvCxnSpPr>
        <p:spPr>
          <a:xfrm>
            <a:off x="4283968" y="4797152"/>
            <a:ext cx="936104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389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19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2627784" y="3861048"/>
            <a:ext cx="3659270" cy="1477328"/>
          </a:xfrm>
          <a:prstGeom prst="rect">
            <a:avLst/>
          </a:prstGeom>
          <a:solidFill>
            <a:srgbClr val="FF0000">
              <a:alpha val="5000"/>
            </a:srgbClr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REMARQUE 4: </a:t>
            </a:r>
          </a:p>
          <a:p>
            <a:endParaRPr lang="fr-BE" dirty="0"/>
          </a:p>
          <a:p>
            <a:r>
              <a:rPr lang="fr-BE" dirty="0"/>
              <a:t>           F</a:t>
            </a:r>
            <a:r>
              <a:rPr lang="fr-BE" baseline="-25000" dirty="0"/>
              <a:t>9</a:t>
            </a:r>
            <a:r>
              <a:rPr lang="fr-BE" dirty="0"/>
              <a:t>= F</a:t>
            </a:r>
            <a:r>
              <a:rPr lang="fr-BE" baseline="-25000" dirty="0"/>
              <a:t>8</a:t>
            </a:r>
            <a:r>
              <a:rPr lang="fr-BE" dirty="0"/>
              <a:t> + F</a:t>
            </a:r>
            <a:r>
              <a:rPr lang="fr-BE" baseline="-25000" dirty="0"/>
              <a:t>1</a:t>
            </a:r>
            <a:r>
              <a:rPr lang="fr-BE" dirty="0"/>
              <a:t> = (F</a:t>
            </a:r>
            <a:r>
              <a:rPr lang="fr-BE" baseline="-25000" dirty="0"/>
              <a:t>8</a:t>
            </a:r>
            <a:r>
              <a:rPr lang="fr-BE" dirty="0"/>
              <a:t> OU F</a:t>
            </a:r>
            <a:r>
              <a:rPr lang="fr-BE" baseline="-25000" dirty="0"/>
              <a:t>1</a:t>
            </a:r>
            <a:r>
              <a:rPr lang="fr-BE" dirty="0"/>
              <a:t>)</a:t>
            </a:r>
          </a:p>
          <a:p>
            <a:endParaRPr lang="fr-BE" dirty="0"/>
          </a:p>
          <a:p>
            <a:r>
              <a:rPr lang="fr-BE" dirty="0"/>
              <a:t>               </a:t>
            </a:r>
            <a:r>
              <a:rPr lang="fr-BE" b="1" dirty="0">
                <a:solidFill>
                  <a:srgbClr val="FF0000"/>
                </a:solidFill>
              </a:rPr>
              <a:t>X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⊙ Y</a:t>
            </a:r>
            <a:r>
              <a:rPr lang="fr-BE" b="1" dirty="0">
                <a:solidFill>
                  <a:srgbClr val="FF0000"/>
                </a:solidFill>
              </a:rPr>
              <a:t>  =  X Y  +  X’ Y’ </a:t>
            </a:r>
          </a:p>
        </p:txBody>
      </p:sp>
      <p:pic>
        <p:nvPicPr>
          <p:cNvPr id="17410" name="Picture 2" descr="C:\Users\vande\AppData\Local\Temp\SNAGHTML4facb2b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40640"/>
            <a:ext cx="8640000" cy="1620000"/>
          </a:xfrm>
          <a:prstGeom prst="rect">
            <a:avLst/>
          </a:prstGeom>
          <a:noFill/>
          <a:ln w="19050">
            <a:solidFill>
              <a:schemeClr val="tx1">
                <a:alpha val="76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C968C98-EE72-4091-81E8-F703B71C6CFF}"/>
              </a:ext>
            </a:extLst>
          </p:cNvPr>
          <p:cNvCxnSpPr/>
          <p:nvPr/>
        </p:nvCxnSpPr>
        <p:spPr>
          <a:xfrm>
            <a:off x="3399796" y="4725144"/>
            <a:ext cx="23610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142A739D-6FE0-4404-803E-A204EC17B0DA}"/>
              </a:ext>
            </a:extLst>
          </p:cNvPr>
          <p:cNvCxnSpPr/>
          <p:nvPr/>
        </p:nvCxnSpPr>
        <p:spPr>
          <a:xfrm>
            <a:off x="3851920" y="4725144"/>
            <a:ext cx="64807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C79F729-1917-417D-9C8D-09AD34C4ACB1}"/>
              </a:ext>
            </a:extLst>
          </p:cNvPr>
          <p:cNvCxnSpPr/>
          <p:nvPr/>
        </p:nvCxnSpPr>
        <p:spPr>
          <a:xfrm>
            <a:off x="4211960" y="4725144"/>
            <a:ext cx="864096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20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833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vande\AppData\Local\Temp\SNAGHTML340c3ae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51645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20</a:t>
            </a:fld>
            <a:endParaRPr lang="fr-BE"/>
          </a:p>
        </p:txBody>
      </p:sp>
      <p:pic>
        <p:nvPicPr>
          <p:cNvPr id="20482" name="Picture 2" descr="C:\Users\vande\AppData\Local\Temp\SNAGHTML55e1e8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4824"/>
            <a:ext cx="3114675" cy="51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971600" y="2780928"/>
            <a:ext cx="6351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Pour 2 variables, on a 2² = 4 combinaisons  soit 2</a:t>
            </a:r>
            <a:r>
              <a:rPr lang="fr-BE" baseline="30000" dirty="0"/>
              <a:t>4 </a:t>
            </a:r>
            <a:r>
              <a:rPr lang="fr-BE" dirty="0"/>
              <a:t>= 16 fonctions</a:t>
            </a:r>
          </a:p>
          <a:p>
            <a:r>
              <a:rPr lang="fr-BE" dirty="0"/>
              <a:t>Pour 3 variables, on a 2³ = 8 combinaisons  soit 2</a:t>
            </a:r>
            <a:r>
              <a:rPr lang="fr-BE" baseline="30000" dirty="0"/>
              <a:t>8</a:t>
            </a:r>
            <a:r>
              <a:rPr lang="fr-BE" dirty="0"/>
              <a:t>= 256 fonctions</a:t>
            </a:r>
          </a:p>
        </p:txBody>
      </p:sp>
      <p:sp>
        <p:nvSpPr>
          <p:cNvPr id="8" name="Flèche vers le bas 7"/>
          <p:cNvSpPr/>
          <p:nvPr/>
        </p:nvSpPr>
        <p:spPr>
          <a:xfrm rot="16200000">
            <a:off x="2877109" y="3230977"/>
            <a:ext cx="1272322" cy="21242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9" name="ZoneTexte 8"/>
          <p:cNvSpPr txBox="1"/>
          <p:nvPr/>
        </p:nvSpPr>
        <p:spPr>
          <a:xfrm>
            <a:off x="5004048" y="4221088"/>
            <a:ext cx="1900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Autres méthodes!</a:t>
            </a:r>
          </a:p>
        </p:txBody>
      </p:sp>
    </p:spTree>
    <p:extLst>
      <p:ext uri="{BB962C8B-B14F-4D97-AF65-F5344CB8AC3E}">
        <p14:creationId xmlns:p14="http://schemas.microsoft.com/office/powerpoint/2010/main" val="277171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900" y="6308971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 descr="C:\Users\vande\AppData\Local\Temp\SNAGHTML342ad00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7" y="1450007"/>
            <a:ext cx="8640000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3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:\Users\vande\AppData\Local\Temp\SNAGHTML3437c85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37" y="1420915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3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C:\Users\vande\AppData\Local\Temp\SNAGHTML3454adc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07" y="1439409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3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6</a:t>
            </a:fld>
            <a:endParaRPr lang="fr-BE"/>
          </a:p>
        </p:txBody>
      </p:sp>
      <p:pic>
        <p:nvPicPr>
          <p:cNvPr id="17410" name="Picture 2" descr="C:\Users\vande\AppData\Local\Temp\SNAGHTML34b1652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C:\Users\vande\AppData\Local\Temp\SNAGHTML34c649c.PNG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228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vande\AppData\Local\Temp\SNAGHTML3a735b2.PNG"/>
          <p:cNvPicPr preferRelativeResize="0"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5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vande\AppData\Local\Temp\SNAGHTML50cc9fa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808084"/>
            <a:ext cx="1945010" cy="126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:\Users\vande\AppData\Local\Temp\SNAGHTML50cffc0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360" y="4149080"/>
            <a:ext cx="74295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7"/>
          <p:cNvCxnSpPr/>
          <p:nvPr/>
        </p:nvCxnSpPr>
        <p:spPr>
          <a:xfrm>
            <a:off x="5247171" y="1124744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3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7</a:t>
            </a:fld>
            <a:endParaRPr lang="fr-BE"/>
          </a:p>
        </p:txBody>
      </p:sp>
      <p:pic>
        <p:nvPicPr>
          <p:cNvPr id="17410" name="Picture 2" descr="C:\Users\vande\AppData\Local\Temp\SNAGHTML34b1652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331640" y="3717032"/>
            <a:ext cx="67379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Nous recherchons les fonctions identique à X et Y donc les </a:t>
            </a:r>
          </a:p>
          <a:p>
            <a:r>
              <a:rPr lang="fr-BE" dirty="0"/>
              <a:t>         fonction F</a:t>
            </a:r>
            <a:r>
              <a:rPr lang="fr-BE" baseline="-25000" dirty="0"/>
              <a:t>12</a:t>
            </a:r>
            <a:r>
              <a:rPr lang="fr-BE" dirty="0"/>
              <a:t> et F</a:t>
            </a:r>
            <a:r>
              <a:rPr lang="fr-BE" baseline="-25000" dirty="0"/>
              <a:t>10</a:t>
            </a:r>
            <a:r>
              <a:rPr lang="fr-BE" dirty="0"/>
              <a:t>    …….</a:t>
            </a:r>
          </a:p>
          <a:p>
            <a:r>
              <a:rPr lang="fr-BE" dirty="0"/>
              <a:t>                                                         …… et les complémentées de celles-ci</a:t>
            </a:r>
          </a:p>
        </p:txBody>
      </p:sp>
      <p:pic>
        <p:nvPicPr>
          <p:cNvPr id="2052" name="Picture 4" descr="C:\Users\vande\AppData\Local\Temp\SNAGHTML3b0927c.PNG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cteur droit 11"/>
          <p:cNvCxnSpPr/>
          <p:nvPr/>
        </p:nvCxnSpPr>
        <p:spPr>
          <a:xfrm>
            <a:off x="5292080" y="1124744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2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83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8</a:t>
            </a:fld>
            <a:endParaRPr lang="fr-BE"/>
          </a:p>
        </p:txBody>
      </p:sp>
      <p:pic>
        <p:nvPicPr>
          <p:cNvPr id="7" name="Picture 6" descr="C:\Users\vande\AppData\Local\Temp\SNAGHTML34e4543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86" y="1426833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vande\AppData\Local\Temp\SNAGHTML3b2b992.PNG"/>
          <p:cNvPicPr preferRelativeResize="0"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28055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vande\AppData\Local\Temp\SNAGHTML51f8ee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959" y="5599421"/>
            <a:ext cx="1143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vande\AppData\Local\Temp\SNAGHTML51fe70b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231" y="4855375"/>
            <a:ext cx="1085275" cy="59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:\Users\vande\AppData\Local\Temp\SNAGHTML525b76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54" y="3502347"/>
            <a:ext cx="1688580" cy="27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vande\AppData\Local\Temp\SNAGHTML525f93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9256"/>
            <a:ext cx="1704909" cy="238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778101" y="3340055"/>
            <a:ext cx="796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  Norme ANSI                Norme EURO                      </a:t>
            </a:r>
            <a:r>
              <a:rPr lang="fr-BE" dirty="0" err="1"/>
              <a:t>Multisim</a:t>
            </a:r>
            <a:r>
              <a:rPr lang="fr-BE" dirty="0"/>
              <a:t>                 TINKERCAD          </a:t>
            </a:r>
          </a:p>
        </p:txBody>
      </p:sp>
      <p:pic>
        <p:nvPicPr>
          <p:cNvPr id="3088" name="Picture 16" descr="C:\Users\vande\AppData\Local\Temp\SNAGHTML52af4f0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18038" y="5215804"/>
            <a:ext cx="103490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C:\Users\vande\AppData\Local\Temp\SNAGHTML5310455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178" y="4831389"/>
            <a:ext cx="1784983" cy="64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necteur droit 18"/>
          <p:cNvCxnSpPr/>
          <p:nvPr/>
        </p:nvCxnSpPr>
        <p:spPr>
          <a:xfrm>
            <a:off x="5312158" y="1124744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431231" y="392757"/>
            <a:ext cx="2377767" cy="646331"/>
          </a:xfrm>
          <a:prstGeom prst="rect">
            <a:avLst/>
          </a:prstGeom>
          <a:solidFill>
            <a:srgbClr val="FF0000">
              <a:alpha val="9000"/>
            </a:srgbClr>
          </a:solidFill>
          <a:ln w="25400" cmpd="sng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fr-BE" b="1" dirty="0">
                <a:solidFill>
                  <a:srgbClr val="FF0000"/>
                </a:solidFill>
              </a:rPr>
              <a:t>F</a:t>
            </a:r>
            <a:r>
              <a:rPr lang="fr-BE" b="1" baseline="-25000" dirty="0">
                <a:solidFill>
                  <a:srgbClr val="FF0000"/>
                </a:solidFill>
              </a:rPr>
              <a:t>10</a:t>
            </a:r>
            <a:r>
              <a:rPr lang="fr-BE" b="1" dirty="0">
                <a:solidFill>
                  <a:srgbClr val="FF0000"/>
                </a:solidFill>
              </a:rPr>
              <a:t>= </a:t>
            </a:r>
            <a:r>
              <a:rPr lang="fr-BE" b="1" dirty="0">
                <a:solidFill>
                  <a:srgbClr val="FF0000"/>
                </a:solidFill>
                <a:latin typeface="Cambria Math"/>
                <a:ea typeface="Cambria Math"/>
              </a:rPr>
              <a:t>Y</a:t>
            </a:r>
            <a:r>
              <a:rPr lang="fr-BE" b="1" dirty="0">
                <a:solidFill>
                  <a:srgbClr val="FF0000"/>
                </a:solidFill>
              </a:rPr>
              <a:t>           F</a:t>
            </a:r>
            <a:r>
              <a:rPr lang="fr-BE" b="1" baseline="-25000" dirty="0">
                <a:solidFill>
                  <a:srgbClr val="FF0000"/>
                </a:solidFill>
              </a:rPr>
              <a:t>5</a:t>
            </a:r>
            <a:r>
              <a:rPr lang="fr-BE" b="1" dirty="0">
                <a:solidFill>
                  <a:srgbClr val="FF0000"/>
                </a:solidFill>
              </a:rPr>
              <a:t>=Y’= F’</a:t>
            </a:r>
            <a:r>
              <a:rPr lang="fr-BE" b="1" baseline="-25000" dirty="0">
                <a:solidFill>
                  <a:srgbClr val="FF0000"/>
                </a:solidFill>
              </a:rPr>
              <a:t>10</a:t>
            </a:r>
            <a:endParaRPr lang="fr-BE" b="1" dirty="0">
              <a:solidFill>
                <a:srgbClr val="FF0000"/>
              </a:solidFill>
            </a:endParaRPr>
          </a:p>
          <a:p>
            <a:r>
              <a:rPr lang="fr-BE" b="1" dirty="0">
                <a:solidFill>
                  <a:srgbClr val="FF0000"/>
                </a:solidFill>
              </a:rPr>
              <a:t>F</a:t>
            </a:r>
            <a:r>
              <a:rPr lang="fr-BE" b="1" baseline="-25000" dirty="0">
                <a:solidFill>
                  <a:srgbClr val="FF0000"/>
                </a:solidFill>
              </a:rPr>
              <a:t>12</a:t>
            </a:r>
            <a:r>
              <a:rPr lang="fr-BE" b="1" dirty="0">
                <a:solidFill>
                  <a:srgbClr val="FF0000"/>
                </a:solidFill>
              </a:rPr>
              <a:t>= X           F</a:t>
            </a:r>
            <a:r>
              <a:rPr lang="fr-BE" b="1" baseline="-25000" dirty="0">
                <a:solidFill>
                  <a:srgbClr val="FF0000"/>
                </a:solidFill>
              </a:rPr>
              <a:t>3</a:t>
            </a:r>
            <a:r>
              <a:rPr lang="fr-BE" b="1" dirty="0">
                <a:solidFill>
                  <a:srgbClr val="FF0000"/>
                </a:solidFill>
              </a:rPr>
              <a:t>=F’</a:t>
            </a:r>
            <a:r>
              <a:rPr lang="fr-BE" b="1" baseline="-25000" dirty="0">
                <a:solidFill>
                  <a:srgbClr val="FF0000"/>
                </a:solidFill>
              </a:rPr>
              <a:t>12</a:t>
            </a:r>
            <a:r>
              <a:rPr lang="fr-BE" b="1" dirty="0">
                <a:solidFill>
                  <a:srgbClr val="FF0000"/>
                </a:solidFill>
              </a:rPr>
              <a:t> = X’</a:t>
            </a:r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5477559" y="3787293"/>
            <a:ext cx="720081" cy="899358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5420244" y="3823363"/>
            <a:ext cx="834710" cy="814160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V="1">
            <a:off x="7391803" y="3710453"/>
            <a:ext cx="720081" cy="899358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7334488" y="3746523"/>
            <a:ext cx="834710" cy="814160"/>
          </a:xfrm>
          <a:prstGeom prst="line">
            <a:avLst/>
          </a:prstGeom>
          <a:ln w="4445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vande\AppData\Local\Temp\SNAGHTML32bfe3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5" y="116632"/>
            <a:ext cx="3101921" cy="92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vande\AppData\Local\Temp\SNAGHTML33225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180847"/>
            <a:ext cx="1886513" cy="64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vande\AppData\Local\Temp\SNAGHTML332f11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6272574"/>
            <a:ext cx="996840" cy="459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vande\AppData\Local\Temp\SNAGHTML33ec9a4.PNG"/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8B31D-E078-4F98-A4F5-6808BE5FE8BF}" type="slidenum">
              <a:rPr lang="fr-BE" smtClean="0"/>
              <a:t>9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1331640" y="3717032"/>
            <a:ext cx="60487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Nous recherchons la fonction  </a:t>
            </a:r>
            <a:r>
              <a:rPr lang="fr-BE" b="1" dirty="0">
                <a:solidFill>
                  <a:srgbClr val="FF66FF"/>
                </a:solidFill>
              </a:rPr>
              <a:t>X ET Y </a:t>
            </a:r>
            <a:r>
              <a:rPr lang="fr-BE" dirty="0"/>
              <a:t>donc F</a:t>
            </a:r>
            <a:r>
              <a:rPr lang="fr-BE" baseline="-25000" dirty="0"/>
              <a:t>8</a:t>
            </a:r>
            <a:r>
              <a:rPr lang="fr-BE" dirty="0"/>
              <a:t>……</a:t>
            </a:r>
          </a:p>
          <a:p>
            <a:endParaRPr lang="fr-BE" dirty="0"/>
          </a:p>
          <a:p>
            <a:r>
              <a:rPr lang="fr-BE" dirty="0"/>
              <a:t>			…… et la complémenté à celle-ci</a:t>
            </a:r>
          </a:p>
        </p:txBody>
      </p:sp>
      <p:pic>
        <p:nvPicPr>
          <p:cNvPr id="4098" name="Picture 2" descr="C:\Users\vande\AppData\Local\Temp\SNAGHTML3b6be13.PNG"/>
          <p:cNvPicPr preferRelativeResize="0"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1412776"/>
            <a:ext cx="864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9"/>
          <p:cNvCxnSpPr/>
          <p:nvPr/>
        </p:nvCxnSpPr>
        <p:spPr>
          <a:xfrm>
            <a:off x="5292080" y="1124744"/>
            <a:ext cx="0" cy="2448272"/>
          </a:xfrm>
          <a:prstGeom prst="line">
            <a:avLst/>
          </a:prstGeom>
          <a:ln w="34925" cmpd="sng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19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Affichage à l'écran (4:3)</PresentationFormat>
  <Paragraphs>77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michelle Vandeville</dc:creator>
  <cp:lastModifiedBy>VANDEVILLE Michelle</cp:lastModifiedBy>
  <cp:revision>56</cp:revision>
  <dcterms:created xsi:type="dcterms:W3CDTF">2020-10-01T06:59:22Z</dcterms:created>
  <dcterms:modified xsi:type="dcterms:W3CDTF">2021-10-11T08:11:53Z</dcterms:modified>
</cp:coreProperties>
</file>