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6" r:id="rId3"/>
    <p:sldId id="320" r:id="rId4"/>
    <p:sldId id="317" r:id="rId5"/>
    <p:sldId id="321" r:id="rId6"/>
    <p:sldId id="318" r:id="rId7"/>
    <p:sldId id="319" r:id="rId8"/>
    <p:sldId id="322" r:id="rId9"/>
    <p:sldId id="323" r:id="rId10"/>
    <p:sldId id="314" r:id="rId11"/>
    <p:sldId id="325" r:id="rId12"/>
    <p:sldId id="326" r:id="rId13"/>
    <p:sldId id="304" r:id="rId14"/>
    <p:sldId id="305" r:id="rId15"/>
    <p:sldId id="306" r:id="rId16"/>
    <p:sldId id="313" r:id="rId17"/>
    <p:sldId id="307" r:id="rId18"/>
    <p:sldId id="259" r:id="rId19"/>
    <p:sldId id="260" r:id="rId20"/>
    <p:sldId id="261" r:id="rId21"/>
    <p:sldId id="308" r:id="rId22"/>
    <p:sldId id="262" r:id="rId23"/>
    <p:sldId id="30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317"/>
    <a:srgbClr val="2B2B2B"/>
    <a:srgbClr val="9E2E5A"/>
    <a:srgbClr val="D4641A"/>
    <a:srgbClr val="1573B6"/>
    <a:srgbClr val="243A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D3EB8-6AD6-4DF3-B16B-A9E0B517D683}" type="datetimeFigureOut">
              <a:rPr lang="fr-BE" smtClean="0"/>
              <a:t>23-10-23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2A0B0-4FDA-48D8-A9AB-C715A138D15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597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02AF6-C27A-47C0-BCF6-EC35CFE95046}" type="datetimeFigureOut">
              <a:rPr lang="fr-BE" smtClean="0"/>
              <a:t>23-10-23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2FF5F-0C64-4FEE-B2DF-F912BCEEA8E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68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2E52712-542C-4861-8486-8C858B7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16969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l"/>
            <a:r>
              <a:rPr lang="fr-FR" sz="4000" b="1">
                <a:solidFill>
                  <a:srgbClr val="2B2B2B"/>
                </a:solidFill>
                <a:latin typeface="Roboto" panose="02000000000000000000" pitchFamily="2" charset="0"/>
              </a:rPr>
              <a:t>Modifiez le style du titre</a:t>
            </a:r>
            <a:endParaRPr lang="fr-BE" sz="4000" b="1" dirty="0">
              <a:solidFill>
                <a:srgbClr val="2B2B2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9EC390-C245-44B2-9757-6A655C8E38EA}"/>
              </a:ext>
            </a:extLst>
          </p:cNvPr>
          <p:cNvSpPr/>
          <p:nvPr userDrawn="1"/>
        </p:nvSpPr>
        <p:spPr>
          <a:xfrm>
            <a:off x="1266825" y="3652838"/>
            <a:ext cx="101699" cy="101699"/>
          </a:xfrm>
          <a:prstGeom prst="ellipse">
            <a:avLst/>
          </a:prstGeom>
          <a:solidFill>
            <a:srgbClr val="C91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B2A0E2-6813-486D-9BFB-68658524F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093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94AA50C-7222-461E-8AD0-4AEDB98C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B69894-CF4A-49E7-AB8A-2E7987C06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28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0" y="1825625"/>
            <a:ext cx="4094864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5625"/>
            <a:ext cx="4286250" cy="4201102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49BFAD-C788-41B2-BB4B-D7F32CD3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B86179-DD5C-452E-B116-146F34DEC1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757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500" y="1819386"/>
            <a:ext cx="4094864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819386"/>
            <a:ext cx="4286249" cy="7781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27A339-3B89-4CDB-9455-030617A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587D5F-FDBB-4EB1-A522-C7E11E30E6C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285750" y="2690037"/>
            <a:ext cx="4094864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56E0546-6F03-4C97-9834-2DAEDD20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690037"/>
            <a:ext cx="4286250" cy="3336690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81CD9-00CC-417F-9EA9-ACF2A1414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653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0A9C74-3B0E-442F-9551-373DA2D7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F80F7D-B5F8-4569-9F90-3912FF987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88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B3F24F-F9CE-48E5-8E78-0EAD4E00D7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77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020" y="1756064"/>
            <a:ext cx="3294999" cy="4112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/>
          </p:nvPr>
        </p:nvSpPr>
        <p:spPr>
          <a:xfrm>
            <a:off x="3782292" y="1756065"/>
            <a:ext cx="5077688" cy="4112924"/>
          </a:xfrm>
          <a:prstGeom prst="rect">
            <a:avLst/>
          </a:prstGeom>
        </p:spPr>
        <p:txBody>
          <a:bodyPr/>
          <a:lstStyle>
            <a:lvl1pPr>
              <a:buClr>
                <a:srgbClr val="C91317"/>
              </a:buClr>
              <a:buSzPct val="200000"/>
              <a:defRPr sz="1800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2pPr>
            <a:lvl3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3pPr>
            <a:lvl4pPr>
              <a:buClr>
                <a:srgbClr val="C91317"/>
              </a:buClr>
              <a:buSzPct val="200000"/>
              <a:defRPr sz="1600">
                <a:solidFill>
                  <a:srgbClr val="2B2B2B"/>
                </a:solidFill>
                <a:latin typeface="Arial" panose="020B0604020202020204" pitchFamily="34" charset="0"/>
              </a:defRPr>
            </a:lvl4pPr>
            <a:lvl5pPr>
              <a:buClr>
                <a:srgbClr val="C91317"/>
              </a:buClr>
              <a:buSzPct val="200000"/>
              <a:defRPr sz="1400">
                <a:solidFill>
                  <a:srgbClr val="2B2B2B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723936F-B140-4856-8235-EC2D80F4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1B9BBB8-6FF0-4B19-ABA7-E48EDDA4C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443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0" y="1776845"/>
            <a:ext cx="6572250" cy="408420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i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751" y="1776845"/>
            <a:ext cx="1885950" cy="40921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2B2B2B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F43EE628-A185-4A6D-BE88-14EFD8F4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28600"/>
            <a:ext cx="4286249" cy="96224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fr-FR" sz="2500">
                <a:solidFill>
                  <a:srgbClr val="2B2B2B"/>
                </a:solidFill>
                <a:latin typeface="Roboto "/>
              </a:rPr>
              <a:t>Modifiez le style du titre</a:t>
            </a:r>
            <a:endParaRPr lang="fr-BE" sz="2500" dirty="0">
              <a:solidFill>
                <a:srgbClr val="2B2B2B"/>
              </a:solidFill>
              <a:latin typeface="Roboto 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18CF9C-FA09-400B-8A6D-3B4F71D1C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3579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142E7-FD62-4A3B-BA3B-F57F13E8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CDE9CF-4445-4195-AB8F-98D37C850D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093D8-5537-49FE-9E58-DD113F96AA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850" y="3109912"/>
            <a:ext cx="5553075" cy="638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120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FD8E-0DC8-4C60-850D-B6271FE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10DA80-EF2E-4A94-8BB7-3A6AF98E4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48475" y="60801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9506-C750-44C3-8E12-610AD4C8F1F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631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wooclap.com/events/COFO4/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5EA5D-AC64-41C5-A86A-8CEC6C3E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1" y="2248912"/>
            <a:ext cx="7886700" cy="1062699"/>
          </a:xfrm>
        </p:spPr>
        <p:txBody>
          <a:bodyPr>
            <a:normAutofit/>
          </a:bodyPr>
          <a:lstStyle/>
          <a:p>
            <a:r>
              <a:rPr lang="fr-FR" sz="4400" dirty="0"/>
              <a:t>Base de programmation</a:t>
            </a:r>
            <a:endParaRPr lang="fr-BE" sz="4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B893DFD-C04B-4489-8111-E1C33A2FF174}"/>
              </a:ext>
            </a:extLst>
          </p:cNvPr>
          <p:cNvSpPr txBox="1"/>
          <p:nvPr/>
        </p:nvSpPr>
        <p:spPr>
          <a:xfrm>
            <a:off x="1573427" y="3505200"/>
            <a:ext cx="74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BA1 Informatique</a:t>
            </a:r>
          </a:p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Johan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Depréter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– johan.depreter@heh.be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3B3C02-371C-4836-9681-7DD0EFCB3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58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25F9D4-FBF0-4E6B-8C62-270BAE5F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484" y="1190847"/>
            <a:ext cx="6059978" cy="5712868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055B1B19-55EA-433B-BA1F-9FECDF25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Correction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A3AD54-0F06-4741-8C52-019F96DF4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789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On a 7 disques de diamètres différents qui forment une tour. On souhaite déplacer ces disques vers une nouvelle tour en suivant les règles suivantes :</a:t>
            </a:r>
          </a:p>
          <a:p>
            <a:pPr lvl="1">
              <a:buFontTx/>
              <a:buChar char="-"/>
            </a:pPr>
            <a:r>
              <a:rPr lang="fr-FR" dirty="0"/>
              <a:t>On ne peut pas déplacer plus d’un disque à la fois</a:t>
            </a:r>
          </a:p>
          <a:p>
            <a:pPr lvl="1">
              <a:buFontTx/>
              <a:buChar char="-"/>
            </a:pPr>
            <a:r>
              <a:rPr lang="fr-FR" dirty="0"/>
              <a:t>On ne peut placer un disque que sur un disque plus grand (ou sur un emplacement vide)</a:t>
            </a:r>
          </a:p>
          <a:p>
            <a:pPr marL="457200" lvl="1" indent="0">
              <a:buNone/>
            </a:pPr>
            <a:r>
              <a:rPr lang="fr-FR" dirty="0"/>
              <a:t>Trouver comment résoudre ce problème avec le moins de déplacement possible, et en utilisant une tour intermédiaire.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417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81AA918-703A-4648-A766-A7C5F57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Rédiger les spécifications de la classe du problème</a:t>
            </a:r>
          </a:p>
          <a:p>
            <a:endParaRPr lang="fr-FR" dirty="0"/>
          </a:p>
          <a:p>
            <a:r>
              <a:rPr lang="fr-FR" dirty="0"/>
              <a:t>Formaliser le problème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0EA6277-E4AF-4A27-8F33-7D25D810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Tours de Hanoï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98CF90-0770-417C-8410-6E69D07F3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76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7B051-16F8-4B50-803C-8505DBE9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843" y="3110491"/>
            <a:ext cx="7886700" cy="1169698"/>
          </a:xfrm>
        </p:spPr>
        <p:txBody>
          <a:bodyPr/>
          <a:lstStyle/>
          <a:p>
            <a:r>
              <a:rPr lang="fr-FR" sz="4400" dirty="0"/>
              <a:t>Les fonctions</a:t>
            </a:r>
            <a:endParaRPr lang="fr-BE" sz="4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B0AA5-3545-4384-864F-D1FEEA8C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13</a:t>
            </a:fld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EAFDF04-9D2B-48C6-A627-7D5E1C9B278B}"/>
              </a:ext>
            </a:extLst>
          </p:cNvPr>
          <p:cNvSpPr txBox="1"/>
          <p:nvPr/>
        </p:nvSpPr>
        <p:spPr>
          <a:xfrm>
            <a:off x="1519843" y="3110491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Chapitre 5 </a:t>
            </a:r>
            <a:endParaRPr lang="fr-B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931CDB2-27F2-4A15-98BD-C32FEDFD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Répétition de fonctionnalités</a:t>
            </a:r>
          </a:p>
          <a:p>
            <a:endParaRPr lang="fr-BE" dirty="0"/>
          </a:p>
          <a:p>
            <a:r>
              <a:rPr lang="fr-BE" dirty="0"/>
              <a:t>Modularité</a:t>
            </a:r>
          </a:p>
          <a:p>
            <a:endParaRPr lang="fr-BE" dirty="0"/>
          </a:p>
          <a:p>
            <a:r>
              <a:rPr lang="fr-BE" dirty="0"/>
              <a:t>Evolutivité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94820E6-2A35-4261-8132-60510123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Utilité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9D6692-1761-4A67-B19B-ABD7F272F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10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C4FB877-0906-4A63-BCEA-7E0C584B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Paramètres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Variables locales</a:t>
            </a:r>
          </a:p>
          <a:p>
            <a:endParaRPr lang="fr-BE" dirty="0"/>
          </a:p>
          <a:p>
            <a:r>
              <a:rPr lang="fr-BE" dirty="0"/>
              <a:t>Fonctions / Procédures</a:t>
            </a:r>
          </a:p>
          <a:p>
            <a:endParaRPr lang="fr-BE" dirty="0"/>
          </a:p>
          <a:p>
            <a:r>
              <a:rPr lang="fr-BE" dirty="0"/>
              <a:t>Appels de fonctions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E0C74F7-3561-4CAE-8AC6-661ACBB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Notions de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09ABBB-768B-48E1-8566-4A4656475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15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AFC792-71AD-4DD6-874F-992BFBC0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20" y="2603209"/>
            <a:ext cx="2309008" cy="16515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F23DBCE-15E0-4655-B4E3-6B61BB24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922" y="4831283"/>
            <a:ext cx="2983103" cy="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8E58249-8321-4B14-80D2-26B69E6A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Les paramètres obligatoires</a:t>
            </a:r>
          </a:p>
          <a:p>
            <a:endParaRPr lang="fr-BE" dirty="0"/>
          </a:p>
          <a:p>
            <a:r>
              <a:rPr lang="fr-BE" dirty="0"/>
              <a:t>Les paramètres par défaut</a:t>
            </a:r>
          </a:p>
          <a:p>
            <a:endParaRPr lang="fr-BE" dirty="0"/>
          </a:p>
          <a:p>
            <a:r>
              <a:rPr lang="fr-BE" dirty="0"/>
              <a:t>Les paramètres par mot-clé</a:t>
            </a:r>
          </a:p>
          <a:p>
            <a:endParaRPr lang="fr-BE" dirty="0"/>
          </a:p>
          <a:p>
            <a:r>
              <a:rPr lang="fr-BE" dirty="0"/>
              <a:t>Les paramètres de taille variable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9B7F414-6658-4912-B626-46767A50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Paramètres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7716B-EE1F-469A-AC63-82E6079EE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16</a:t>
            </a:fld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32CB2-BF60-4816-8BC6-F2A81BB0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24" y="1793009"/>
            <a:ext cx="1600200" cy="16097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9961F95-78ED-47FA-85C0-C16DB9BA0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40" y="3497374"/>
            <a:ext cx="2143125" cy="276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6EA7F4-CA2C-423C-8366-568F009F4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965" y="4110248"/>
            <a:ext cx="20383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033B970-8146-4DF7-A9C8-1FB21C1C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  <a:p>
            <a:r>
              <a:rPr lang="fr-BE" dirty="0"/>
              <a:t>Indépendance entre le programme et la fonction</a:t>
            </a:r>
          </a:p>
          <a:p>
            <a:endParaRPr lang="fr-BE" dirty="0"/>
          </a:p>
          <a:p>
            <a:r>
              <a:rPr lang="fr-BE" dirty="0"/>
              <a:t>Transmission par valeur ou par référence</a:t>
            </a:r>
          </a:p>
          <a:p>
            <a:endParaRPr lang="fr-BE" dirty="0"/>
          </a:p>
          <a:p>
            <a:r>
              <a:rPr lang="fr-BE" dirty="0"/>
              <a:t>Concordance des types</a:t>
            </a: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C5C879-574C-483F-84D6-FB7A753F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Notions importantes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2EEA11-CD12-4BAB-ACD7-095210BFF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1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FB6F1B-C702-4247-B235-6C80FD72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récursivité est une démarche qui fait référence à l’objet même de la démarche pendant son processus</a:t>
            </a:r>
          </a:p>
          <a:p>
            <a:endParaRPr lang="fr-FR" dirty="0"/>
          </a:p>
          <a:p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Le calcul d’une factorielle</a:t>
            </a:r>
          </a:p>
          <a:p>
            <a:pPr marL="457200" lvl="1" indent="0">
              <a:buNone/>
            </a:pPr>
            <a:r>
              <a:rPr lang="fr-FR" dirty="0"/>
              <a:t>La suite de </a:t>
            </a:r>
            <a:r>
              <a:rPr lang="fr-FR" dirty="0" err="1"/>
              <a:t>fibonacci</a:t>
            </a:r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588C0C-E40B-45A0-B092-03C67C5F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récursivité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7C628B-B2E5-4ED3-A0EE-44B4F05741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18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E6FEDB-F9EC-42BF-9D8F-1036D1A2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531" y="3390835"/>
            <a:ext cx="4307778" cy="28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7A9077A-DB61-4FA4-A576-E3CCB71A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posé est le suivant :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«   Quelqu’un a déposé un couple de lapins dans un certain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lieu, clos de toutes parts, pour savoir combien de couples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seraient issus de cette paire en une année, car il est dans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leur nature de générer un autre couple en un seul mois, et</a:t>
            </a:r>
          </a:p>
          <a:p>
            <a:pPr marL="0" indent="0" algn="ctr">
              <a:buNone/>
            </a:pPr>
            <a:r>
              <a:rPr lang="fr-FR" i="1" dirty="0">
                <a:solidFill>
                  <a:schemeClr val="bg1">
                    <a:lumMod val="50000"/>
                  </a:schemeClr>
                </a:solidFill>
              </a:rPr>
              <a:t> qu’ils enfantent dans le second mois après leur naissance. »</a:t>
            </a:r>
            <a:endParaRPr lang="fr-BE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33F04E5-401F-470E-BD68-76B35A0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1B457E-4F6A-4B5F-B67D-2064B69E8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217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663EBA0-5922-46B5-81E8-340C4150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5400" dirty="0"/>
          </a:p>
          <a:p>
            <a:pPr marL="0" indent="0" algn="ctr">
              <a:buNone/>
            </a:pPr>
            <a:r>
              <a:rPr lang="fr-FR" sz="5400" dirty="0">
                <a:hlinkClick r:id="rId2"/>
              </a:rPr>
              <a:t>Quiz</a:t>
            </a:r>
            <a:endParaRPr lang="fr-BE" sz="54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706E98D-7FCB-4CB0-B5D7-A4CC4E67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E8E315-FEE2-4CB4-B444-CC61EA6F8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450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EEE6C6A-5FFD-4679-8BC6-B06DA739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65" y="1347543"/>
            <a:ext cx="6410270" cy="473258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F565A482-078A-4354-A6FE-E67DD198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9937B2-7C57-4130-88B9-BE3EA28CE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5373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AB61AFF-B2C2-462D-99E0-4FC2440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Formulation de la classe du problème :</a:t>
            </a:r>
          </a:p>
          <a:p>
            <a:pPr marL="457200" lvl="1" indent="0">
              <a:buNone/>
            </a:pPr>
            <a:r>
              <a:rPr lang="fr-FR" dirty="0"/>
              <a:t>En sachant qu’un couple de lapins génère un nouveau couple de lapin chaque mois à partir de leur 2</a:t>
            </a:r>
            <a:r>
              <a:rPr lang="fr-FR" baseline="30000" dirty="0"/>
              <a:t>ème</a:t>
            </a:r>
            <a:r>
              <a:rPr lang="fr-FR" dirty="0"/>
              <a:t> mois d’existence, après </a:t>
            </a:r>
            <a:r>
              <a:rPr lang="fr-FR" i="1" u="sng" dirty="0"/>
              <a:t>x</a:t>
            </a:r>
            <a:r>
              <a:rPr lang="fr-FR" dirty="0"/>
              <a:t> mois combien aurais-je de couple de lapins ?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 Spécifications du problème :</a:t>
            </a:r>
          </a:p>
          <a:p>
            <a:pPr marL="457200" lvl="1" indent="0">
              <a:buNone/>
            </a:pPr>
            <a:r>
              <a:rPr lang="fr-FR" dirty="0"/>
              <a:t>Entrée a : nombre de mois</a:t>
            </a:r>
          </a:p>
          <a:p>
            <a:pPr marL="457200" lvl="1" indent="0">
              <a:buNone/>
            </a:pPr>
            <a:r>
              <a:rPr lang="fr-FR" dirty="0" err="1"/>
              <a:t>Pré-condition</a:t>
            </a:r>
            <a:r>
              <a:rPr lang="fr-FR" dirty="0"/>
              <a:t> : a réel positif</a:t>
            </a:r>
          </a:p>
          <a:p>
            <a:pPr marL="457200" lvl="1" indent="0">
              <a:buNone/>
            </a:pPr>
            <a:r>
              <a:rPr lang="fr-FR" dirty="0"/>
              <a:t>Sortie m : nombre de couples de lapins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: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1329029-1A1E-4519-B4DA-B441EF3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des lapins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A4965-D236-43D5-AC9C-ED4210641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93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F000F3D-4BC0-47EC-9216-304A758E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1898361"/>
            <a:ext cx="8539273" cy="4076412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Cas général : </a:t>
            </a:r>
          </a:p>
          <a:p>
            <a:pPr marL="457200" lvl="1" indent="0">
              <a:buNone/>
            </a:pPr>
            <a:r>
              <a:rPr lang="fr-FR" dirty="0"/>
              <a:t>Un élément est égal à la somme des deux éléments qui le précèdent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Cas de base :</a:t>
            </a:r>
          </a:p>
          <a:p>
            <a:pPr marL="457200" lvl="1" indent="0">
              <a:buNone/>
            </a:pPr>
            <a:r>
              <a:rPr lang="fr-FR" dirty="0"/>
              <a:t>L’élément 0 vaut 0 et l’élément 1 vaut 1</a:t>
            </a:r>
          </a:p>
          <a:p>
            <a:pPr marL="457200" lvl="1" indent="0">
              <a:buNone/>
            </a:pPr>
            <a:endParaRPr lang="fr-FR" dirty="0"/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85A516F-FAD3-4129-B3DC-F522664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DEC27D-D927-4FB1-B653-66C0B3D7A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22</a:t>
            </a:fld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115866-B248-4513-AAA5-1DCB58EB47AD}"/>
              </a:ext>
            </a:extLst>
          </p:cNvPr>
          <p:cNvGraphicFramePr>
            <a:graphicFrameLocks noGrp="1"/>
          </p:cNvGraphicFramePr>
          <p:nvPr/>
        </p:nvGraphicFramePr>
        <p:xfrm>
          <a:off x="1524001" y="1970578"/>
          <a:ext cx="6095997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229698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029369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54200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832908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11292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67965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367036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337733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0278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7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412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26EDBD-C6E2-473B-90BD-0E71EFBD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827" y="2513575"/>
            <a:ext cx="5400346" cy="1830849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AB20F1C-6555-4B12-AA25-BA6C9CB0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Fibonacci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9DB04-F498-4F79-86C4-F0E7D02E4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604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506168-D67A-4E07-9E74-A6099718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Pile d’exécution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E9ED16-359C-4C46-A98E-E0ADD6C2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Contexte d’exécution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45EED-382D-4F35-B40E-2401DE8B0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24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374A57-27D9-4296-95A3-8F8AB38B4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969" y="1246231"/>
            <a:ext cx="4834197" cy="538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A0692F-EB56-4B08-B783-DFBB5A65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pPr marL="457200" lvl="1" indent="0">
              <a:buNone/>
            </a:pPr>
            <a:r>
              <a:rPr lang="fr-FR" dirty="0"/>
              <a:t>Comment savoir si le mot rentré est un palindrome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x – mot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x est un mot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z – mot inversé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z = 1 / x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D697C9F-E3A8-4857-BF25-0E3FE08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9C2B45-91FE-4F1D-BB67-366A391D3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6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AF97EE2-9282-45F1-A594-73C9FD6E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889" y="1898650"/>
            <a:ext cx="3783559" cy="40767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A5D63FD-A9E5-43C0-AD14-42718EB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787E6-5944-42B3-B570-BED6757CD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1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0A0692F-EB56-4B08-B783-DFBB5A653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</a:t>
            </a:r>
          </a:p>
          <a:p>
            <a:pPr marL="457200" lvl="1" indent="0">
              <a:buNone/>
            </a:pPr>
            <a:r>
              <a:rPr lang="fr-FR" dirty="0"/>
              <a:t>Comment savoir si le mot rentré est un palindrome</a:t>
            </a:r>
          </a:p>
          <a:p>
            <a:endParaRPr lang="fr-FR" dirty="0"/>
          </a:p>
          <a:p>
            <a:pPr marL="457200" lvl="1" indent="0">
              <a:buNone/>
            </a:pPr>
            <a:r>
              <a:rPr lang="fr-FR" dirty="0"/>
              <a:t>E</a:t>
            </a:r>
            <a:r>
              <a:rPr lang="fr-BE" dirty="0" err="1"/>
              <a:t>ntrée</a:t>
            </a:r>
            <a:r>
              <a:rPr lang="fr-BE" dirty="0"/>
              <a:t> x – mot</a:t>
            </a:r>
          </a:p>
          <a:p>
            <a:pPr marL="457200" lvl="1" indent="0">
              <a:buNone/>
            </a:pPr>
            <a:r>
              <a:rPr lang="fr-FR" dirty="0"/>
              <a:t>P</a:t>
            </a:r>
            <a:r>
              <a:rPr lang="fr-BE" dirty="0"/>
              <a:t>ré-condition – x est un mot</a:t>
            </a:r>
          </a:p>
          <a:p>
            <a:pPr marL="457200" lvl="1" indent="0">
              <a:buNone/>
            </a:pPr>
            <a:r>
              <a:rPr lang="fr-FR" dirty="0"/>
              <a:t>S</a:t>
            </a:r>
            <a:r>
              <a:rPr lang="fr-BE" dirty="0"/>
              <a:t>ortie z – Vrai ou faux</a:t>
            </a:r>
          </a:p>
          <a:p>
            <a:pPr marL="457200" lvl="1" indent="0">
              <a:buNone/>
            </a:pPr>
            <a:r>
              <a:rPr lang="fr-FR" dirty="0" err="1"/>
              <a:t>Post-condition</a:t>
            </a:r>
            <a:r>
              <a:rPr lang="fr-FR" dirty="0"/>
              <a:t>  – 	x = 1 / x</a:t>
            </a:r>
          </a:p>
          <a:p>
            <a:endParaRPr lang="fr-BE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D697C9F-E3A8-4857-BF25-0E3FE082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9C2B45-91FE-4F1D-BB67-366A391D3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466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F78148-DBBA-400F-AF9D-3F71F7521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2070100"/>
            <a:ext cx="5019675" cy="37338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CDBD6CAA-EE6C-46B9-AB9F-840CE981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33085D-6EF8-414D-9512-3B2A1627C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4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3DC6346D-61AC-48A5-862C-180800FAED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Problème :</a:t>
                </a:r>
              </a:p>
              <a:p>
                <a:pPr marL="457200" lvl="1" indent="0">
                  <a:buNone/>
                </a:pPr>
                <a:r>
                  <a:rPr lang="fr-FR" dirty="0"/>
                  <a:t>Valeurs min et max calculées à partir d’une sélection de 4 parmi une liste de 5 entiers</a:t>
                </a:r>
              </a:p>
              <a:p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E</a:t>
                </a:r>
                <a:r>
                  <a:rPr lang="fr-BE" dirty="0" err="1"/>
                  <a:t>ntrée</a:t>
                </a:r>
                <a:r>
                  <a:rPr lang="fr-BE" dirty="0"/>
                  <a:t> x – liste</a:t>
                </a:r>
              </a:p>
              <a:p>
                <a:pPr marL="457200" lvl="1" indent="0">
                  <a:buNone/>
                </a:pPr>
                <a:r>
                  <a:rPr lang="fr-FR" dirty="0"/>
                  <a:t>P</a:t>
                </a:r>
                <a:r>
                  <a:rPr lang="fr-BE" dirty="0"/>
                  <a:t>ré-condition – liste contient des entiers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y – min</a:t>
                </a:r>
              </a:p>
              <a:p>
                <a:pPr marL="457200" lvl="1" indent="0">
                  <a:buNone/>
                </a:pPr>
                <a:r>
                  <a:rPr lang="fr-FR" dirty="0"/>
                  <a:t>S</a:t>
                </a:r>
                <a:r>
                  <a:rPr lang="fr-BE" dirty="0"/>
                  <a:t>ortie z – max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Post-condition</a:t>
                </a:r>
                <a:r>
                  <a:rPr lang="fr-FR" dirty="0"/>
                  <a:t>  –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&lt;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b="0" dirty="0"/>
              </a:p>
              <a:p>
                <a:pPr marL="457200" lvl="1" indent="0">
                  <a:buNone/>
                </a:pPr>
                <a:r>
                  <a:rPr lang="fr-FR" dirty="0"/>
                  <a:t>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fr-FR" dirty="0"/>
              </a:p>
              <a:p>
                <a:endParaRPr lang="fr-BE" dirty="0"/>
              </a:p>
              <a:p>
                <a:endParaRPr lang="fr-BE" dirty="0"/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3DC6346D-61AC-48A5-862C-180800FAED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26" t="-10314" b="-119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re 2">
            <a:extLst>
              <a:ext uri="{FF2B5EF4-FFF2-40B4-BE49-F238E27FC236}">
                <a16:creationId xmlns:a16="http://schemas.microsoft.com/office/drawing/2014/main" id="{F6375D51-809F-4BC9-823A-1956A168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2C531-86BF-49FC-A942-2573D84D3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45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1FBD33-6306-4A22-923E-9229B6F2D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570" y="1898650"/>
            <a:ext cx="5768197" cy="4076700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9965BBFD-3F95-445D-B724-18223F3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1563A-C758-4224-A7F3-F76FDE910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64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1FA469-C241-4FFF-B038-D0AD2EFCF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394" y="1953188"/>
            <a:ext cx="5924550" cy="3952875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B212B4B-2EAC-4A85-962B-A4BFA816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E1268C-1725-41F7-9D54-4A41EFA9A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F9506-C750-44C3-8E12-610AD4C8F1F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0947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-de-presentation-HEHbe--Sciences-et-technologies--2020" id="{A498BD53-F83B-4021-AAB3-AA6C29EFDC9D}" vid="{7280D352-7A7E-41A1-9B4F-543AFC5CCCB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11318</TotalTime>
  <Words>556</Words>
  <Application>Microsoft Office PowerPoint</Application>
  <PresentationFormat>Affichage à l'écran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Roboto</vt:lpstr>
      <vt:lpstr>Roboto </vt:lpstr>
      <vt:lpstr>Roboto Condensed</vt:lpstr>
      <vt:lpstr>Thème Office</vt:lpstr>
      <vt:lpstr>Base de programmation</vt:lpstr>
      <vt:lpstr>Présentation PowerPoint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Tours de Hanoï</vt:lpstr>
      <vt:lpstr>Tours de Hanoï</vt:lpstr>
      <vt:lpstr>Les fonctions</vt:lpstr>
      <vt:lpstr>Utilité</vt:lpstr>
      <vt:lpstr>Notions de base</vt:lpstr>
      <vt:lpstr>Paramètres</vt:lpstr>
      <vt:lpstr>Notions importantes</vt:lpstr>
      <vt:lpstr>La récursivité</vt:lpstr>
      <vt:lpstr>Problème des lapins</vt:lpstr>
      <vt:lpstr>Problème des lapins</vt:lpstr>
      <vt:lpstr>Problème des lapins</vt:lpstr>
      <vt:lpstr>Suite de Fibonacci</vt:lpstr>
      <vt:lpstr>Suite de Fibonacci</vt:lpstr>
      <vt:lpstr>Contexte d’exécution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DEPRETER Johan</dc:creator>
  <cp:lastModifiedBy>Corentin Lallement</cp:lastModifiedBy>
  <cp:revision>63</cp:revision>
  <dcterms:created xsi:type="dcterms:W3CDTF">2022-01-27T22:00:53Z</dcterms:created>
  <dcterms:modified xsi:type="dcterms:W3CDTF">2023-10-23T18:48:15Z</dcterms:modified>
</cp:coreProperties>
</file>