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431" r:id="rId3"/>
    <p:sldId id="402" r:id="rId4"/>
    <p:sldId id="403" r:id="rId5"/>
    <p:sldId id="404" r:id="rId6"/>
    <p:sldId id="405" r:id="rId7"/>
    <p:sldId id="406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396" r:id="rId17"/>
    <p:sldId id="395" r:id="rId18"/>
    <p:sldId id="418" r:id="rId19"/>
    <p:sldId id="275" r:id="rId20"/>
    <p:sldId id="417" r:id="rId21"/>
    <p:sldId id="420" r:id="rId22"/>
    <p:sldId id="422" r:id="rId23"/>
    <p:sldId id="421" r:id="rId24"/>
    <p:sldId id="274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B4E7"/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83102" autoAdjust="0"/>
  </p:normalViewPr>
  <p:slideViewPr>
    <p:cSldViewPr snapToGrid="0">
      <p:cViewPr varScale="1">
        <p:scale>
          <a:sx n="96" d="100"/>
          <a:sy n="96" d="100"/>
        </p:scale>
        <p:origin x="17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11-02-25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11-02-25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129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5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20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26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010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2FF5F-0C64-4FEE-B2DF-F912BCEEA8E0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869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 fontScale="90000"/>
          </a:bodyPr>
          <a:lstStyle/>
          <a:p>
            <a:r>
              <a:rPr lang="fr-FR" sz="4400" dirty="0"/>
              <a:t>Mathématiques appliquées à l'informatique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BA2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F468A0B-0E00-4EC4-8383-992A9999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Grand O »</a:t>
            </a:r>
          </a:p>
          <a:p>
            <a:pPr marL="0" indent="0" algn="ctr">
              <a:buNone/>
            </a:pP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f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(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)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∈ O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(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g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(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))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MSans10-Regular-Identity-H"/>
              </a:rPr>
              <a:t>si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∃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c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Italic10-Regular"/>
              </a:rPr>
              <a:t>&gt;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-Identity-H"/>
              </a:rPr>
              <a:t>0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MSans10-Regular-Identity-H"/>
              </a:rPr>
              <a:t>,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∃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8-Regular-Identity-H"/>
              </a:rPr>
              <a:t>0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≥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-Identity-H"/>
              </a:rPr>
              <a:t>1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MSans10-Regular-Identity-H"/>
              </a:rPr>
              <a:t>tels que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f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(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)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≤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c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Italic10-Regular"/>
              </a:rPr>
              <a:t>.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g 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(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10-Regular"/>
              </a:rPr>
              <a:t>)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MSans10-Regular-Identity-H"/>
              </a:rPr>
              <a:t>,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∀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MathSymbols10-Regular"/>
              </a:rPr>
              <a:t>≥ </a:t>
            </a:r>
            <a:r>
              <a:rPr lang="pt-BR" b="0" i="1" u="none" strike="noStrike" baseline="0" dirty="0">
                <a:solidFill>
                  <a:srgbClr val="2F6C9C"/>
                </a:solidFill>
                <a:latin typeface="LMSans10-Oblique-Identity-H"/>
              </a:rPr>
              <a:t>n</a:t>
            </a:r>
            <a:r>
              <a:rPr lang="pt-BR" b="0" i="0" u="none" strike="noStrike" baseline="0" dirty="0">
                <a:solidFill>
                  <a:srgbClr val="2F6C9C"/>
                </a:solidFill>
                <a:latin typeface="LMSans8-Regular-Identity-H"/>
              </a:rPr>
              <a:t>0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Autrement dit :</a:t>
            </a:r>
          </a:p>
          <a:p>
            <a:pPr marL="457200" lvl="1" indent="0">
              <a:buNone/>
            </a:pPr>
            <a:r>
              <a:rPr lang="fr-BE" dirty="0"/>
              <a:t>G(n) est une borne supérieure de f(n)</a:t>
            </a:r>
          </a:p>
          <a:p>
            <a:pPr marL="457200" lvl="1" indent="0">
              <a:buNone/>
            </a:pPr>
            <a:r>
              <a:rPr lang="fr-BE" dirty="0"/>
              <a:t>Elle se « situe » à une constante multiplicative près</a:t>
            </a:r>
          </a:p>
          <a:p>
            <a:pPr marL="457200" lvl="1" indent="0">
              <a:buNone/>
            </a:pP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E40998FF-171D-400B-ADBB-2DE577A858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Notation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fr-BE" sz="3600" dirty="0">
                  <a:latin typeface="LMMathSymbols10-Regular"/>
                </a:endParaRPr>
              </a:p>
            </p:txBody>
          </p:sp>
        </mc:Choice>
        <mc:Fallback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E40998FF-171D-400B-ADBB-2DE577A85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125" b="-191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66F22-67AF-42F9-B544-8E82DE62B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4E154AC-97EC-4EA0-8DE5-6707993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5CDA42B-526E-43F6-BEAC-E96D3CE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4F5A0E-E186-4E6D-B5DA-F21233A95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2EE616-0A48-4B6B-84CC-F771ED5A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2" y="1439217"/>
            <a:ext cx="7106996" cy="49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EABDF2-9204-439F-9EBB-247F0CE0B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va s’intéresser à la borne la plus simple et strict possible</a:t>
            </a:r>
          </a:p>
          <a:p>
            <a:endParaRPr lang="fr-FR" dirty="0"/>
          </a:p>
          <a:p>
            <a:r>
              <a:rPr lang="fr-FR" dirty="0"/>
              <a:t>Dans l’exemple précédent, n est une borne supérieure de 9n – 3 à une constante multiplicative près</a:t>
            </a:r>
          </a:p>
          <a:p>
            <a:endParaRPr lang="fr-FR" dirty="0"/>
          </a:p>
          <a:p>
            <a:r>
              <a:rPr lang="fr-FR" dirty="0"/>
              <a:t>On ne garde que les termes dominants et on supprime les constantes.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677419DF-8E5C-4E0E-94E9-4F2A75DD91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Notation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3" name="Titre 2">
                <a:extLst>
                  <a:ext uri="{FF2B5EF4-FFF2-40B4-BE49-F238E27FC236}">
                    <a16:creationId xmlns:a16="http://schemas.microsoft.com/office/drawing/2014/main" id="{677419DF-8E5C-4E0E-94E9-4F2A75DD9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4125" b="-318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3F1EB8-2585-4D1D-BB35-A2589C98D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98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A42353D-C748-47A4-A477-15DB56F1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008214C-4479-4BFA-9302-FE2F7CDA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3645A8-EB29-4DB7-81B0-2B4398221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EDD1ED-3D5D-41E3-8501-8FB1B7632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41" y="1264749"/>
            <a:ext cx="6808718" cy="481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E4F857A-0F11-4EA7-B04B-EF819D3D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Notation </a:t>
            </a:r>
            <a:r>
              <a:rPr lang="el-GR" dirty="0"/>
              <a:t>Ω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Borne inférieure</a:t>
            </a:r>
          </a:p>
          <a:p>
            <a:endParaRPr lang="fr-FR" dirty="0"/>
          </a:p>
          <a:p>
            <a:r>
              <a:rPr lang="fr-FR" dirty="0"/>
              <a:t>Notation </a:t>
            </a:r>
            <a:r>
              <a:rPr lang="el-GR" dirty="0"/>
              <a:t>Θ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Borne exacte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469F3B0-9B93-4F24-9079-0583DFD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notations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C46E82-BE2A-4677-BD57-3BE8909D5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29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D5F2D06-A846-4834-93B2-1D7AE5FA0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88" y="2819315"/>
            <a:ext cx="2105319" cy="121937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392CF574-7FC3-4FE2-8612-9ECB7CDB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8" y="228600"/>
            <a:ext cx="4485032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Les boucles imbriquées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8158FE-1F17-44CF-9DF5-8BFB63B09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4A63E0-9D26-49BD-B392-72ABCAEC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84" y="2709762"/>
            <a:ext cx="1838582" cy="143847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409DAE0-90FC-4A76-8788-97F6D4A1F57F}"/>
              </a:ext>
            </a:extLst>
          </p:cNvPr>
          <p:cNvSpPr txBox="1"/>
          <p:nvPr/>
        </p:nvSpPr>
        <p:spPr>
          <a:xfrm>
            <a:off x="3961426" y="2644170"/>
            <a:ext cx="115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9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5262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3F808D-0DD9-4F77-8205-E9FD389378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797C2-ED85-4E01-91C2-ADA9F675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56" y="1017895"/>
            <a:ext cx="8134088" cy="524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2A9BA5D4-4285-4D69-B15B-0E495ACA3EA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1411" y="1591957"/>
              <a:ext cx="7481178" cy="4087057"/>
            </p:xfrm>
            <a:graphic>
              <a:graphicData uri="http://schemas.openxmlformats.org/drawingml/2006/table">
                <a:tbl>
                  <a:tblPr/>
                  <a:tblGrid>
                    <a:gridCol w="3740589">
                      <a:extLst>
                        <a:ext uri="{9D8B030D-6E8A-4147-A177-3AD203B41FA5}">
                          <a16:colId xmlns:a16="http://schemas.microsoft.com/office/drawing/2014/main" val="400339787"/>
                        </a:ext>
                      </a:extLst>
                    </a:gridCol>
                    <a:gridCol w="3740589">
                      <a:extLst>
                        <a:ext uri="{9D8B030D-6E8A-4147-A177-3AD203B41FA5}">
                          <a16:colId xmlns:a16="http://schemas.microsoft.com/office/drawing/2014/main" val="1131045066"/>
                        </a:ext>
                      </a:extLst>
                    </a:gridCol>
                  </a:tblGrid>
                  <a:tr h="346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700" dirty="0">
                              <a:effectLst/>
                            </a:rPr>
                            <a:t>Notation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700">
                              <a:effectLst/>
                            </a:rPr>
                            <a:t>Type de complexité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836083"/>
                      </a:ext>
                    </a:extLst>
                  </a:tr>
                  <a:tr h="607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700" dirty="0">
                              <a:effectLst/>
                            </a:rPr>
                            <a:t>complexité constante (indépendante de la taille de la donnée)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288151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7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logarithmique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63505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linéaire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921816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𝑛𝑙𝑜𝑔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quasi linéaire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260361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²)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quadratique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384636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³)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cubique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426988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polynomiale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881130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fr-FR" sz="17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quasi polynomiale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414344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17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exponentielle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889877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17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fr-BE" sz="1700" dirty="0">
                            <a:effectLst/>
                          </a:endParaRP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 dirty="0">
                              <a:effectLst/>
                            </a:rPr>
                            <a:t>complexité factorielle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1749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Espace réservé du contenu 4">
                <a:extLst>
                  <a:ext uri="{FF2B5EF4-FFF2-40B4-BE49-F238E27FC236}">
                    <a16:creationId xmlns:a16="http://schemas.microsoft.com/office/drawing/2014/main" id="{2A9BA5D4-4285-4D69-B15B-0E495ACA3EA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4557227"/>
                  </p:ext>
                </p:extLst>
              </p:nvPr>
            </p:nvGraphicFramePr>
            <p:xfrm>
              <a:off x="831411" y="1591957"/>
              <a:ext cx="7481178" cy="4087057"/>
            </p:xfrm>
            <a:graphic>
              <a:graphicData uri="http://schemas.openxmlformats.org/drawingml/2006/table">
                <a:tbl>
                  <a:tblPr/>
                  <a:tblGrid>
                    <a:gridCol w="3740589">
                      <a:extLst>
                        <a:ext uri="{9D8B030D-6E8A-4147-A177-3AD203B41FA5}">
                          <a16:colId xmlns:a16="http://schemas.microsoft.com/office/drawing/2014/main" val="400339787"/>
                        </a:ext>
                      </a:extLst>
                    </a:gridCol>
                    <a:gridCol w="3740589">
                      <a:extLst>
                        <a:ext uri="{9D8B030D-6E8A-4147-A177-3AD203B41FA5}">
                          <a16:colId xmlns:a16="http://schemas.microsoft.com/office/drawing/2014/main" val="1131045066"/>
                        </a:ext>
                      </a:extLst>
                    </a:gridCol>
                  </a:tblGrid>
                  <a:tr h="346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700" dirty="0">
                              <a:effectLst/>
                            </a:rPr>
                            <a:t>Notation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sz="1700">
                              <a:effectLst/>
                            </a:rPr>
                            <a:t>Type de complexité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C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836083"/>
                      </a:ext>
                    </a:extLst>
                  </a:tr>
                  <a:tr h="60716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60000" r="-100163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700" dirty="0">
                              <a:effectLst/>
                            </a:rPr>
                            <a:t>complexité constante (indépendante de la taille de la donnée)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288151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280702" r="-100163" b="-8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logarithmique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563505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380702" r="-100163" b="-7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linéaire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921816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480702" r="-100163" b="-6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quasi linéaire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0260361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591071" r="-100163" b="-5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quadratique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384636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678947" r="-100163" b="-4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cubique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3426988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778947" r="-100163" b="-328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polynomiale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881130"/>
                      </a:ext>
                    </a:extLst>
                  </a:tr>
                  <a:tr h="35731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849153" r="-100163" b="-216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quasi polynomiale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414344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982456" r="-100163" b="-1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>
                              <a:effectLst/>
                            </a:rPr>
                            <a:t>complexité exponentielle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889877"/>
                      </a:ext>
                    </a:extLst>
                  </a:tr>
                  <a:tr h="34695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" t="-1082456" r="-100163" b="-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700" dirty="0">
                              <a:effectLst/>
                            </a:rPr>
                            <a:t>complexité factorielle</a:t>
                          </a:r>
                        </a:p>
                      </a:txBody>
                      <a:tcPr marL="86738" marR="86738" marT="43369" marB="43369" anchor="ctr">
                        <a:lnL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1749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7F37CF0E-B71F-4871-A498-B624CAC0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50" y="228600"/>
            <a:ext cx="4705699" cy="962247"/>
          </a:xfrm>
        </p:spPr>
        <p:txBody>
          <a:bodyPr>
            <a:normAutofit/>
          </a:bodyPr>
          <a:lstStyle/>
          <a:p>
            <a:r>
              <a:rPr lang="fr-FR" dirty="0"/>
              <a:t>La complexité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F04EB2-36B1-452D-A6D7-B3909B792C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699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D5D4EE0-78BF-43AF-93A6-A3A73373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8CA0EA0-8954-4106-85DB-5866DA40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2B86A1-3C1E-4F8A-8FFC-772774E2C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pic>
        <p:nvPicPr>
          <p:cNvPr id="2050" name="Picture 2" descr="a man in a tie is sitting at a table with his mouth open .">
            <a:extLst>
              <a:ext uri="{FF2B5EF4-FFF2-40B4-BE49-F238E27FC236}">
                <a16:creationId xmlns:a16="http://schemas.microsoft.com/office/drawing/2014/main" id="{7D35A0A1-B5A2-4EA3-8E71-1A506E75D4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54" y="1964374"/>
            <a:ext cx="6157692" cy="394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9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Exercices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160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Complexité calculatoire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10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D4DB7F8-1F5E-40DC-9E31-636A3E33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le calcul de complexité du tri à bulles en utilisant l’algorithme suivant :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8EBC26-4305-441A-801D-27A9D937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à bulles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D78A-F673-4F37-8F36-E549AC89A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64F5DC-F546-43EB-9C9F-FD9309FA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49" y="2921012"/>
            <a:ext cx="539190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4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D4DB7F8-1F5E-40DC-9E31-636A3E33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Réaliser le calcul de complexité du tri par insertion en utilisant l’algorithme suivant :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88EBC26-4305-441A-801D-27A9D937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par insertion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D9D78A-F673-4F37-8F36-E549AC89A7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625877-7096-47EF-8B1F-B8C74998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6" y="2864762"/>
            <a:ext cx="7901747" cy="28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47AD7E-DFEF-4B3C-966F-CB8EA2D2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3FDDEE-97FF-487C-89F5-5CB721B1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51FD2-131A-4861-99B5-79C04E4D4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800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>
            <a:normAutofit/>
          </a:bodyPr>
          <a:lstStyle/>
          <a:p>
            <a:r>
              <a:rPr lang="fr-FR" sz="4400" dirty="0"/>
              <a:t>La récurrence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35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9593ACE-83B2-45D4-B4AD-777A4F0C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372896"/>
            <a:ext cx="8539162" cy="3128207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4601000-4231-4449-8224-CA2E4D41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F825F-8FE2-4C74-9436-012F034EA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313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3EA7E8A-DC53-4EBA-B781-59196B7DD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va imaginer le problème pour n disques.</a:t>
                </a:r>
              </a:p>
              <a:p>
                <a:endParaRPr lang="fr-FR" dirty="0"/>
              </a:p>
              <a:p>
                <a:r>
                  <a:rPr lang="fr-FR" dirty="0"/>
                  <a:t>On aura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BE" dirty="0"/>
                  <a:t> qui est le nombre minimum de coups pour transférer n disques.</a:t>
                </a:r>
              </a:p>
              <a:p>
                <a:endParaRPr lang="fr-BE" dirty="0"/>
              </a:p>
              <a:p>
                <a:r>
                  <a:rPr lang="fr-BE" dirty="0"/>
                  <a:t>On peut assez facilement déterminer qu’alors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B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A3EA7E8A-DC53-4EBA-B781-59196B7DD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9E1BF525-B46E-440C-9206-32300EB5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59B6AF-B748-4D9B-B28F-AC1F8748E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42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E8A5932-1097-4576-AFCD-C461C86C8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977" y="1351722"/>
                <a:ext cx="8539273" cy="4623051"/>
              </a:xfrm>
            </p:spPr>
            <p:txBody>
              <a:bodyPr/>
              <a:lstStyle/>
              <a:p>
                <a:r>
                  <a:rPr lang="fr-FR" dirty="0"/>
                  <a:t>A 3 disques, on va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1. Transférer les 2 premiers disques sur un piquet</a:t>
                </a:r>
              </a:p>
              <a:p>
                <a:pPr marL="457200" lvl="1" indent="0">
                  <a:buNone/>
                </a:pPr>
                <a:r>
                  <a:rPr lang="fr-BE" dirty="0"/>
                  <a:t>2. Déplacer le disque 3</a:t>
                </a:r>
              </a:p>
              <a:p>
                <a:pPr marL="457200" lvl="1" indent="0">
                  <a:buNone/>
                </a:pPr>
                <a:r>
                  <a:rPr lang="fr-BE" dirty="0"/>
                  <a:t>3. Retransférer les 2 premiers disques sur le piquet du disque 3</a:t>
                </a:r>
              </a:p>
              <a:p>
                <a:pPr marL="457200" lvl="1" indent="0">
                  <a:buNone/>
                </a:pPr>
                <a:endParaRPr lang="fr-BE" dirty="0"/>
              </a:p>
              <a:p>
                <a:r>
                  <a:rPr lang="fr-BE" dirty="0"/>
                  <a:t>Comment on fait pour n disques alors ?</a:t>
                </a:r>
              </a:p>
              <a:p>
                <a:pPr marL="457200" lvl="1" indent="0">
                  <a:buNone/>
                </a:pPr>
                <a:r>
                  <a:rPr lang="fr-BE" dirty="0"/>
                  <a:t>1. Transférer les n-1 disques sur un piquet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r>
                  <a:rPr lang="fr-BE" dirty="0"/>
                  <a:t>2. Déplacer le plus grand disque (1 déplacement)</a:t>
                </a:r>
              </a:p>
              <a:p>
                <a:pPr marL="457200" lvl="1" indent="0">
                  <a:buNone/>
                </a:pPr>
                <a:r>
                  <a:rPr lang="fr-BE" dirty="0"/>
                  <a:t>3. Retransférer les n-1 disques sur le piquet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/>
              </a:p>
              <a:p>
                <a:pPr marL="457200" lvl="1" indent="0">
                  <a:buNone/>
                </a:pPr>
                <a:endParaRPr lang="fr-BE" dirty="0"/>
              </a:p>
              <a:p>
                <a:r>
                  <a:rPr lang="fr-BE" dirty="0"/>
                  <a:t>On obtient donc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7E8A5932-1097-4576-AFCD-C461C86C8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7" y="1351722"/>
                <a:ext cx="8539273" cy="4623051"/>
              </a:xfrm>
              <a:blipFill>
                <a:blip r:embed="rId2"/>
                <a:stretch>
                  <a:fillRect l="-2926" t="-9103" r="-57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1CC5B022-AF54-428A-B76B-8C89F292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plus grand ?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FA85F-D330-4BB5-BFB6-F21A5CB79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545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6DD47435-04D5-4B66-A36E-1660AB335E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/>
                  <a:t> </a:t>
                </a:r>
              </a:p>
              <a:p>
                <a:endParaRPr lang="fr-BE" dirty="0"/>
              </a:p>
              <a:p>
                <a:r>
                  <a:rPr lang="fr-BE" dirty="0"/>
                  <a:t>On peut assez facilement montrer qu’il n’y a pas moins de mouvement possible</a:t>
                </a:r>
              </a:p>
              <a:p>
                <a:endParaRPr lang="fr-BE" dirty="0"/>
              </a:p>
              <a:p>
                <a:r>
                  <a:rPr lang="fr-BE" dirty="0"/>
                  <a:t>On peut donc écrire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 </a:t>
                </a:r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6DD47435-04D5-4B66-A36E-1660AB335E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34D3C1EA-591B-4817-B8D0-02D75CE1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n disques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A0258-F346-4D8D-9CFA-DA0205242E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40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2850069A-F3E6-4D6B-B379-2B14D9691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a donc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≤2∗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/>
                  <a:t> </a:t>
                </a:r>
              </a:p>
              <a:p>
                <a:pPr lvl="1"/>
                <a:endParaRPr lang="fr-BE" dirty="0"/>
              </a:p>
              <a:p>
                <a:r>
                  <a:rPr lang="fr-FR" dirty="0"/>
                  <a:t>On peut aussi affirmer assez facilement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endParaRPr lang="fr-BE" dirty="0"/>
              </a:p>
              <a:p>
                <a:r>
                  <a:rPr lang="fr-BE" dirty="0"/>
                  <a:t>On pourra alors écrire la récurrence suivante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2850069A-F3E6-4D6B-B379-2B14D9691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55BDBE48-3A37-4BE2-8959-722FF99D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CD941B-7366-48F0-A9EF-087E3B10E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01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03FF6444-4EB7-4189-804D-AE4E1866B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On a le système d’équations de récurrence suivantes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BE" dirty="0"/>
                  <a:t> </a:t>
                </a:r>
              </a:p>
              <a:p>
                <a:endParaRPr lang="fr-B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𝑂𝐾</m:t>
                        </m:r>
                      </m:e>
                    </m:d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=2∗1+1=3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𝑂𝐾</m:t>
                        </m:r>
                      </m:e>
                    </m:d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=2∗3+1=7</m:t>
                    </m:r>
                  </m:oMath>
                </a14:m>
                <a:endParaRPr lang="fr-FR" b="0" dirty="0"/>
              </a:p>
              <a:p>
                <a:r>
                  <a:rPr lang="fr-BE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fr-BE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03FF6444-4EB7-4189-804D-AE4E1866B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 b="-254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17C8C1DC-5EFF-408E-BEC2-D57AC15F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2" y="228600"/>
            <a:ext cx="4981988" cy="962247"/>
          </a:xfrm>
        </p:spPr>
        <p:txBody>
          <a:bodyPr>
            <a:normAutofit fontScale="90000"/>
          </a:bodyPr>
          <a:lstStyle/>
          <a:p>
            <a:r>
              <a:rPr lang="fr-FR" dirty="0"/>
              <a:t>Application et vérifications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63CF2F-D477-463D-B321-9AC772254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382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F98779C-0D69-47B8-A261-AF5D7EC8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une instruction en langage de haut niveau</a:t>
            </a:r>
          </a:p>
          <a:p>
            <a:endParaRPr lang="fr-FR" dirty="0"/>
          </a:p>
          <a:p>
            <a:r>
              <a:rPr lang="fr-FR" dirty="0"/>
              <a:t>Elle représente un nombre constant d’opérations élémentaires exécutées par le processeur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Une affectation, une comparaison, un embranchement, une opération arithmétique, un accès à un tableau, un return, un appel de fonction, …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5EB700D-EC6C-4E56-B3BC-5E3267FA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primitive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90375-C3FE-45BF-8C75-CDB8199E1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5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D1ADC94B-B778-4962-9788-6890C6C5C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 système d’équations de récurrence est indirecte et locale.</a:t>
                </a:r>
              </a:p>
              <a:p>
                <a:endParaRPr lang="fr-FR" dirty="0"/>
              </a:p>
              <a:p>
                <a:r>
                  <a:rPr lang="fr-FR" dirty="0"/>
                  <a:t>On veut trouver une expression qui ne dépend de rien d’autre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BE" dirty="0"/>
              </a:p>
              <a:p>
                <a:r>
                  <a:rPr lang="fr-BE" dirty="0"/>
                  <a:t>Une solution :</a:t>
                </a:r>
              </a:p>
              <a:p>
                <a:pPr lvl="1"/>
                <a:r>
                  <a:rPr lang="fr-BE" dirty="0"/>
                  <a:t>« Deviner la solution correcte »</a:t>
                </a:r>
              </a:p>
              <a:p>
                <a:pPr lvl="1"/>
                <a:r>
                  <a:rPr lang="fr-BE" dirty="0"/>
                  <a:t>Prouver que la supposition est correcte</a:t>
                </a:r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D1ADC94B-B778-4962-9788-6890C6C5C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4594C003-DA8B-4FD0-BDE6-CC920D2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69CA7D-D661-4635-B1B9-D2491DBE9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29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874D5B71-5F85-4208-8017-9833B0ED1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Ici, pour deviner on va de nouveau s’intéresser aux petits exemples :</a:t>
                </a:r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2∗3+1=7</m:t>
                      </m:r>
                    </m:oMath>
                  </m:oMathPara>
                </a14:m>
                <a:endParaRPr lang="fr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On dirait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𝑝𝑜𝑢𝑟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874D5B71-5F85-4208-8017-9833B0ED1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F5B205BF-93D4-4A4A-B655-8AAF67AF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Récurrence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B5D9C-F491-4CFD-8EF4-1F00D06F6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7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DD254E-4AA0-4823-A571-E5A2C248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le fait de prouver une affirmation générale à partir de cas particuliers</a:t>
            </a:r>
          </a:p>
          <a:p>
            <a:endParaRPr lang="fr-FR" dirty="0"/>
          </a:p>
          <a:p>
            <a:r>
              <a:rPr lang="fr-FR" dirty="0"/>
              <a:t>Très efficace pour prouver l’exactitude d’un algorithme récursif</a:t>
            </a:r>
          </a:p>
          <a:p>
            <a:endParaRPr lang="fr-FR" dirty="0"/>
          </a:p>
          <a:p>
            <a:r>
              <a:rPr lang="fr-FR" dirty="0"/>
              <a:t>On va prouver que la première étape est correcte, et qu’a chaque étape on peut toujours passer à la suivante selon le même principe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16DE8A0-4A03-40D5-9E3A-4B7FFD59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432327-B034-4A0B-AFB4-49C4B0DB1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614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ADAD27C-3824-4164-B5E6-78ACD35D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498F9D7-38E9-43F0-A124-ABDC22D0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AB5D3E-DDB8-4E9A-9325-A21AE663A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9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D576D3C-2E8A-4A17-9854-E9023A50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655805"/>
            <a:ext cx="8539273" cy="4318968"/>
          </a:xfrm>
        </p:spPr>
        <p:txBody>
          <a:bodyPr/>
          <a:lstStyle/>
          <a:p>
            <a:r>
              <a:rPr lang="fr-FR" dirty="0"/>
              <a:t>On peut imaginer qu’une opération primitive se fait en 1 nanoseconde.</a:t>
            </a:r>
          </a:p>
          <a:p>
            <a:endParaRPr lang="fr-FR" dirty="0"/>
          </a:p>
          <a:p>
            <a:r>
              <a:rPr lang="fr-FR" dirty="0"/>
              <a:t>Si n = 1000 combien de temps prend le programme pour s’exécuter en fonction de f(n)</a:t>
            </a:r>
          </a:p>
          <a:p>
            <a:endParaRPr lang="fr-FR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D33C344-D76D-49EE-B23B-EA80B434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Temps d’exécution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708F2E-273A-4167-B2FC-AA13347B1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4AECA5B4-1E9D-458C-BD6F-128EBA4414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41687"/>
                  </p:ext>
                </p:extLst>
              </p:nvPr>
            </p:nvGraphicFramePr>
            <p:xfrm>
              <a:off x="1524000" y="3936567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62331975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639397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F(n)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83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0.000 001 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595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400 n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0.000 4 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60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0.002 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30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≈ 11.5 jours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440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4AECA5B4-1E9D-458C-BD6F-128EBA4414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41687"/>
                  </p:ext>
                </p:extLst>
              </p:nvPr>
            </p:nvGraphicFramePr>
            <p:xfrm>
              <a:off x="1524000" y="3936567"/>
              <a:ext cx="6096000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62331975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639397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F(n)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Temps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083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n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0.000 001 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595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400 n</a:t>
                          </a:r>
                          <a:endParaRPr lang="fr-B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0.000 4 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602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00" t="-306557" r="-101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0.002 s</a:t>
                          </a:r>
                          <a:endParaRPr lang="fr-B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4306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400" t="-406557" r="-101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BE" dirty="0"/>
                            <a:t>≈ 11.5 jours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440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03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9AC2BD-A99E-45B2-9E94-9459C6B5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67481"/>
            <a:ext cx="8539273" cy="4607292"/>
          </a:xfrm>
        </p:spPr>
        <p:txBody>
          <a:bodyPr/>
          <a:lstStyle/>
          <a:p>
            <a:r>
              <a:rPr lang="fr-FR" dirty="0"/>
              <a:t>Prenons un exemple concret.</a:t>
            </a:r>
          </a:p>
          <a:p>
            <a:endParaRPr lang="fr-BE" dirty="0"/>
          </a:p>
          <a:p>
            <a:pPr marL="0" indent="0">
              <a:buNone/>
            </a:pPr>
            <a:r>
              <a:rPr lang="fr-BE" dirty="0"/>
              <a:t>On a un algorithme suivant qui permet de renvoyer le premier entier négatif d’une liste de n entiers.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Il se passe quoi si A vaut [-1]; [2,4,-3,6]; [5,9,4,7,-8]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BA14E9-4A82-4CDE-95E8-360CEE89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Notions de cas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4D9CA-2FA0-4A3F-A49C-9BF643B14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8A6BD9-5919-4201-A92E-CAD729BC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75" y="3138014"/>
            <a:ext cx="2790050" cy="19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9219462-68A4-4F2E-941A-08B1FA68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instances sont importantes pour l’efficacité des algorithmes.</a:t>
            </a:r>
          </a:p>
          <a:p>
            <a:endParaRPr lang="fr-FR" dirty="0"/>
          </a:p>
          <a:p>
            <a:r>
              <a:rPr lang="fr-FR" dirty="0"/>
              <a:t>Infinité d’instances</a:t>
            </a:r>
          </a:p>
          <a:p>
            <a:endParaRPr lang="fr-FR" dirty="0"/>
          </a:p>
          <a:p>
            <a:r>
              <a:rPr lang="fr-FR" dirty="0"/>
              <a:t>On va classer selon si on est dans le meilleur, pire, moyen cas.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02564E9-16DB-43CE-936D-D959961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instances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E7BCF4-77BA-4E04-8B9D-9E358725E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72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203F81D-8B94-4901-9AB0-5E1829AF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Toujours considérer des problèmes d’une même taille</a:t>
            </a:r>
          </a:p>
          <a:p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Travailler avec des données spécifiques</a:t>
            </a:r>
          </a:p>
          <a:p>
            <a:endParaRPr lang="fr-FR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cs typeface="Arial" panose="020B0604020202020204" pitchFamily="34" charset="0"/>
              </a:rPr>
              <a:t>Chercher les limites : </a:t>
            </a:r>
          </a:p>
          <a:p>
            <a:pPr marL="457200" lvl="1" indent="0">
              <a:buNone/>
            </a:pPr>
            <a:r>
              <a:rPr lang="fr-BE" dirty="0">
                <a:solidFill>
                  <a:schemeClr val="tx1"/>
                </a:solidFill>
                <a:cs typeface="Arial" panose="020B0604020202020204" pitchFamily="34" charset="0"/>
              </a:rPr>
              <a:t>Exemples de petites tailles ;</a:t>
            </a:r>
          </a:p>
          <a:p>
            <a:pPr marL="457200" lvl="1" indent="0">
              <a:buNone/>
            </a:pPr>
            <a:r>
              <a:rPr lang="fr-BE" dirty="0">
                <a:solidFill>
                  <a:schemeClr val="tx1"/>
                </a:solidFill>
                <a:cs typeface="Arial" panose="020B0604020202020204" pitchFamily="34" charset="0"/>
              </a:rPr>
              <a:t>Cas d’égalité ;</a:t>
            </a:r>
          </a:p>
          <a:p>
            <a:pPr marL="457200" lvl="1" indent="0">
              <a:buNone/>
            </a:pPr>
            <a:r>
              <a:rPr lang="fr-BE" dirty="0">
                <a:solidFill>
                  <a:schemeClr val="tx1"/>
                </a:solidFill>
                <a:cs typeface="Arial" panose="020B0604020202020204" pitchFamily="34" charset="0"/>
              </a:rPr>
              <a:t>Très grands, très petits, déjà trié en sens inverse, que des valeurs négatives, </a:t>
            </a:r>
            <a:r>
              <a:rPr lang="fr-BE" dirty="0" err="1">
                <a:solidFill>
                  <a:schemeClr val="tx1"/>
                </a:solidFill>
                <a:cs typeface="Arial" panose="020B0604020202020204" pitchFamily="34" charset="0"/>
              </a:rPr>
              <a:t>etc</a:t>
            </a:r>
            <a:endParaRPr lang="fr-BE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183E522-5179-4A0C-907C-1F4A67AC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Identifier le pire cas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3CDDE-5ED5-49EE-8A9D-E573CA0AE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2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67B8E57-4C58-471B-99E6-D0AA02C8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4063553" cy="4076412"/>
          </a:xfrm>
        </p:spPr>
        <p:txBody>
          <a:bodyPr/>
          <a:lstStyle/>
          <a:p>
            <a:pPr marL="0" indent="0" algn="l">
              <a:buNone/>
            </a:pPr>
            <a:r>
              <a:rPr lang="fr-BE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Algorithme : </a:t>
            </a:r>
            <a:r>
              <a:rPr lang="fr-BE" sz="1800" b="0" i="0" u="none" strike="noStrike" baseline="0" dirty="0" err="1">
                <a:solidFill>
                  <a:srgbClr val="000000"/>
                </a:solidFill>
                <a:latin typeface="LMSans10-Regular-Identity-H"/>
              </a:rPr>
              <a:t>arrayMax</a:t>
            </a:r>
            <a:endParaRPr lang="fr-BE" sz="1800" b="0" i="0" u="none" strike="noStrike" baseline="0" dirty="0">
              <a:solidFill>
                <a:srgbClr val="000000"/>
              </a:solidFill>
              <a:latin typeface="LMSans10-Regular-Identity-H"/>
            </a:endParaRPr>
          </a:p>
          <a:p>
            <a:pPr marL="0" indent="0" algn="l">
              <a:buNone/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Entrée :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A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-Identity-H"/>
              </a:rPr>
              <a:t>un tableau de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n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-Identity-H"/>
              </a:rPr>
              <a:t>entiers (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n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MathItalic10-Regular"/>
              </a:rPr>
              <a:t>&gt; 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-Identity-H"/>
              </a:rPr>
              <a:t>0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-Identity-H"/>
              </a:rPr>
              <a:t>)</a:t>
            </a:r>
          </a:p>
          <a:p>
            <a:pPr marL="0" indent="0" algn="l">
              <a:buNone/>
            </a:pPr>
            <a:r>
              <a:rPr lang="fr-FR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Sortie 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-Identity-H"/>
              </a:rPr>
              <a:t>La valeur maximale dans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A</a:t>
            </a:r>
          </a:p>
          <a:p>
            <a:pPr marL="0" indent="0" algn="l">
              <a:buNone/>
            </a:pPr>
            <a:r>
              <a:rPr lang="fr-FR" sz="1800" b="0" i="1" u="none" strike="noStrike" baseline="0" dirty="0" err="1">
                <a:solidFill>
                  <a:srgbClr val="2F6C9C"/>
                </a:solidFill>
                <a:latin typeface="LMSans10-Oblique-Identity-H"/>
              </a:rPr>
              <a:t>currentMax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MathSymbols10-Regular"/>
              </a:rPr>
              <a:t>←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A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"/>
              </a:rPr>
              <a:t>[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-Identity-H"/>
              </a:rPr>
              <a:t>0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"/>
              </a:rPr>
              <a:t>]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for 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i 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MathSymbols10-Regular"/>
              </a:rPr>
              <a:t>←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10-Regular-Identity-H"/>
              </a:rPr>
              <a:t>1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to 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n 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MathSymbols10-Regular"/>
              </a:rPr>
              <a:t>−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10-Regular-Identity-H"/>
              </a:rPr>
              <a:t>1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do</a:t>
            </a:r>
          </a:p>
          <a:p>
            <a:pPr marL="0" indent="0" algn="l">
              <a:buNone/>
            </a:pPr>
            <a:r>
              <a:rPr lang="pt-BR" sz="1800" b="1" dirty="0">
                <a:solidFill>
                  <a:srgbClr val="000000"/>
                </a:solidFill>
                <a:latin typeface="LMSans10-Bold-Identity-H"/>
              </a:rPr>
              <a:t>	</a:t>
            </a:r>
            <a:r>
              <a:rPr lang="fr-BE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if </a:t>
            </a:r>
            <a:r>
              <a:rPr lang="fr-BE" sz="1800" b="0" i="1" u="none" strike="noStrike" baseline="0" dirty="0" err="1">
                <a:solidFill>
                  <a:srgbClr val="2F6C9C"/>
                </a:solidFill>
                <a:latin typeface="LMSans10-Oblique-Identity-H"/>
              </a:rPr>
              <a:t>currentMax</a:t>
            </a:r>
            <a:r>
              <a:rPr lang="fr-BE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 </a:t>
            </a:r>
            <a:r>
              <a:rPr lang="fr-BE" sz="1800" b="0" i="1" u="none" strike="noStrike" baseline="0" dirty="0">
                <a:solidFill>
                  <a:srgbClr val="2F6C9C"/>
                </a:solidFill>
                <a:latin typeface="LMMathItalic10-Regular"/>
              </a:rPr>
              <a:t>&lt; </a:t>
            </a:r>
            <a:r>
              <a:rPr lang="fr-BE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A</a:t>
            </a:r>
            <a:r>
              <a:rPr lang="fr-BE" sz="1800" b="0" i="0" u="none" strike="noStrike" baseline="0" dirty="0">
                <a:solidFill>
                  <a:srgbClr val="2F6C9C"/>
                </a:solidFill>
                <a:latin typeface="LMSans10-Regular"/>
              </a:rPr>
              <a:t>[</a:t>
            </a:r>
            <a:r>
              <a:rPr lang="fr-BE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i</a:t>
            </a:r>
            <a:r>
              <a:rPr lang="fr-BE" sz="1800" b="0" i="0" u="none" strike="noStrike" baseline="0" dirty="0">
                <a:solidFill>
                  <a:srgbClr val="2F6C9C"/>
                </a:solidFill>
                <a:latin typeface="LMSans10-Regular"/>
              </a:rPr>
              <a:t>] </a:t>
            </a:r>
            <a:r>
              <a:rPr lang="fr-BE" sz="1800" b="1" i="0" u="none" strike="noStrike" baseline="0" dirty="0" err="1">
                <a:solidFill>
                  <a:srgbClr val="000000"/>
                </a:solidFill>
                <a:latin typeface="LMSans10-Bold-Identity-H"/>
              </a:rPr>
              <a:t>then</a:t>
            </a:r>
            <a:r>
              <a:rPr lang="fr-BE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 </a:t>
            </a:r>
            <a:endParaRPr lang="fr-BE" sz="1800" b="1" dirty="0">
              <a:solidFill>
                <a:srgbClr val="000000"/>
              </a:solidFill>
              <a:latin typeface="LMSans10-Bold-Identity-H"/>
            </a:endParaRPr>
          </a:p>
          <a:p>
            <a:pPr marL="0" indent="0" algn="l">
              <a:buNone/>
            </a:pPr>
            <a:r>
              <a:rPr lang="fr-BE" sz="1800" b="1" i="1" u="none" strike="noStrike" baseline="0" dirty="0">
                <a:solidFill>
                  <a:srgbClr val="000000"/>
                </a:solidFill>
                <a:latin typeface="LMSans10-Bold-Identity-H"/>
              </a:rPr>
              <a:t>		</a:t>
            </a:r>
            <a:r>
              <a:rPr lang="fr-FR" sz="1800" b="0" i="1" u="none" strike="noStrike" baseline="0" dirty="0" err="1">
                <a:solidFill>
                  <a:srgbClr val="2F6C9C"/>
                </a:solidFill>
                <a:latin typeface="LMSans10-Oblique-Identity-H"/>
              </a:rPr>
              <a:t>currentMax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MathSymbols10-Regular"/>
              </a:rPr>
              <a:t>←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A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"/>
              </a:rPr>
              <a:t>[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i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10-Regular"/>
              </a:rPr>
              <a:t>] </a:t>
            </a:r>
            <a:endParaRPr lang="fr-FR" sz="1800" dirty="0">
              <a:solidFill>
                <a:srgbClr val="2F6C9C"/>
              </a:solidFill>
              <a:latin typeface="LMSans10-Regular"/>
            </a:endParaRPr>
          </a:p>
          <a:p>
            <a:pPr marL="0" indent="0" algn="l">
              <a:buNone/>
            </a:pPr>
            <a:r>
              <a:rPr lang="fr-BE" sz="1800" b="1" i="0" u="none" strike="noStrike" baseline="0" dirty="0">
                <a:solidFill>
                  <a:srgbClr val="000000"/>
                </a:solidFill>
                <a:latin typeface="LMSans10-Bold-Identity-H"/>
              </a:rPr>
              <a:t>return </a:t>
            </a:r>
            <a:r>
              <a:rPr lang="fr-BE" sz="1800" b="0" i="1" u="none" strike="noStrike" baseline="0" dirty="0" err="1">
                <a:solidFill>
                  <a:srgbClr val="2F6C9C"/>
                </a:solidFill>
                <a:latin typeface="LMSans10-Oblique-Identity-H"/>
              </a:rPr>
              <a:t>currentMax</a:t>
            </a:r>
            <a:r>
              <a:rPr lang="fr-BE" sz="1800" b="0" i="1" u="none" strike="noStrike" baseline="0" dirty="0">
                <a:solidFill>
                  <a:srgbClr val="2F6C9C"/>
                </a:solidFill>
                <a:latin typeface="LMSans10-Oblique-Identity-H"/>
              </a:rPr>
              <a:t> 					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B1DED66-371D-4E49-829D-A2512FA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Calculer le nombre d’opérations primitives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5C7D4B-48F1-4176-8E18-2B3899A09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613F50-21AD-49B1-A5C2-6106E6981274}"/>
              </a:ext>
            </a:extLst>
          </p:cNvPr>
          <p:cNvSpPr txBox="1"/>
          <p:nvPr/>
        </p:nvSpPr>
        <p:spPr>
          <a:xfrm>
            <a:off x="4860324" y="2943624"/>
            <a:ext cx="3734573" cy="198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// </a:t>
            </a:r>
            <a:r>
              <a:rPr lang="fr-BE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2 </a:t>
            </a:r>
            <a:r>
              <a:rPr lang="fr-BE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opérations</a:t>
            </a:r>
          </a:p>
          <a:p>
            <a:pPr>
              <a:lnSpc>
                <a:spcPct val="150000"/>
              </a:lnSpc>
            </a:pPr>
            <a:r>
              <a:rPr lang="pt-B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//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1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"/>
              </a:rPr>
              <a:t>+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2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MathItalic9-Regular"/>
              </a:rPr>
              <a:t>.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"/>
              </a:rPr>
              <a:t>(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Sans9-Oblique-Identity-H"/>
              </a:rPr>
              <a:t>n 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MathSymbols9-Regular"/>
              </a:rPr>
              <a:t>−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1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"/>
              </a:rPr>
              <a:t>) + </a:t>
            </a:r>
            <a:r>
              <a:rPr lang="pt-B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2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MathItalic9-Regular"/>
              </a:rPr>
              <a:t>.</a:t>
            </a:r>
            <a:r>
              <a:rPr lang="pt-BR" sz="1800" b="0" i="1" u="none" strike="noStrike" baseline="0" dirty="0">
                <a:solidFill>
                  <a:srgbClr val="2F6C9C"/>
                </a:solidFill>
                <a:latin typeface="LMSans9-Oblique-Identity-H"/>
              </a:rPr>
              <a:t>n </a:t>
            </a:r>
            <a:r>
              <a:rPr lang="pt-B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op</a:t>
            </a:r>
            <a:endParaRPr lang="fr-BE" dirty="0">
              <a:solidFill>
                <a:srgbClr val="5DB4E7"/>
              </a:solidFill>
              <a:latin typeface="LMMono9-Regular-Identity-H"/>
            </a:endParaRP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// 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3 </a:t>
            </a: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op., exécutées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9-Oblique-Identity-H"/>
              </a:rPr>
              <a:t>n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MathSymbols9-Regular"/>
              </a:rPr>
              <a:t>− 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1 </a:t>
            </a: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fois</a:t>
            </a:r>
          </a:p>
          <a:p>
            <a:pPr>
              <a:lnSpc>
                <a:spcPct val="150000"/>
              </a:lnSpc>
            </a:pP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// 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2 </a:t>
            </a: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op., exécutées au plus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Sans9-Oblique-Identity-H"/>
              </a:rPr>
              <a:t>n </a:t>
            </a:r>
            <a:r>
              <a:rPr lang="fr-FR" sz="1800" b="0" i="1" u="none" strike="noStrike" baseline="0" dirty="0">
                <a:solidFill>
                  <a:srgbClr val="2F6C9C"/>
                </a:solidFill>
                <a:latin typeface="LMMathSymbols9-Regular"/>
              </a:rPr>
              <a:t>− </a:t>
            </a:r>
            <a:r>
              <a:rPr lang="fr-FR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1 </a:t>
            </a:r>
            <a:r>
              <a:rPr lang="fr-FR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fois</a:t>
            </a:r>
            <a:endParaRPr lang="fr-FR" dirty="0">
              <a:solidFill>
                <a:srgbClr val="5DB4E7"/>
              </a:solidFill>
              <a:latin typeface="LMMono9-Regular-Identity-H"/>
            </a:endParaRPr>
          </a:p>
          <a:p>
            <a:pPr>
              <a:lnSpc>
                <a:spcPct val="150000"/>
              </a:lnSpc>
            </a:pPr>
            <a:r>
              <a:rPr lang="fr-BE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// </a:t>
            </a:r>
            <a:r>
              <a:rPr lang="fr-BE" sz="1800" b="0" i="0" u="none" strike="noStrike" baseline="0" dirty="0">
                <a:solidFill>
                  <a:srgbClr val="2F6C9C"/>
                </a:solidFill>
                <a:latin typeface="LMSans9-Regular-Identity-H"/>
              </a:rPr>
              <a:t>1 </a:t>
            </a:r>
            <a:r>
              <a:rPr lang="fr-BE" sz="1800" b="0" i="0" u="none" strike="noStrike" baseline="0" dirty="0">
                <a:solidFill>
                  <a:srgbClr val="5DB4E7"/>
                </a:solidFill>
                <a:latin typeface="LMMono9-Regular-Identity-H"/>
              </a:rPr>
              <a:t>opération</a:t>
            </a:r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BF0A51-2D6F-4636-A91B-1D89F8280CBA}"/>
              </a:ext>
            </a:extLst>
          </p:cNvPr>
          <p:cNvSpPr txBox="1"/>
          <p:nvPr/>
        </p:nvSpPr>
        <p:spPr>
          <a:xfrm>
            <a:off x="1650852" y="5182539"/>
            <a:ext cx="554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pire des cas (A en ordre croissant) → 9n – 3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le meilleur (A en ordre décroissant) → 7n - 1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22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39BFBD-72B0-4475-80FA-AA4A4DF9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on devait déterminer f(n) dans notre exemple précédent on aurait 2 possibilités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F(n) = 7n – 1</a:t>
            </a:r>
          </a:p>
          <a:p>
            <a:pPr marL="457200" lvl="1" indent="0">
              <a:buNone/>
            </a:pPr>
            <a:r>
              <a:rPr lang="fr-FR" dirty="0"/>
              <a:t>F(n) = 9n – 3 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Borne supérieure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981835B-6620-4013-9E7D-1CC65692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Lequel choisir ?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EE9DD0-A050-4595-86A4-316A0EE24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  <p:pic>
        <p:nvPicPr>
          <p:cNvPr id="5" name="Picture 2" descr="a man wearing glasses and a suit says worst case scenario">
            <a:extLst>
              <a:ext uri="{FF2B5EF4-FFF2-40B4-BE49-F238E27FC236}">
                <a16:creationId xmlns:a16="http://schemas.microsoft.com/office/drawing/2014/main" id="{3FB407D2-1FFE-4D77-9452-0D54E322E3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70" y="1139666"/>
            <a:ext cx="4399005" cy="488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9816</TotalTime>
  <Words>1141</Words>
  <Application>Microsoft Office PowerPoint</Application>
  <PresentationFormat>Affichage à l'écran (4:3)</PresentationFormat>
  <Paragraphs>233</Paragraphs>
  <Slides>33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53" baseType="lpstr">
      <vt:lpstr>Arial</vt:lpstr>
      <vt:lpstr>Calibri</vt:lpstr>
      <vt:lpstr>Cambria Math</vt:lpstr>
      <vt:lpstr>LMMathItalic10-Regular</vt:lpstr>
      <vt:lpstr>LMMathItalic9-Regular</vt:lpstr>
      <vt:lpstr>LMMathSymbols10-Regular</vt:lpstr>
      <vt:lpstr>LMMathSymbols9-Regular</vt:lpstr>
      <vt:lpstr>LMMono9-Regular-Identity-H</vt:lpstr>
      <vt:lpstr>LMSans10-Bold-Identity-H</vt:lpstr>
      <vt:lpstr>LMSans10-Oblique-Identity-H</vt:lpstr>
      <vt:lpstr>LMSans10-Regular</vt:lpstr>
      <vt:lpstr>LMSans10-Regular-Identity-H</vt:lpstr>
      <vt:lpstr>LMSans8-Regular-Identity-H</vt:lpstr>
      <vt:lpstr>LMSans9-Oblique-Identity-H</vt:lpstr>
      <vt:lpstr>LMSans9-Regular</vt:lpstr>
      <vt:lpstr>LMSans9-Regular-Identity-H</vt:lpstr>
      <vt:lpstr>Roboto</vt:lpstr>
      <vt:lpstr>Roboto </vt:lpstr>
      <vt:lpstr>Roboto Condensed</vt:lpstr>
      <vt:lpstr>Thème Office</vt:lpstr>
      <vt:lpstr>Mathématiques appliquées à l'informatique</vt:lpstr>
      <vt:lpstr>Complexité calculatoire</vt:lpstr>
      <vt:lpstr>Opération primitive</vt:lpstr>
      <vt:lpstr>Temps d’exécution</vt:lpstr>
      <vt:lpstr>Notions de cas</vt:lpstr>
      <vt:lpstr>Les instances</vt:lpstr>
      <vt:lpstr>Identifier le pire cas</vt:lpstr>
      <vt:lpstr>Calculer le nombre d’opérations primitives</vt:lpstr>
      <vt:lpstr>Lequel choisir ?</vt:lpstr>
      <vt:lpstr>Notation ϑ</vt:lpstr>
      <vt:lpstr>Présentation PowerPoint</vt:lpstr>
      <vt:lpstr>Notation ϑ</vt:lpstr>
      <vt:lpstr>Présentation PowerPoint</vt:lpstr>
      <vt:lpstr>D’autres notations</vt:lpstr>
      <vt:lpstr>Les boucles imbriquées</vt:lpstr>
      <vt:lpstr>Présentation PowerPoint</vt:lpstr>
      <vt:lpstr>La complexité</vt:lpstr>
      <vt:lpstr>Présentation PowerPoint</vt:lpstr>
      <vt:lpstr>Exercices</vt:lpstr>
      <vt:lpstr>Tri à bulles</vt:lpstr>
      <vt:lpstr>Tri par insertion</vt:lpstr>
      <vt:lpstr>Présentation PowerPoint</vt:lpstr>
      <vt:lpstr>La récurrence</vt:lpstr>
      <vt:lpstr>Les tours de Hanoï</vt:lpstr>
      <vt:lpstr>Les tours de Hanoï</vt:lpstr>
      <vt:lpstr>Et plus grand ?</vt:lpstr>
      <vt:lpstr>Pour n disques</vt:lpstr>
      <vt:lpstr>Récurrence</vt:lpstr>
      <vt:lpstr>Application et vérifications</vt:lpstr>
      <vt:lpstr>Récurrence</vt:lpstr>
      <vt:lpstr>Récurrence</vt:lpstr>
      <vt:lpstr>Induction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82</cp:revision>
  <dcterms:created xsi:type="dcterms:W3CDTF">2022-01-27T22:00:53Z</dcterms:created>
  <dcterms:modified xsi:type="dcterms:W3CDTF">2025-02-13T08:06:05Z</dcterms:modified>
</cp:coreProperties>
</file>