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404050" cy="432054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99"/>
    <a:srgbClr val="008000"/>
    <a:srgbClr val="0000FF"/>
    <a:srgbClr val="FFCC66"/>
    <a:srgbClr val="FFFF99"/>
    <a:srgbClr val="CCECFF"/>
    <a:srgbClr val="99FF99"/>
    <a:srgbClr val="CC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44" autoAdjust="0"/>
  </p:normalViewPr>
  <p:slideViewPr>
    <p:cSldViewPr>
      <p:cViewPr varScale="1">
        <p:scale>
          <a:sx n="18" d="100"/>
          <a:sy n="18" d="100"/>
        </p:scale>
        <p:origin x="-3216" y="-156"/>
      </p:cViewPr>
      <p:guideLst>
        <p:guide orient="horz" pos="13608"/>
        <p:guide pos="1020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0" tIns="47854" rIns="95710" bIns="4785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0" tIns="47854" rIns="95710" bIns="4785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0" tIns="47854" rIns="95710" bIns="4785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0" tIns="47854" rIns="95710" bIns="4785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F16CDD6-CECB-430C-AD23-1DB31F5FE1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1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FBB14F-8A27-4049-99FB-0433649A5739}" type="datetimeFigureOut">
              <a:rPr lang="fr-FR"/>
              <a:pPr>
                <a:defRPr/>
              </a:pPr>
              <a:t>27/01/2014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F98688-2FDA-4AD3-97E4-D0EC01C262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607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60925" y="24482425"/>
            <a:ext cx="22682200" cy="11042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1D27C-22CE-4E7C-952F-484081C7F4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4718-4534-4DBD-9C1B-8F34AA8DE4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088600" y="3840163"/>
            <a:ext cx="6884988" cy="3456463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30463" y="3840163"/>
            <a:ext cx="20505737" cy="3456463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62F05-8ACE-49F7-B238-041CCCC0FC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6E719-1A68-4857-806A-B6021B5A8C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9050" y="27763788"/>
            <a:ext cx="27544713" cy="85804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59050" y="18311813"/>
            <a:ext cx="27544713" cy="9451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A4773-3000-4558-B9A1-C7A5BA835E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30463" y="12480925"/>
            <a:ext cx="13695362" cy="25923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278225" y="12480925"/>
            <a:ext cx="13695363" cy="25923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16213-0BA9-4FF3-8BC5-8DCB3DD390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0838" y="9671050"/>
            <a:ext cx="1431607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20838" y="13701713"/>
            <a:ext cx="1431607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460788" y="9671050"/>
            <a:ext cx="1432242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460788" y="13701713"/>
            <a:ext cx="1432242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96867-70B0-47E8-B569-267D637A6D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8513D-58F8-4E67-8711-FF05717706F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112B9-959F-4778-AD2A-EECE1607CDD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0838" y="1720850"/>
            <a:ext cx="10660062" cy="7319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9838" y="1720850"/>
            <a:ext cx="18113375" cy="36874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20838" y="9040813"/>
            <a:ext cx="10660062" cy="295544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7F418-A21D-4E78-93ED-306BB2ABFC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51588" y="30243463"/>
            <a:ext cx="19442112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351588" y="3860800"/>
            <a:ext cx="19442112" cy="2592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51588" y="33813750"/>
            <a:ext cx="19442112" cy="5070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44591-6328-4644-8620-5E440276C3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840163"/>
            <a:ext cx="27543125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0448" tIns="215224" rIns="430448" bIns="2152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2480925"/>
            <a:ext cx="27543125" cy="259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0448" tIns="215224" rIns="430448" bIns="215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9365238"/>
            <a:ext cx="675005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0448" tIns="215224" rIns="430448" bIns="215224" numCol="1" anchor="t" anchorCtr="0" compatLnSpc="1">
            <a:prstTxWarp prst="textNoShape">
              <a:avLst/>
            </a:prstTxWarp>
          </a:bodyPr>
          <a:lstStyle>
            <a:lvl1pPr>
              <a:defRPr sz="66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9365238"/>
            <a:ext cx="1026160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0448" tIns="215224" rIns="430448" bIns="215224" numCol="1" anchor="t" anchorCtr="0" compatLnSpc="1">
            <a:prstTxWarp prst="textNoShape">
              <a:avLst/>
            </a:prstTxWarp>
          </a:bodyPr>
          <a:lstStyle>
            <a:lvl1pPr algn="ctr">
              <a:defRPr sz="66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9365238"/>
            <a:ext cx="675005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0448" tIns="215224" rIns="430448" bIns="215224" numCol="1" anchor="t" anchorCtr="0" compatLnSpc="1">
            <a:prstTxWarp prst="textNoShape">
              <a:avLst/>
            </a:prstTxWarp>
          </a:bodyPr>
          <a:lstStyle>
            <a:lvl1pPr algn="r">
              <a:defRPr sz="66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7EA39FB-AD3C-444C-9517-1330AADCAF0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053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053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pitchFamily="18" charset="0"/>
        </a:defRPr>
      </a:lvl2pPr>
      <a:lvl3pPr algn="ctr" defTabSz="43053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pitchFamily="18" charset="0"/>
        </a:defRPr>
      </a:lvl3pPr>
      <a:lvl4pPr algn="ctr" defTabSz="43053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pitchFamily="18" charset="0"/>
        </a:defRPr>
      </a:lvl4pPr>
      <a:lvl5pPr algn="ctr" defTabSz="43053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pitchFamily="18" charset="0"/>
        </a:defRPr>
      </a:lvl5pPr>
      <a:lvl6pPr marL="457200" algn="ctr" defTabSz="4305300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pitchFamily="18" charset="0"/>
        </a:defRPr>
      </a:lvl6pPr>
      <a:lvl7pPr marL="914400" algn="ctr" defTabSz="4305300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pitchFamily="18" charset="0"/>
        </a:defRPr>
      </a:lvl7pPr>
      <a:lvl8pPr marL="1371600" algn="ctr" defTabSz="4305300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pitchFamily="18" charset="0"/>
        </a:defRPr>
      </a:lvl8pPr>
      <a:lvl9pPr marL="1828800" algn="ctr" defTabSz="4305300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pitchFamily="18" charset="0"/>
        </a:defRPr>
      </a:lvl9pPr>
    </p:titleStyle>
    <p:bodyStyle>
      <a:lvl1pPr marL="1614488" indent="-1614488" algn="l" defTabSz="4305300" rtl="0" eaLnBrk="0" fontAlgn="base" hangingPunct="0">
        <a:spcBef>
          <a:spcPct val="20000"/>
        </a:spcBef>
        <a:spcAft>
          <a:spcPct val="0"/>
        </a:spcAft>
        <a:buChar char="•"/>
        <a:defRPr sz="15100">
          <a:solidFill>
            <a:schemeClr val="tx1"/>
          </a:solidFill>
          <a:latin typeface="+mn-lt"/>
          <a:ea typeface="+mn-ea"/>
          <a:cs typeface="+mn-cs"/>
        </a:defRPr>
      </a:lvl1pPr>
      <a:lvl2pPr marL="3497263" indent="-1344613" algn="l" defTabSz="4305300" rtl="0" eaLnBrk="0" fontAlgn="base" hangingPunct="0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</a:defRPr>
      </a:lvl2pPr>
      <a:lvl3pPr marL="5381625" indent="-1076325" algn="l" defTabSz="4305300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</a:defRPr>
      </a:lvl3pPr>
      <a:lvl4pPr marL="7532688" indent="-1076325" algn="l" defTabSz="4305300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4pPr>
      <a:lvl5pPr marL="9685338" indent="-1076325" algn="l" defTabSz="4305300" rtl="0" eaLnBrk="0" fontAlgn="base" hangingPunct="0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5pPr>
      <a:lvl6pPr marL="10142538" indent="-1076325" algn="l" defTabSz="4305300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6pPr>
      <a:lvl7pPr marL="10599738" indent="-1076325" algn="l" defTabSz="4305300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7pPr>
      <a:lvl8pPr marL="11056938" indent="-1076325" algn="l" defTabSz="4305300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8pPr>
      <a:lvl9pPr marL="11514138" indent="-1076325" algn="l" defTabSz="4305300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994025" y="2849563"/>
            <a:ext cx="3733800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7758113" y="1781175"/>
            <a:ext cx="230378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Text Box 838"/>
          <p:cNvSpPr txBox="1">
            <a:spLocks noChangeArrowheads="1"/>
          </p:cNvSpPr>
          <p:nvPr/>
        </p:nvSpPr>
        <p:spPr bwMode="auto">
          <a:xfrm>
            <a:off x="6985001" y="1690688"/>
            <a:ext cx="23610887" cy="3320256"/>
          </a:xfrm>
          <a:prstGeom prst="rect">
            <a:avLst/>
          </a:prstGeom>
          <a:gradFill rotWithShape="1">
            <a:gsLst>
              <a:gs pos="0">
                <a:srgbClr val="2222AA"/>
              </a:gs>
              <a:gs pos="100000">
                <a:srgbClr val="3333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90023" tIns="45011" rIns="90023" bIns="45011" anchor="ctr"/>
          <a:lstStyle/>
          <a:p>
            <a:pPr algn="ctr"/>
            <a:r>
              <a:rPr lang="en-US" sz="8000" b="1" dirty="0" err="1" smtClean="0">
                <a:solidFill>
                  <a:schemeClr val="bg1"/>
                </a:solidFill>
              </a:rPr>
              <a:t>Titre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7423399" y="6173788"/>
            <a:ext cx="22018625" cy="62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23" tIns="45011" rIns="90023" bIns="45011">
            <a:spAutoFit/>
          </a:bodyPr>
          <a:lstStyle/>
          <a:p>
            <a:pPr defTabSz="900113" eaLnBrk="0" hangingPunct="0">
              <a:lnSpc>
                <a:spcPct val="85000"/>
              </a:lnSpc>
            </a:pPr>
            <a:r>
              <a:rPr lang="en-US" sz="4000" dirty="0" smtClean="0">
                <a:latin typeface="Book Antiqua" pitchFamily="18" charset="0"/>
              </a:rPr>
              <a:t>Auteur 1, Auteur 2, Auteur 3, Auteur 4</a:t>
            </a:r>
            <a:endParaRPr lang="en-US" sz="4000" baseline="30000" dirty="0">
              <a:latin typeface="Book Antiqua" pitchFamily="18" charset="0"/>
            </a:endParaRPr>
          </a:p>
        </p:txBody>
      </p:sp>
      <p:sp>
        <p:nvSpPr>
          <p:cNvPr id="2056" name="Text Box 1320"/>
          <p:cNvSpPr txBox="1">
            <a:spLocks noChangeArrowheads="1"/>
          </p:cNvSpPr>
          <p:nvPr/>
        </p:nvSpPr>
        <p:spPr bwMode="auto">
          <a:xfrm>
            <a:off x="7417049" y="7273108"/>
            <a:ext cx="21788438" cy="70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23" tIns="45011" rIns="90023" bIns="45011">
            <a:spAutoFit/>
          </a:bodyPr>
          <a:lstStyle/>
          <a:p>
            <a:pPr defTabSz="900113" eaLnBrk="0" hangingPunct="0"/>
            <a:r>
              <a:rPr lang="en-US" altLang="ja-JP" sz="4000" dirty="0" err="1">
                <a:latin typeface="Book Antiqua" pitchFamily="18" charset="0"/>
              </a:rPr>
              <a:t>Personne</a:t>
            </a:r>
            <a:r>
              <a:rPr lang="en-US" altLang="ja-JP" sz="4000" dirty="0">
                <a:latin typeface="Book Antiqua" pitchFamily="18" charset="0"/>
              </a:rPr>
              <a:t> de contact </a:t>
            </a:r>
            <a:r>
              <a:rPr lang="en-US" altLang="ja-JP" sz="4000" dirty="0" smtClean="0">
                <a:latin typeface="Book Antiqua" pitchFamily="18" charset="0"/>
              </a:rPr>
              <a:t>: </a:t>
            </a:r>
            <a:endParaRPr lang="en-US" altLang="ja-JP" sz="4000" dirty="0">
              <a:latin typeface="Book Antiqua" pitchFamily="18" charset="0"/>
            </a:endParaRPr>
          </a:p>
        </p:txBody>
      </p:sp>
      <p:sp>
        <p:nvSpPr>
          <p:cNvPr id="2058" name="Rectangle 1773"/>
          <p:cNvSpPr>
            <a:spLocks noChangeArrowheads="1"/>
          </p:cNvSpPr>
          <p:nvPr/>
        </p:nvSpPr>
        <p:spPr bwMode="auto">
          <a:xfrm>
            <a:off x="2281237" y="9721850"/>
            <a:ext cx="15792996" cy="9504586"/>
          </a:xfrm>
          <a:prstGeom prst="rect">
            <a:avLst/>
          </a:prstGeom>
          <a:solidFill>
            <a:srgbClr val="CCFFCC"/>
          </a:solidFill>
          <a:ln w="63500">
            <a:solidFill>
              <a:srgbClr val="008000"/>
            </a:solidFill>
            <a:miter lim="800000"/>
            <a:headEnd/>
            <a:tailEnd/>
          </a:ln>
          <a:effectLst>
            <a:outerShdw blurRad="76200" dist="63500" dir="2400000" algn="ctr" rotWithShape="0">
              <a:srgbClr val="92D050"/>
            </a:outerShdw>
          </a:effectLst>
          <a:scene3d>
            <a:camera prst="orthographicFront"/>
            <a:lightRig rig="threePt" dir="t"/>
          </a:scene3d>
          <a:sp3d>
            <a:bevelT w="88900"/>
          </a:sp3d>
        </p:spPr>
        <p:txBody>
          <a:bodyPr anchor="ctr"/>
          <a:lstStyle/>
          <a:p>
            <a:r>
              <a:rPr lang="fr-BE" i="1" dirty="0"/>
              <a:t>Description générale de l’entreprise : dénomination légale, adresse, taille, secteur d’activité, chiffre d’affaire, implantation géographique, etc</a:t>
            </a:r>
            <a:r>
              <a:rPr lang="fr-BE" i="1" dirty="0" smtClean="0"/>
              <a:t>.</a:t>
            </a:r>
          </a:p>
          <a:p>
            <a:endParaRPr lang="fr-BE" i="1" dirty="0"/>
          </a:p>
          <a:p>
            <a:r>
              <a:rPr lang="fr-BE" i="1" dirty="0"/>
              <a:t>Description du positionnement industriel de l’entreprise : </a:t>
            </a:r>
            <a:r>
              <a:rPr lang="fr-BE" dirty="0" err="1"/>
              <a:t>core</a:t>
            </a:r>
            <a:r>
              <a:rPr lang="fr-BE" dirty="0"/>
              <a:t> business</a:t>
            </a:r>
            <a:r>
              <a:rPr lang="fr-BE" i="1" dirty="0"/>
              <a:t>, spécialité, avantage concurrentiel (technique)</a:t>
            </a:r>
            <a:endParaRPr lang="en-US" dirty="0"/>
          </a:p>
          <a:p>
            <a:r>
              <a:rPr lang="fr-BE" i="1" dirty="0"/>
              <a:t> </a:t>
            </a:r>
            <a:endParaRPr lang="en-US" dirty="0"/>
          </a:p>
          <a:p>
            <a:r>
              <a:rPr lang="fr-BE" i="1" dirty="0"/>
              <a:t>Description du positionnement commercial de l’entreprise : concurrents, argument commercial/marketing</a:t>
            </a:r>
            <a:endParaRPr lang="en-US" dirty="0"/>
          </a:p>
          <a:p>
            <a:r>
              <a:rPr lang="fr-BE" i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2059" name="Rectangle 1790"/>
          <p:cNvSpPr>
            <a:spLocks noChangeArrowheads="1"/>
          </p:cNvSpPr>
          <p:nvPr/>
        </p:nvSpPr>
        <p:spPr bwMode="auto">
          <a:xfrm>
            <a:off x="18311268" y="9721850"/>
            <a:ext cx="11839957" cy="9504586"/>
          </a:xfrm>
          <a:prstGeom prst="rect">
            <a:avLst/>
          </a:prstGeom>
          <a:solidFill>
            <a:srgbClr val="FFCCCC"/>
          </a:solidFill>
          <a:ln w="63500">
            <a:solidFill>
              <a:srgbClr val="FF0000"/>
            </a:solidFill>
            <a:miter lim="800000"/>
            <a:headEnd/>
            <a:tailEnd/>
          </a:ln>
          <a:effectLst>
            <a:outerShdw blurRad="76200" dist="63500" dir="2400000" algn="ctr" rotWithShape="0">
              <a:srgbClr val="FF9999"/>
            </a:outerShdw>
          </a:effectLst>
          <a:scene3d>
            <a:camera prst="orthographicFront"/>
            <a:lightRig rig="threePt" dir="t"/>
          </a:scene3d>
          <a:sp3d>
            <a:bevelT w="88900"/>
          </a:sp3d>
        </p:spPr>
        <p:txBody>
          <a:bodyPr anchor="ctr"/>
          <a:lstStyle/>
          <a:p>
            <a:r>
              <a:rPr lang="fr-BE" i="1" dirty="0"/>
              <a:t>Description théorique du procédé, schéma de principe, domaines typiques d’application, paramètres clés, avantages, désavantages.</a:t>
            </a:r>
          </a:p>
        </p:txBody>
      </p:sp>
      <p:sp>
        <p:nvSpPr>
          <p:cNvPr id="2060" name="Text Box 1791"/>
          <p:cNvSpPr txBox="1">
            <a:spLocks noChangeArrowheads="1"/>
          </p:cNvSpPr>
          <p:nvPr/>
        </p:nvSpPr>
        <p:spPr bwMode="auto">
          <a:xfrm>
            <a:off x="18311268" y="9432925"/>
            <a:ext cx="11856906" cy="583344"/>
          </a:xfrm>
          <a:prstGeom prst="rect">
            <a:avLst/>
          </a:prstGeom>
          <a:solidFill>
            <a:srgbClr val="FF0000"/>
          </a:solidFill>
          <a:ln w="63500">
            <a:solidFill>
              <a:srgbClr val="FF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88900"/>
          </a:sp3d>
        </p:spPr>
        <p:txBody>
          <a:bodyPr wrap="square" lIns="90023" tIns="45011" rIns="90023" bIns="45011">
            <a:spAutoFit/>
          </a:bodyPr>
          <a:lstStyle/>
          <a:p>
            <a:pPr defTabSz="900113"/>
            <a:r>
              <a:rPr lang="en-US" sz="3200" b="1" dirty="0" smtClean="0">
                <a:solidFill>
                  <a:schemeClr val="bg1"/>
                </a:solidFill>
              </a:rPr>
              <a:t>Background </a:t>
            </a:r>
            <a:r>
              <a:rPr lang="en-US" sz="3200" b="1" dirty="0" err="1" smtClean="0">
                <a:solidFill>
                  <a:schemeClr val="bg1"/>
                </a:solidFill>
              </a:rPr>
              <a:t>théorique</a:t>
            </a:r>
            <a:r>
              <a:rPr lang="en-US" sz="3200" b="1" dirty="0" smtClean="0">
                <a:solidFill>
                  <a:schemeClr val="bg1"/>
                </a:solidFill>
              </a:rPr>
              <a:t>/technique </a:t>
            </a:r>
            <a:r>
              <a:rPr lang="en-US" sz="3200" b="1" dirty="0" err="1" smtClean="0">
                <a:solidFill>
                  <a:schemeClr val="bg1"/>
                </a:solidFill>
              </a:rPr>
              <a:t>sur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l’opréation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unitaire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61" name="Rectangle 1804"/>
          <p:cNvSpPr>
            <a:spLocks noChangeArrowheads="1"/>
          </p:cNvSpPr>
          <p:nvPr/>
        </p:nvSpPr>
        <p:spPr bwMode="auto">
          <a:xfrm>
            <a:off x="20162838" y="20090531"/>
            <a:ext cx="10080000" cy="19512831"/>
          </a:xfrm>
          <a:prstGeom prst="rect">
            <a:avLst/>
          </a:prstGeom>
          <a:solidFill>
            <a:srgbClr val="FFFFCC"/>
          </a:solidFill>
          <a:ln w="63500">
            <a:solidFill>
              <a:srgbClr val="FFCC00"/>
            </a:solidFill>
            <a:miter lim="800000"/>
            <a:headEnd/>
            <a:tailEnd/>
          </a:ln>
          <a:effectLst>
            <a:outerShdw blurRad="76200" dist="63500" dir="2400000" algn="ctr" rotWithShape="0">
              <a:srgbClr val="FFFF00"/>
            </a:outerShdw>
          </a:effectLst>
          <a:scene3d>
            <a:camera prst="orthographicFront"/>
            <a:lightRig rig="threePt" dir="t"/>
          </a:scene3d>
          <a:sp3d>
            <a:bevelT w="88900"/>
          </a:sp3d>
        </p:spPr>
        <p:txBody>
          <a:bodyPr anchor="ctr"/>
          <a:lstStyle/>
          <a:p>
            <a:r>
              <a:rPr lang="fr-BE" i="1" dirty="0"/>
              <a:t>Constitue-t-elle une étape clé et délicate du processus de production ou une opération de routine bien rôdée </a:t>
            </a:r>
            <a:r>
              <a:rPr lang="fr-BE" i="1" dirty="0" smtClean="0"/>
              <a:t>?</a:t>
            </a:r>
          </a:p>
          <a:p>
            <a:endParaRPr lang="fr-BE" i="1" dirty="0"/>
          </a:p>
          <a:p>
            <a:endParaRPr lang="fr-BE" i="1" dirty="0" smtClean="0"/>
          </a:p>
          <a:p>
            <a:r>
              <a:rPr lang="fr-BE" i="1" dirty="0"/>
              <a:t>OUI/NON</a:t>
            </a:r>
            <a:endParaRPr lang="en-US" dirty="0"/>
          </a:p>
          <a:p>
            <a:r>
              <a:rPr lang="fr-BE" i="1" dirty="0"/>
              <a:t>Citer et justifier</a:t>
            </a:r>
            <a:endParaRPr lang="en-US" dirty="0"/>
          </a:p>
          <a:p>
            <a:r>
              <a:rPr lang="fr-BE" i="1" dirty="0"/>
              <a:t>Cet échange serait-il opportun dans le cas pratique rencontré sur le terrain ?</a:t>
            </a:r>
            <a:endParaRPr lang="en-US" dirty="0"/>
          </a:p>
          <a:p>
            <a:endParaRPr lang="en-US" dirty="0" smtClean="0"/>
          </a:p>
          <a:p>
            <a:endParaRPr lang="fr-BE" i="1" dirty="0" smtClean="0"/>
          </a:p>
          <a:p>
            <a:endParaRPr lang="fr-BE" i="1" dirty="0"/>
          </a:p>
          <a:p>
            <a:r>
              <a:rPr lang="fr-BE" i="1" dirty="0" smtClean="0"/>
              <a:t>Optimum </a:t>
            </a:r>
            <a:r>
              <a:rPr lang="fr-BE" i="1" dirty="0"/>
              <a:t>(économique, énergétique, environnemental) ?</a:t>
            </a:r>
            <a:endParaRPr lang="en-US" dirty="0"/>
          </a:p>
          <a:p>
            <a:r>
              <a:rPr lang="fr-BE" i="1" dirty="0"/>
              <a:t>Améliorations significatives envisageables ?</a:t>
            </a:r>
            <a:endParaRPr lang="en-US" dirty="0"/>
          </a:p>
          <a:p>
            <a:endParaRPr lang="en-US" dirty="0"/>
          </a:p>
        </p:txBody>
      </p:sp>
      <p:sp>
        <p:nvSpPr>
          <p:cNvPr id="2062" name="Text Box 2115"/>
          <p:cNvSpPr txBox="1">
            <a:spLocks noChangeArrowheads="1"/>
          </p:cNvSpPr>
          <p:nvPr/>
        </p:nvSpPr>
        <p:spPr bwMode="auto">
          <a:xfrm>
            <a:off x="2285431" y="9418638"/>
            <a:ext cx="15788802" cy="590550"/>
          </a:xfrm>
          <a:prstGeom prst="rect">
            <a:avLst/>
          </a:prstGeom>
          <a:solidFill>
            <a:srgbClr val="008000"/>
          </a:solidFill>
          <a:ln w="63500">
            <a:solidFill>
              <a:srgbClr val="008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88900"/>
          </a:sp3d>
        </p:spPr>
        <p:txBody>
          <a:bodyPr wrap="square" lIns="90023" tIns="45011" rIns="90023" bIns="45011">
            <a:spAutoFit/>
          </a:bodyPr>
          <a:lstStyle/>
          <a:p>
            <a:pPr defTabSz="900113"/>
            <a:r>
              <a:rPr lang="en-US" sz="3200" b="1" dirty="0" smtClean="0">
                <a:solidFill>
                  <a:schemeClr val="bg1"/>
                </a:solidFill>
              </a:rPr>
              <a:t>Carte </a:t>
            </a:r>
            <a:r>
              <a:rPr lang="en-US" sz="3200" b="1" dirty="0" err="1" smtClean="0">
                <a:solidFill>
                  <a:schemeClr val="bg1"/>
                </a:solidFill>
              </a:rPr>
              <a:t>d’identité</a:t>
            </a:r>
            <a:r>
              <a:rPr lang="en-US" sz="3200" b="1" dirty="0" smtClean="0">
                <a:solidFill>
                  <a:schemeClr val="bg1"/>
                </a:solidFill>
              </a:rPr>
              <a:t> de </a:t>
            </a:r>
            <a:r>
              <a:rPr lang="en-US" sz="3200" b="1" dirty="0" err="1" smtClean="0">
                <a:solidFill>
                  <a:schemeClr val="bg1"/>
                </a:solidFill>
              </a:rPr>
              <a:t>l’entreprise</a:t>
            </a:r>
            <a:r>
              <a:rPr lang="en-US" sz="3200" b="1" dirty="0" smtClean="0">
                <a:solidFill>
                  <a:schemeClr val="bg1"/>
                </a:solidFill>
              </a:rPr>
              <a:t> / de </a:t>
            </a:r>
            <a:r>
              <a:rPr lang="en-US" sz="3200" b="1" dirty="0" err="1" smtClean="0">
                <a:solidFill>
                  <a:schemeClr val="bg1"/>
                </a:solidFill>
              </a:rPr>
              <a:t>l’exploitation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63" name="Rectangle 2170"/>
          <p:cNvSpPr>
            <a:spLocks noChangeArrowheads="1"/>
          </p:cNvSpPr>
          <p:nvPr/>
        </p:nvSpPr>
        <p:spPr bwMode="auto">
          <a:xfrm>
            <a:off x="2303463" y="20090532"/>
            <a:ext cx="17532000" cy="19442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0000FF"/>
            </a:solidFill>
            <a:miter lim="800000"/>
            <a:headEnd/>
            <a:tailEnd/>
          </a:ln>
          <a:effectLst>
            <a:outerShdw blurRad="76200" dist="63500" dir="2400000" algn="ctr" rotWithShape="0">
              <a:srgbClr val="0070C0"/>
            </a:outerShdw>
          </a:effectLst>
          <a:scene3d>
            <a:camera prst="orthographicFront"/>
            <a:lightRig rig="threePt" dir="t"/>
          </a:scene3d>
          <a:sp3d>
            <a:bevelT w="88900"/>
          </a:sp3d>
        </p:spPr>
        <p:txBody>
          <a:bodyPr anchor="ctr"/>
          <a:lstStyle/>
          <a:p>
            <a:endParaRPr lang="fr-BE" i="1" dirty="0"/>
          </a:p>
          <a:p>
            <a:endParaRPr lang="fr-BE" i="1" dirty="0" smtClean="0"/>
          </a:p>
          <a:p>
            <a:r>
              <a:rPr lang="fr-BE" i="1" dirty="0" smtClean="0"/>
              <a:t> </a:t>
            </a:r>
          </a:p>
          <a:p>
            <a:endParaRPr lang="fr-BE" i="1" dirty="0"/>
          </a:p>
          <a:p>
            <a:endParaRPr lang="fr-BE" i="1" dirty="0" smtClean="0"/>
          </a:p>
          <a:p>
            <a:endParaRPr lang="fr-BE" i="1" dirty="0"/>
          </a:p>
          <a:p>
            <a:r>
              <a:rPr lang="fr-BE" i="1" dirty="0"/>
              <a:t>Définition du </a:t>
            </a:r>
            <a:r>
              <a:rPr lang="fr-BE" dirty="0" err="1"/>
              <a:t>feed</a:t>
            </a:r>
            <a:r>
              <a:rPr lang="fr-BE" i="1" dirty="0"/>
              <a:t> (composition, état, variabilité, etc.)</a:t>
            </a:r>
            <a:endParaRPr lang="en-US" dirty="0"/>
          </a:p>
          <a:p>
            <a:r>
              <a:rPr lang="fr-BE" i="1" dirty="0"/>
              <a:t>Définition du produit d’intérêt récupéré à l’issue de l’opération</a:t>
            </a:r>
            <a:endParaRPr lang="en-US" dirty="0"/>
          </a:p>
          <a:p>
            <a:r>
              <a:rPr lang="fr-BE" i="1" dirty="0"/>
              <a:t>Définition des sous-produits de l’opération et de leur </a:t>
            </a:r>
            <a:r>
              <a:rPr lang="fr-BE" i="1" dirty="0" smtClean="0"/>
              <a:t>destin</a:t>
            </a:r>
          </a:p>
          <a:p>
            <a:endParaRPr lang="fr-BE" i="1" dirty="0"/>
          </a:p>
          <a:p>
            <a:endParaRPr lang="fr-BE" i="1" dirty="0" smtClean="0"/>
          </a:p>
          <a:p>
            <a:endParaRPr lang="fr-BE" i="1" dirty="0" smtClean="0"/>
          </a:p>
          <a:p>
            <a:endParaRPr lang="fr-BE" i="1" dirty="0"/>
          </a:p>
          <a:p>
            <a:endParaRPr lang="fr-BE" i="1" dirty="0" smtClean="0"/>
          </a:p>
          <a:p>
            <a:endParaRPr lang="fr-BE" i="1" dirty="0"/>
          </a:p>
          <a:p>
            <a:r>
              <a:rPr lang="fr-BE" i="1" dirty="0"/>
              <a:t>Schéma détaillé et chiffré (</a:t>
            </a:r>
            <a:r>
              <a:rPr lang="fr-BE" dirty="0"/>
              <a:t>block flow </a:t>
            </a:r>
            <a:r>
              <a:rPr lang="fr-BE" dirty="0" err="1"/>
              <a:t>diagram</a:t>
            </a:r>
            <a:r>
              <a:rPr lang="fr-BE" i="1" dirty="0"/>
              <a:t>) de l’installation visitée</a:t>
            </a:r>
            <a:endParaRPr lang="en-US" dirty="0"/>
          </a:p>
          <a:p>
            <a:r>
              <a:rPr lang="fr-BE" i="1" dirty="0"/>
              <a:t>Paramètre opératoire clé</a:t>
            </a:r>
            <a:endParaRPr lang="en-US" dirty="0"/>
          </a:p>
          <a:p>
            <a:r>
              <a:rPr lang="fr-BE" i="1" dirty="0"/>
              <a:t>Mode opératoire (continu, batch, opérateurs, automatisation, etc.)</a:t>
            </a:r>
            <a:endParaRPr lang="en-US" dirty="0"/>
          </a:p>
          <a:p>
            <a:r>
              <a:rPr lang="fr-BE" i="1" dirty="0"/>
              <a:t>Dimensionnement et/ou bilan de matière et d’énergie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64" name="Text Box 2171"/>
          <p:cNvSpPr txBox="1">
            <a:spLocks noChangeArrowheads="1"/>
          </p:cNvSpPr>
          <p:nvPr/>
        </p:nvSpPr>
        <p:spPr bwMode="auto">
          <a:xfrm>
            <a:off x="20148259" y="19723212"/>
            <a:ext cx="10116000" cy="583344"/>
          </a:xfrm>
          <a:prstGeom prst="rect">
            <a:avLst/>
          </a:prstGeom>
          <a:solidFill>
            <a:srgbClr val="FFC000"/>
          </a:solidFill>
          <a:ln w="63500">
            <a:solidFill>
              <a:srgbClr val="FFC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88900"/>
          </a:sp3d>
        </p:spPr>
        <p:txBody>
          <a:bodyPr wrap="square" lIns="90023" tIns="45011" rIns="90023" bIns="45011">
            <a:spAutoFit/>
          </a:bodyPr>
          <a:lstStyle/>
          <a:p>
            <a:pPr defTabSz="900113"/>
            <a:r>
              <a:rPr lang="en-US" sz="3200" b="1" dirty="0" err="1" smtClean="0">
                <a:solidFill>
                  <a:schemeClr val="bg1"/>
                </a:solidFill>
              </a:rPr>
              <a:t>Analyse</a:t>
            </a:r>
            <a:r>
              <a:rPr lang="en-US" sz="3200" b="1" dirty="0" smtClean="0">
                <a:solidFill>
                  <a:schemeClr val="bg1"/>
                </a:solidFill>
              </a:rPr>
              <a:t> critique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070" name="Image 25" descr="UC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598" y="1690688"/>
            <a:ext cx="4661468" cy="33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9" name="Text Box 2097"/>
          <p:cNvSpPr txBox="1">
            <a:spLocks noChangeArrowheads="1"/>
          </p:cNvSpPr>
          <p:nvPr/>
        </p:nvSpPr>
        <p:spPr bwMode="auto">
          <a:xfrm>
            <a:off x="2304481" y="19795220"/>
            <a:ext cx="17532000" cy="583344"/>
          </a:xfrm>
          <a:prstGeom prst="rect">
            <a:avLst/>
          </a:prstGeom>
          <a:solidFill>
            <a:srgbClr val="0000FF"/>
          </a:solidFill>
          <a:ln w="63500">
            <a:solidFill>
              <a:srgbClr val="0000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88900"/>
          </a:sp3d>
        </p:spPr>
        <p:txBody>
          <a:bodyPr wrap="square" lIns="90023" tIns="45011" rIns="90023" bIns="45011">
            <a:spAutoFit/>
          </a:bodyPr>
          <a:lstStyle/>
          <a:p>
            <a:pPr defTabSz="900113"/>
            <a:r>
              <a:rPr lang="en-US" sz="3200" b="1" dirty="0" smtClean="0">
                <a:solidFill>
                  <a:schemeClr val="bg1"/>
                </a:solidFill>
              </a:rPr>
              <a:t>   </a:t>
            </a:r>
            <a:r>
              <a:rPr lang="en-US" sz="3200" b="1" dirty="0" err="1" smtClean="0">
                <a:solidFill>
                  <a:schemeClr val="bg1"/>
                </a:solidFill>
              </a:rPr>
              <a:t>L’opération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unitaire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visitée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00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00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</TotalTime>
  <Words>141</Words>
  <Application>Microsoft Office PowerPoint</Application>
  <PresentationFormat>Personnalisé</PresentationFormat>
  <Paragraphs>44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Bertinchamps</dc:creator>
  <cp:lastModifiedBy>SIWS</cp:lastModifiedBy>
  <cp:revision>421</cp:revision>
  <dcterms:created xsi:type="dcterms:W3CDTF">2002-04-08T14:46:31Z</dcterms:created>
  <dcterms:modified xsi:type="dcterms:W3CDTF">2014-01-27T16:22:38Z</dcterms:modified>
</cp:coreProperties>
</file>