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3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84"/>
  </p:normalViewPr>
  <p:slideViewPr>
    <p:cSldViewPr snapToGrid="0">
      <p:cViewPr varScale="1">
        <p:scale>
          <a:sx n="112" d="100"/>
          <a:sy n="112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0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0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3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3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D23066-E0E4-4A0C-B554-B9F2A919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2E6F5-4096-40AF-B31C-B6FBEEFF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D987D-10C2-D80D-A4E9-D0373EFCC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79" y="1777217"/>
            <a:ext cx="2541564" cy="210898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2"/>
                </a:solidFill>
              </a:rPr>
              <a:t>Multi Task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B4E5A3-EDA2-6740-65D4-9D70A82F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665" y="4114800"/>
            <a:ext cx="2579077" cy="1076178"/>
          </a:xfrm>
        </p:spPr>
        <p:txBody>
          <a:bodyPr>
            <a:normAutofit fontScale="92500" lnSpcReduction="20000"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Constantin Rech</a:t>
            </a:r>
          </a:p>
          <a:p>
            <a:r>
              <a:rPr lang="de-DE" sz="2000" dirty="0">
                <a:solidFill>
                  <a:schemeClr val="bg1"/>
                </a:solidFill>
              </a:rPr>
              <a:t>8028907</a:t>
            </a:r>
          </a:p>
          <a:p>
            <a:r>
              <a:rPr lang="de-DE" sz="2000" dirty="0">
                <a:solidFill>
                  <a:schemeClr val="bg1"/>
                </a:solidFill>
              </a:rPr>
              <a:t> (WWIDSA20)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F4BE1-5269-AD70-46D4-9ADC91B647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8" r="10958" b="-1"/>
          <a:stretch/>
        </p:blipFill>
        <p:spPr>
          <a:xfrm>
            <a:off x="6096001" y="10"/>
            <a:ext cx="6096000" cy="6857990"/>
          </a:xfrm>
          <a:prstGeom prst="rect">
            <a:avLst/>
          </a:prstGeom>
        </p:spPr>
      </p:pic>
      <p:pic>
        <p:nvPicPr>
          <p:cNvPr id="21" name="Audio 20">
            <a:extLst>
              <a:ext uri="{FF2B5EF4-FFF2-40B4-BE49-F238E27FC236}">
                <a16:creationId xmlns:a16="http://schemas.microsoft.com/office/drawing/2014/main" id="{3B3048B6-B422-EFC9-6C1C-A242F89582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2"/>
    </mc:Choice>
    <mc:Fallback xmlns="">
      <p:transition spd="slow" advTm="7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9EDED-C49E-931B-E588-0708D39A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9E5FC-D62B-21F0-73F2-87CF024C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Multi-Task Learning?</a:t>
            </a:r>
          </a:p>
          <a:p>
            <a:r>
              <a:rPr lang="de-DE" dirty="0"/>
              <a:t>Wann wird Multi-Task Learning genutzt?</a:t>
            </a:r>
          </a:p>
          <a:p>
            <a:r>
              <a:rPr lang="de-DE" dirty="0"/>
              <a:t>Welche Arten gibt es?</a:t>
            </a:r>
          </a:p>
          <a:p>
            <a:pPr lvl="1"/>
            <a:r>
              <a:rPr lang="de-DE" dirty="0"/>
              <a:t>Hard Parameter Sharing</a:t>
            </a:r>
          </a:p>
          <a:p>
            <a:pPr lvl="1"/>
            <a:r>
              <a:rPr lang="de-DE" dirty="0"/>
              <a:t>Soft Parameter Sharing</a:t>
            </a:r>
          </a:p>
        </p:txBody>
      </p:sp>
      <p:pic>
        <p:nvPicPr>
          <p:cNvPr id="22" name="Audio 21">
            <a:extLst>
              <a:ext uri="{FF2B5EF4-FFF2-40B4-BE49-F238E27FC236}">
                <a16:creationId xmlns:a16="http://schemas.microsoft.com/office/drawing/2014/main" id="{50A4DE57-A7F5-A339-0252-6E80F1EE56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2"/>
    </mc:Choice>
    <mc:Fallback xmlns="">
      <p:transition spd="slow" advTm="13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82A05-DFB8-5659-1DFC-2FB2CA3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Multi-Task Learning?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5D627-7E7D-982E-5ED9-3E8BDC8B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4103"/>
            <a:ext cx="9486900" cy="3918098"/>
          </a:xfrm>
        </p:spPr>
        <p:txBody>
          <a:bodyPr>
            <a:normAutofit/>
          </a:bodyPr>
          <a:lstStyle/>
          <a:p>
            <a:r>
              <a:rPr lang="de-DE" dirty="0"/>
              <a:t>Teilbereich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r>
              <a:rPr lang="de-DE" dirty="0"/>
              <a:t> (ML)</a:t>
            </a:r>
          </a:p>
          <a:p>
            <a:r>
              <a:rPr lang="de-DE" dirty="0"/>
              <a:t>Inspiriert an einem Neugeborenen welches motorische Fähigkeiten lernt um diese dann in verschiedenen Aufgaben wie Laufen, Fahrrad fahren, … zu nutzen</a:t>
            </a:r>
          </a:p>
          <a:p>
            <a:r>
              <a:rPr lang="de-DE" dirty="0"/>
              <a:t>Ziel im ML ist das Erlernen einer allgemeinen Repräsentation, die mächtig genug ist bei mehreren Aufgaben eingesetzt zu werden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Model fokussiert sich auf die Features die für alle Aufgaben nützlich sind</a:t>
            </a:r>
            <a:endParaRPr lang="de-DE" dirty="0"/>
          </a:p>
          <a:p>
            <a:endParaRPr lang="de-DE" dirty="0"/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27CBEB0C-6783-C25A-1AFE-4F5D3C8141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2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26"/>
    </mc:Choice>
    <mc:Fallback xmlns="">
      <p:transition spd="slow" advTm="58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B163-4CBD-290F-39DE-8EC02742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Multi-Task Learning genutzt?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4958E-3D96-74D3-CDF0-1EF2452B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Multi-Task Learning wird genutzt wenn Aufgaben eine gewisse Korrelation haben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/>
              <a:t>Multi-Task Learning verbessert die Leistung, wenn es zugrunde liegende Prinzipien oder Informationen gibt, die zwischen den Aufgaben ausgetauscht werden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Vorteile sind:</a:t>
            </a:r>
          </a:p>
          <a:p>
            <a:pPr marL="2171700" lvl="4" indent="-342900">
              <a:buFont typeface="+mj-lt"/>
              <a:buAutoNum type="arabicPeriod"/>
            </a:pPr>
            <a:r>
              <a:rPr lang="de-DE" dirty="0">
                <a:sym typeface="Wingdings" pitchFamily="2" charset="2"/>
              </a:rPr>
              <a:t>Höhere Dateneffizienz (Mehr Daten durch Kombination der Aufgabendatensätze)</a:t>
            </a:r>
          </a:p>
          <a:p>
            <a:pPr marL="2171700" lvl="4" indent="-342900">
              <a:buFont typeface="+mj-lt"/>
              <a:buAutoNum type="arabicPeriod"/>
            </a:pPr>
            <a:r>
              <a:rPr lang="de-DE" dirty="0">
                <a:sym typeface="Wingdings" pitchFamily="2" charset="2"/>
              </a:rPr>
              <a:t>Reduziertes </a:t>
            </a:r>
            <a:r>
              <a:rPr lang="de-DE" dirty="0" err="1">
                <a:sym typeface="Wingdings" pitchFamily="2" charset="2"/>
              </a:rPr>
              <a:t>Overfitting</a:t>
            </a:r>
            <a:r>
              <a:rPr lang="de-DE" dirty="0">
                <a:sym typeface="Wingdings" pitchFamily="2" charset="2"/>
              </a:rPr>
              <a:t>-Risiko durch erlernte gemeinsame Repräsentation</a:t>
            </a:r>
          </a:p>
          <a:p>
            <a:pPr marL="2171700" lvl="4" indent="-342900">
              <a:buFont typeface="+mj-lt"/>
              <a:buAutoNum type="arabicPeriod"/>
            </a:pPr>
            <a:r>
              <a:rPr lang="de-DE" dirty="0"/>
              <a:t>Potenziell eine schnellere Lerngeschwindigkeit für verwandte oder nachgelagerte Aufgaben</a:t>
            </a:r>
          </a:p>
          <a:p>
            <a:r>
              <a:rPr lang="de-DE" dirty="0"/>
              <a:t>Kann zu negativer Performance führen wenn die Aufgaben nicht stark genug zusammenhängen</a:t>
            </a:r>
          </a:p>
          <a:p>
            <a:endParaRPr lang="de-DE" dirty="0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249F2E67-129A-90A2-E574-5211109003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498"/>
    </mc:Choice>
    <mc:Fallback xmlns="">
      <p:transition spd="slow" advTm="159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AF3CB-5653-53A9-A3AD-09DD6314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Hard-  und Soft Parameter 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2350C-D108-1945-A9D1-15BDE603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3" y="1793771"/>
            <a:ext cx="4762500" cy="391809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Hard</a:t>
            </a:r>
          </a:p>
          <a:p>
            <a:r>
              <a:rPr lang="de-DE" sz="2000" dirty="0"/>
              <a:t>Die Modellgewichte werden zwischen mehreren Aufgaben geteilt</a:t>
            </a:r>
          </a:p>
          <a:p>
            <a:pPr lvl="1"/>
            <a:r>
              <a:rPr lang="de-DE" sz="1800" dirty="0"/>
              <a:t>Jedes Gewicht wird so trainiert, dass mehrere Verlustfunktionen gemeinsam minimiert werden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8CF8CD7-03C1-78F1-96D0-543D17C8849A}"/>
              </a:ext>
            </a:extLst>
          </p:cNvPr>
          <p:cNvSpPr txBox="1">
            <a:spLocks/>
          </p:cNvSpPr>
          <p:nvPr/>
        </p:nvSpPr>
        <p:spPr>
          <a:xfrm>
            <a:off x="6096000" y="1797708"/>
            <a:ext cx="5024224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Soft</a:t>
            </a:r>
          </a:p>
          <a:p>
            <a:r>
              <a:rPr lang="de-DE" sz="2000" dirty="0"/>
              <a:t>Verschiedene Aufgaben haben individuelle spezifische Modelle mit separaten Gewichten</a:t>
            </a:r>
          </a:p>
          <a:p>
            <a:pPr lvl="1"/>
            <a:r>
              <a:rPr lang="de-DE" sz="1800" dirty="0"/>
              <a:t>Der Abstand zwischen den Modellparametern der verschiedenen Aufgaben wird zur gemeinsamen Zielfunktion hinzugefügt</a:t>
            </a:r>
            <a:endParaRPr lang="de-DE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4903B42-40AA-BAD9-CAF5-2934B37CF983}"/>
              </a:ext>
            </a:extLst>
          </p:cNvPr>
          <p:cNvCxnSpPr>
            <a:cxnSpLocks/>
          </p:cNvCxnSpPr>
          <p:nvPr/>
        </p:nvCxnSpPr>
        <p:spPr>
          <a:xfrm flipV="1">
            <a:off x="6096000" y="2129411"/>
            <a:ext cx="2" cy="35824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4F07F6D-B461-7498-24D9-974338C3E38E}"/>
              </a:ext>
            </a:extLst>
          </p:cNvPr>
          <p:cNvGrpSpPr/>
          <p:nvPr/>
        </p:nvGrpSpPr>
        <p:grpSpPr>
          <a:xfrm>
            <a:off x="1976633" y="4323130"/>
            <a:ext cx="3843357" cy="1371601"/>
            <a:chOff x="5107257" y="1920183"/>
            <a:chExt cx="9333998" cy="4585938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67396AE-BE72-E544-135C-4914525FE2DE}"/>
                </a:ext>
              </a:extLst>
            </p:cNvPr>
            <p:cNvGrpSpPr/>
            <p:nvPr/>
          </p:nvGrpSpPr>
          <p:grpSpPr>
            <a:xfrm>
              <a:off x="5107257" y="1920183"/>
              <a:ext cx="5084958" cy="4585938"/>
              <a:chOff x="6523461" y="1736803"/>
              <a:chExt cx="5084958" cy="4585938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8E47652-3E1D-6CEA-D9B0-9385FA355F23}"/>
                  </a:ext>
                </a:extLst>
              </p:cNvPr>
              <p:cNvSpPr/>
              <p:nvPr/>
            </p:nvSpPr>
            <p:spPr>
              <a:xfrm>
                <a:off x="7794702" y="5731726"/>
                <a:ext cx="2542478" cy="591015"/>
              </a:xfrm>
              <a:prstGeom prst="rect">
                <a:avLst/>
              </a:prstGeom>
              <a:solidFill>
                <a:srgbClr val="4855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FD1219D-7EC9-7826-8A2A-0D9BD3FCE099}"/>
                  </a:ext>
                </a:extLst>
              </p:cNvPr>
              <p:cNvSpPr/>
              <p:nvPr/>
            </p:nvSpPr>
            <p:spPr>
              <a:xfrm>
                <a:off x="7794702" y="4800601"/>
                <a:ext cx="2542478" cy="591015"/>
              </a:xfrm>
              <a:prstGeom prst="rect">
                <a:avLst/>
              </a:prstGeom>
              <a:solidFill>
                <a:srgbClr val="4855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3963B6B-ACAB-8AB0-B426-12CF55A6DFDC}"/>
                  </a:ext>
                </a:extLst>
              </p:cNvPr>
              <p:cNvSpPr/>
              <p:nvPr/>
            </p:nvSpPr>
            <p:spPr>
              <a:xfrm>
                <a:off x="7794702" y="3869476"/>
                <a:ext cx="2542478" cy="591015"/>
              </a:xfrm>
              <a:prstGeom prst="rect">
                <a:avLst/>
              </a:prstGeom>
              <a:solidFill>
                <a:srgbClr val="4855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97DDF525-F6FA-DF92-9D88-B4A0782D0318}"/>
                  </a:ext>
                </a:extLst>
              </p:cNvPr>
              <p:cNvSpPr/>
              <p:nvPr/>
            </p:nvSpPr>
            <p:spPr>
              <a:xfrm>
                <a:off x="6523462" y="2667929"/>
                <a:ext cx="1271239" cy="591015"/>
              </a:xfrm>
              <a:prstGeom prst="rect">
                <a:avLst/>
              </a:prstGeom>
              <a:solidFill>
                <a:srgbClr val="4855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A836D69-16B1-F3D8-711D-8E44ECB8F0A7}"/>
                  </a:ext>
                </a:extLst>
              </p:cNvPr>
              <p:cNvSpPr/>
              <p:nvPr/>
            </p:nvSpPr>
            <p:spPr>
              <a:xfrm>
                <a:off x="8430321" y="2667929"/>
                <a:ext cx="1271239" cy="591015"/>
              </a:xfrm>
              <a:prstGeom prst="rect">
                <a:avLst/>
              </a:prstGeom>
              <a:solidFill>
                <a:srgbClr val="4855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217FE0A3-884E-9DCE-5875-0F53D24D584E}"/>
                  </a:ext>
                </a:extLst>
              </p:cNvPr>
              <p:cNvSpPr/>
              <p:nvPr/>
            </p:nvSpPr>
            <p:spPr>
              <a:xfrm>
                <a:off x="10337180" y="2667929"/>
                <a:ext cx="1271239" cy="591015"/>
              </a:xfrm>
              <a:prstGeom prst="rect">
                <a:avLst/>
              </a:prstGeom>
              <a:solidFill>
                <a:srgbClr val="4855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7C2B1D3-6F97-54E0-82EB-001350D97579}"/>
                  </a:ext>
                </a:extLst>
              </p:cNvPr>
              <p:cNvSpPr/>
              <p:nvPr/>
            </p:nvSpPr>
            <p:spPr>
              <a:xfrm>
                <a:off x="6523461" y="1736804"/>
                <a:ext cx="1271239" cy="5910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>
                    <a:solidFill>
                      <a:schemeClr val="tx2"/>
                    </a:solidFill>
                    <a:latin typeface="+mj-lt"/>
                  </a:rPr>
                  <a:t>Aufg. I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625F465A-A4D1-20A3-64FF-72E020356106}"/>
                  </a:ext>
                </a:extLst>
              </p:cNvPr>
              <p:cNvSpPr/>
              <p:nvPr/>
            </p:nvSpPr>
            <p:spPr>
              <a:xfrm>
                <a:off x="8430320" y="1736803"/>
                <a:ext cx="1271239" cy="5910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1000"/>
                  </a:spcBef>
                  <a:buSzPct val="70000"/>
                </a:pPr>
                <a:r>
                  <a:rPr lang="de-DE" sz="700" dirty="0">
                    <a:solidFill>
                      <a:schemeClr val="tx2"/>
                    </a:solidFill>
                    <a:latin typeface="+mj-lt"/>
                  </a:rPr>
                  <a:t>Aufg. II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A5639266-D318-E9A8-B5B2-014D5D0C7BAC}"/>
                  </a:ext>
                </a:extLst>
              </p:cNvPr>
              <p:cNvSpPr/>
              <p:nvPr/>
            </p:nvSpPr>
            <p:spPr>
              <a:xfrm>
                <a:off x="10337180" y="1736804"/>
                <a:ext cx="1271239" cy="5910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>
                    <a:solidFill>
                      <a:schemeClr val="tx2"/>
                    </a:solidFill>
                    <a:latin typeface="+mj-lt"/>
                  </a:rPr>
                  <a:t>Aufg. III</a:t>
                </a:r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060E181B-DEEF-6E22-F9E2-F0754046F6ED}"/>
                  </a:ext>
                </a:extLst>
              </p:cNvPr>
              <p:cNvCxnSpPr>
                <a:stCxn id="15" idx="0"/>
                <a:endCxn id="16" idx="2"/>
              </p:cNvCxnSpPr>
              <p:nvPr/>
            </p:nvCxnSpPr>
            <p:spPr>
              <a:xfrm flipV="1">
                <a:off x="9065941" y="5391616"/>
                <a:ext cx="0" cy="340110"/>
              </a:xfrm>
              <a:prstGeom prst="straightConnector1">
                <a:avLst/>
              </a:prstGeom>
              <a:ln w="31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DB271925-E095-A036-6920-11B9D558F926}"/>
                  </a:ext>
                </a:extLst>
              </p:cNvPr>
              <p:cNvCxnSpPr>
                <a:stCxn id="16" idx="0"/>
                <a:endCxn id="17" idx="2"/>
              </p:cNvCxnSpPr>
              <p:nvPr/>
            </p:nvCxnSpPr>
            <p:spPr>
              <a:xfrm flipV="1">
                <a:off x="9065941" y="4460491"/>
                <a:ext cx="0" cy="340110"/>
              </a:xfrm>
              <a:prstGeom prst="straightConnector1">
                <a:avLst/>
              </a:prstGeom>
              <a:ln w="31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709F1BB3-2179-0D72-D7E8-D3A669B06E5D}"/>
                  </a:ext>
                </a:extLst>
              </p:cNvPr>
              <p:cNvCxnSpPr>
                <a:stCxn id="17" idx="0"/>
                <a:endCxn id="18" idx="2"/>
              </p:cNvCxnSpPr>
              <p:nvPr/>
            </p:nvCxnSpPr>
            <p:spPr>
              <a:xfrm flipH="1" flipV="1">
                <a:off x="7159082" y="3258944"/>
                <a:ext cx="1906859" cy="610532"/>
              </a:xfrm>
              <a:prstGeom prst="straightConnector1">
                <a:avLst/>
              </a:prstGeom>
              <a:ln w="31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BF86BF3F-0721-4345-1F1D-9B73C2E88FA5}"/>
                  </a:ext>
                </a:extLst>
              </p:cNvPr>
              <p:cNvCxnSpPr>
                <a:stCxn id="17" idx="0"/>
                <a:endCxn id="19" idx="2"/>
              </p:cNvCxnSpPr>
              <p:nvPr/>
            </p:nvCxnSpPr>
            <p:spPr>
              <a:xfrm flipV="1">
                <a:off x="9065941" y="3258944"/>
                <a:ext cx="0" cy="610532"/>
              </a:xfrm>
              <a:prstGeom prst="straightConnector1">
                <a:avLst/>
              </a:prstGeom>
              <a:ln w="31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1BEB5F96-1295-7CB5-A053-1D26FD5E9570}"/>
                  </a:ext>
                </a:extLst>
              </p:cNvPr>
              <p:cNvCxnSpPr>
                <a:stCxn id="17" idx="0"/>
                <a:endCxn id="20" idx="2"/>
              </p:cNvCxnSpPr>
              <p:nvPr/>
            </p:nvCxnSpPr>
            <p:spPr>
              <a:xfrm flipV="1">
                <a:off x="9065941" y="3258944"/>
                <a:ext cx="1906859" cy="610532"/>
              </a:xfrm>
              <a:prstGeom prst="straightConnector1">
                <a:avLst/>
              </a:prstGeom>
              <a:ln w="31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EE1EE2E1-9BA7-09F1-A571-A5EEA016EB70}"/>
                  </a:ext>
                </a:extLst>
              </p:cNvPr>
              <p:cNvCxnSpPr>
                <a:cxnSpLocks/>
                <a:stCxn id="18" idx="0"/>
                <a:endCxn id="21" idx="2"/>
              </p:cNvCxnSpPr>
              <p:nvPr/>
            </p:nvCxnSpPr>
            <p:spPr>
              <a:xfrm flipH="1" flipV="1">
                <a:off x="7159081" y="2327819"/>
                <a:ext cx="1" cy="340110"/>
              </a:xfrm>
              <a:prstGeom prst="straightConnector1">
                <a:avLst/>
              </a:prstGeom>
              <a:ln w="31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5A31F4AD-50AC-ACB7-EE83-05B1B6A60687}"/>
                  </a:ext>
                </a:extLst>
              </p:cNvPr>
              <p:cNvCxnSpPr>
                <a:stCxn id="19" idx="0"/>
                <a:endCxn id="22" idx="2"/>
              </p:cNvCxnSpPr>
              <p:nvPr/>
            </p:nvCxnSpPr>
            <p:spPr>
              <a:xfrm flipH="1" flipV="1">
                <a:off x="9065940" y="2327818"/>
                <a:ext cx="1" cy="340111"/>
              </a:xfrm>
              <a:prstGeom prst="straightConnector1">
                <a:avLst/>
              </a:prstGeom>
              <a:ln w="31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D1F0B244-07DD-120E-0CD2-2E22F19CF825}"/>
                  </a:ext>
                </a:extLst>
              </p:cNvPr>
              <p:cNvCxnSpPr>
                <a:stCxn id="20" idx="0"/>
                <a:endCxn id="23" idx="2"/>
              </p:cNvCxnSpPr>
              <p:nvPr/>
            </p:nvCxnSpPr>
            <p:spPr>
              <a:xfrm flipV="1">
                <a:off x="10972800" y="2327819"/>
                <a:ext cx="0" cy="340110"/>
              </a:xfrm>
              <a:prstGeom prst="straightConnector1">
                <a:avLst/>
              </a:prstGeom>
              <a:ln w="3175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Geschweifte Klammer rechts 10">
              <a:extLst>
                <a:ext uri="{FF2B5EF4-FFF2-40B4-BE49-F238E27FC236}">
                  <a16:creationId xmlns:a16="http://schemas.microsoft.com/office/drawing/2014/main" id="{A9FEF3A7-3DAE-D77D-F8C6-6DC058B72730}"/>
                </a:ext>
              </a:extLst>
            </p:cNvPr>
            <p:cNvSpPr/>
            <p:nvPr/>
          </p:nvSpPr>
          <p:spPr>
            <a:xfrm>
              <a:off x="10549054" y="1920183"/>
              <a:ext cx="309446" cy="1522141"/>
            </a:xfrm>
            <a:prstGeom prst="rightBrac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7D752D58-6536-8293-60A7-07066FCD5A94}"/>
                </a:ext>
              </a:extLst>
            </p:cNvPr>
            <p:cNvSpPr/>
            <p:nvPr/>
          </p:nvSpPr>
          <p:spPr>
            <a:xfrm>
              <a:off x="10541620" y="4052857"/>
              <a:ext cx="309446" cy="2453264"/>
            </a:xfrm>
            <a:prstGeom prst="rightBrac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5E740B2-35B0-35A3-1B59-8234FB967F8C}"/>
                </a:ext>
              </a:extLst>
            </p:cNvPr>
            <p:cNvSpPr txBox="1"/>
            <p:nvPr/>
          </p:nvSpPr>
          <p:spPr>
            <a:xfrm>
              <a:off x="10995103" y="2265753"/>
              <a:ext cx="3446152" cy="77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>
                  <a:solidFill>
                    <a:schemeClr val="tx2"/>
                  </a:solidFill>
                  <a:latin typeface="+mj-lt"/>
                </a:rPr>
                <a:t>Aufgaben spezifische Layer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4237091-3E3F-966E-D444-331D89EB246E}"/>
                </a:ext>
              </a:extLst>
            </p:cNvPr>
            <p:cNvSpPr txBox="1"/>
            <p:nvPr/>
          </p:nvSpPr>
          <p:spPr>
            <a:xfrm>
              <a:off x="10985121" y="4813926"/>
              <a:ext cx="3446140" cy="77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>
                  <a:solidFill>
                    <a:schemeClr val="tx2"/>
                  </a:solidFill>
                  <a:latin typeface="+mj-lt"/>
                </a:rPr>
                <a:t>„</a:t>
              </a:r>
              <a:r>
                <a:rPr lang="de-DE" sz="900" dirty="0" err="1">
                  <a:solidFill>
                    <a:schemeClr val="tx2"/>
                  </a:solidFill>
                  <a:latin typeface="+mj-lt"/>
                </a:rPr>
                <a:t>shared</a:t>
              </a:r>
              <a:r>
                <a:rPr lang="de-DE" sz="900" dirty="0">
                  <a:solidFill>
                    <a:schemeClr val="tx2"/>
                  </a:solidFill>
                  <a:latin typeface="+mj-lt"/>
                </a:rPr>
                <a:t>“ Layer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795AB0A0-455F-0CC6-D726-B490BE268AB0}"/>
              </a:ext>
            </a:extLst>
          </p:cNvPr>
          <p:cNvGrpSpPr/>
          <p:nvPr/>
        </p:nvGrpSpPr>
        <p:grpSpPr>
          <a:xfrm>
            <a:off x="6961006" y="4320359"/>
            <a:ext cx="4831426" cy="1374372"/>
            <a:chOff x="7329919" y="4726573"/>
            <a:chExt cx="4831426" cy="137437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8DD78E5-D0AB-AC3C-B01B-7095C2420264}"/>
                </a:ext>
              </a:extLst>
            </p:cNvPr>
            <p:cNvSpPr/>
            <p:nvPr/>
          </p:nvSpPr>
          <p:spPr>
            <a:xfrm>
              <a:off x="7329919" y="5917965"/>
              <a:ext cx="1046888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D91403E-FBDE-403D-A604-FE93EC9B6EA9}"/>
                </a:ext>
              </a:extLst>
            </p:cNvPr>
            <p:cNvSpPr/>
            <p:nvPr/>
          </p:nvSpPr>
          <p:spPr>
            <a:xfrm>
              <a:off x="8643373" y="5917965"/>
              <a:ext cx="1046888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BFAE325-75B3-C7A4-A426-E783A3DCE03F}"/>
                </a:ext>
              </a:extLst>
            </p:cNvPr>
            <p:cNvSpPr/>
            <p:nvPr/>
          </p:nvSpPr>
          <p:spPr>
            <a:xfrm>
              <a:off x="9966531" y="5919753"/>
              <a:ext cx="1046888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E12DFF3-8472-9208-9146-8443049E72E4}"/>
                </a:ext>
              </a:extLst>
            </p:cNvPr>
            <p:cNvSpPr/>
            <p:nvPr/>
          </p:nvSpPr>
          <p:spPr>
            <a:xfrm>
              <a:off x="7329919" y="5642656"/>
              <a:ext cx="1046888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4EE40C8-1C4C-EF17-F125-E1195B635B65}"/>
                </a:ext>
              </a:extLst>
            </p:cNvPr>
            <p:cNvSpPr/>
            <p:nvPr/>
          </p:nvSpPr>
          <p:spPr>
            <a:xfrm>
              <a:off x="8643372" y="5642656"/>
              <a:ext cx="1046888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6BFE29B-C9F0-62FB-8DEF-D66D3C1254FB}"/>
                </a:ext>
              </a:extLst>
            </p:cNvPr>
            <p:cNvSpPr/>
            <p:nvPr/>
          </p:nvSpPr>
          <p:spPr>
            <a:xfrm>
              <a:off x="9966269" y="5642656"/>
              <a:ext cx="1046888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B92EA6E-DA0C-3D55-C274-258CDA70F284}"/>
                </a:ext>
              </a:extLst>
            </p:cNvPr>
            <p:cNvSpPr/>
            <p:nvPr/>
          </p:nvSpPr>
          <p:spPr>
            <a:xfrm>
              <a:off x="7329919" y="5368287"/>
              <a:ext cx="1046888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BD9AE4A9-6CE7-ADC2-6A23-B96E1C2AE9F0}"/>
                </a:ext>
              </a:extLst>
            </p:cNvPr>
            <p:cNvSpPr/>
            <p:nvPr/>
          </p:nvSpPr>
          <p:spPr>
            <a:xfrm>
              <a:off x="8643371" y="5367020"/>
              <a:ext cx="1046888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9BCA05C-96D7-EFBD-3D46-3466BC06321B}"/>
                </a:ext>
              </a:extLst>
            </p:cNvPr>
            <p:cNvSpPr/>
            <p:nvPr/>
          </p:nvSpPr>
          <p:spPr>
            <a:xfrm>
              <a:off x="9966269" y="5368557"/>
              <a:ext cx="1046888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CF560105-8F4E-D7F3-B385-EC5D884F4847}"/>
                </a:ext>
              </a:extLst>
            </p:cNvPr>
            <p:cNvSpPr/>
            <p:nvPr/>
          </p:nvSpPr>
          <p:spPr>
            <a:xfrm>
              <a:off x="7592806" y="5002209"/>
              <a:ext cx="523444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6528640A-BD38-9184-B6A0-42751013928F}"/>
                </a:ext>
              </a:extLst>
            </p:cNvPr>
            <p:cNvSpPr/>
            <p:nvPr/>
          </p:nvSpPr>
          <p:spPr>
            <a:xfrm>
              <a:off x="8905094" y="5012658"/>
              <a:ext cx="523444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D91599D7-B205-BD37-F2D6-4F51C4E69C68}"/>
                </a:ext>
              </a:extLst>
            </p:cNvPr>
            <p:cNvSpPr/>
            <p:nvPr/>
          </p:nvSpPr>
          <p:spPr>
            <a:xfrm>
              <a:off x="10227991" y="5017444"/>
              <a:ext cx="523444" cy="176766"/>
            </a:xfrm>
            <a:prstGeom prst="rect">
              <a:avLst/>
            </a:prstGeom>
            <a:solidFill>
              <a:srgbClr val="4855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41ACC44-E63E-E191-C420-87FD94E590F8}"/>
                </a:ext>
              </a:extLst>
            </p:cNvPr>
            <p:cNvSpPr/>
            <p:nvPr/>
          </p:nvSpPr>
          <p:spPr>
            <a:xfrm>
              <a:off x="7591641" y="4726573"/>
              <a:ext cx="523444" cy="176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>
                  <a:solidFill>
                    <a:schemeClr val="tx2"/>
                  </a:solidFill>
                  <a:latin typeface="+mj-lt"/>
                </a:rPr>
                <a:t>Aufg. I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0CB03B8-4E62-A866-C251-04278C1965AF}"/>
                </a:ext>
              </a:extLst>
            </p:cNvPr>
            <p:cNvSpPr/>
            <p:nvPr/>
          </p:nvSpPr>
          <p:spPr>
            <a:xfrm>
              <a:off x="8905093" y="4729505"/>
              <a:ext cx="523444" cy="176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  <a:buSzPct val="70000"/>
              </a:pPr>
              <a:r>
                <a:rPr lang="de-DE" sz="700" dirty="0">
                  <a:solidFill>
                    <a:schemeClr val="tx2"/>
                  </a:solidFill>
                  <a:latin typeface="+mj-lt"/>
                </a:rPr>
                <a:t>Aufg. II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CE3E0C6-CB17-32A9-773E-B56B07C56B49}"/>
                </a:ext>
              </a:extLst>
            </p:cNvPr>
            <p:cNvSpPr/>
            <p:nvPr/>
          </p:nvSpPr>
          <p:spPr>
            <a:xfrm>
              <a:off x="10227991" y="4733439"/>
              <a:ext cx="523444" cy="176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>
                  <a:solidFill>
                    <a:schemeClr val="tx2"/>
                  </a:solidFill>
                  <a:latin typeface="+mj-lt"/>
                </a:rPr>
                <a:t>Aufg. III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C27A1352-5129-C888-B8A9-8DA8A5DBB5BB}"/>
                </a:ext>
              </a:extLst>
            </p:cNvPr>
            <p:cNvCxnSpPr>
              <a:stCxn id="32" idx="0"/>
              <a:endCxn id="36" idx="2"/>
            </p:cNvCxnSpPr>
            <p:nvPr/>
          </p:nvCxnSpPr>
          <p:spPr>
            <a:xfrm flipV="1">
              <a:off x="7853363" y="5819422"/>
              <a:ext cx="0" cy="98543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7CE2982C-F7D7-C430-285E-E3CC45C43884}"/>
                </a:ext>
              </a:extLst>
            </p:cNvPr>
            <p:cNvCxnSpPr>
              <a:stCxn id="36" idx="0"/>
              <a:endCxn id="39" idx="2"/>
            </p:cNvCxnSpPr>
            <p:nvPr/>
          </p:nvCxnSpPr>
          <p:spPr>
            <a:xfrm flipV="1">
              <a:off x="7853363" y="5545053"/>
              <a:ext cx="0" cy="97603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81E91E12-D27B-BFAF-588C-F5487BD93199}"/>
                </a:ext>
              </a:extLst>
            </p:cNvPr>
            <p:cNvCxnSpPr>
              <a:stCxn id="39" idx="0"/>
              <a:endCxn id="42" idx="2"/>
            </p:cNvCxnSpPr>
            <p:nvPr/>
          </p:nvCxnSpPr>
          <p:spPr>
            <a:xfrm flipV="1">
              <a:off x="7853363" y="5178975"/>
              <a:ext cx="1165" cy="189312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4402D843-8F2D-121C-A758-DCB553EF3BC3}"/>
                </a:ext>
              </a:extLst>
            </p:cNvPr>
            <p:cNvCxnSpPr>
              <a:stCxn id="42" idx="0"/>
              <a:endCxn id="45" idx="2"/>
            </p:cNvCxnSpPr>
            <p:nvPr/>
          </p:nvCxnSpPr>
          <p:spPr>
            <a:xfrm flipH="1" flipV="1">
              <a:off x="7853363" y="4903339"/>
              <a:ext cx="1165" cy="98870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9292503-0941-87AC-2425-553DB89DE433}"/>
                </a:ext>
              </a:extLst>
            </p:cNvPr>
            <p:cNvCxnSpPr>
              <a:stCxn id="33" idx="0"/>
              <a:endCxn id="37" idx="2"/>
            </p:cNvCxnSpPr>
            <p:nvPr/>
          </p:nvCxnSpPr>
          <p:spPr>
            <a:xfrm flipH="1" flipV="1">
              <a:off x="9166816" y="5819422"/>
              <a:ext cx="1" cy="98543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DF05ECA0-81BE-02C0-5DE0-A1237563A56D}"/>
                </a:ext>
              </a:extLst>
            </p:cNvPr>
            <p:cNvCxnSpPr>
              <a:stCxn id="37" idx="0"/>
              <a:endCxn id="40" idx="2"/>
            </p:cNvCxnSpPr>
            <p:nvPr/>
          </p:nvCxnSpPr>
          <p:spPr>
            <a:xfrm flipH="1" flipV="1">
              <a:off x="9166815" y="5543786"/>
              <a:ext cx="1" cy="98870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E4233BF7-A47F-19A4-88D1-CB9CF7A3DD6A}"/>
                </a:ext>
              </a:extLst>
            </p:cNvPr>
            <p:cNvCxnSpPr>
              <a:stCxn id="40" idx="0"/>
              <a:endCxn id="43" idx="2"/>
            </p:cNvCxnSpPr>
            <p:nvPr/>
          </p:nvCxnSpPr>
          <p:spPr>
            <a:xfrm flipV="1">
              <a:off x="9166815" y="5189424"/>
              <a:ext cx="1" cy="177596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15274A1-0CE6-54E9-F8BD-20F6BB8FD176}"/>
                </a:ext>
              </a:extLst>
            </p:cNvPr>
            <p:cNvCxnSpPr>
              <a:stCxn id="43" idx="0"/>
              <a:endCxn id="46" idx="2"/>
            </p:cNvCxnSpPr>
            <p:nvPr/>
          </p:nvCxnSpPr>
          <p:spPr>
            <a:xfrm flipH="1" flipV="1">
              <a:off x="9166815" y="4906271"/>
              <a:ext cx="1" cy="106387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723D1F43-9560-C3D7-785A-447C0884EC44}"/>
                </a:ext>
              </a:extLst>
            </p:cNvPr>
            <p:cNvCxnSpPr>
              <a:stCxn id="34" idx="0"/>
              <a:endCxn id="38" idx="2"/>
            </p:cNvCxnSpPr>
            <p:nvPr/>
          </p:nvCxnSpPr>
          <p:spPr>
            <a:xfrm flipH="1" flipV="1">
              <a:off x="10489713" y="5819422"/>
              <a:ext cx="262" cy="100331"/>
            </a:xfrm>
            <a:prstGeom prst="straightConnector1">
              <a:avLst/>
            </a:prstGeom>
            <a:ln w="3175" cap="flat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64F8D40-68A1-077F-EBEC-754C03E9E203}"/>
                </a:ext>
              </a:extLst>
            </p:cNvPr>
            <p:cNvCxnSpPr>
              <a:stCxn id="38" idx="0"/>
              <a:endCxn id="41" idx="2"/>
            </p:cNvCxnSpPr>
            <p:nvPr/>
          </p:nvCxnSpPr>
          <p:spPr>
            <a:xfrm flipV="1">
              <a:off x="10489713" y="5545323"/>
              <a:ext cx="0" cy="97333"/>
            </a:xfrm>
            <a:prstGeom prst="straightConnector1">
              <a:avLst/>
            </a:prstGeom>
            <a:ln w="3175" cap="flat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4DE2B09-77C1-69CA-9E63-A9EE969EE4FC}"/>
                </a:ext>
              </a:extLst>
            </p:cNvPr>
            <p:cNvCxnSpPr>
              <a:stCxn id="41" idx="0"/>
              <a:endCxn id="44" idx="2"/>
            </p:cNvCxnSpPr>
            <p:nvPr/>
          </p:nvCxnSpPr>
          <p:spPr>
            <a:xfrm flipV="1">
              <a:off x="10489713" y="5194210"/>
              <a:ext cx="0" cy="174347"/>
            </a:xfrm>
            <a:prstGeom prst="straightConnector1">
              <a:avLst/>
            </a:prstGeom>
            <a:ln w="3175" cap="flat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FB7E3A5-AB06-FD61-17B0-F2FFD05B71FF}"/>
                </a:ext>
              </a:extLst>
            </p:cNvPr>
            <p:cNvCxnSpPr>
              <a:stCxn id="44" idx="0"/>
              <a:endCxn id="47" idx="2"/>
            </p:cNvCxnSpPr>
            <p:nvPr/>
          </p:nvCxnSpPr>
          <p:spPr>
            <a:xfrm flipV="1">
              <a:off x="10489713" y="4910205"/>
              <a:ext cx="0" cy="107239"/>
            </a:xfrm>
            <a:prstGeom prst="straightConnector1">
              <a:avLst/>
            </a:prstGeom>
            <a:ln w="3175" cap="flat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FEB392A0-244B-F9B5-580F-A0DC8792BFD5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8376807" y="6006348"/>
              <a:ext cx="266566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532EC7BE-58D4-7DC7-1B07-054A001C8482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>
              <a:off x="8376807" y="5731039"/>
              <a:ext cx="266565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09DE3762-0053-24B0-0E2E-71706B8230B7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 flipV="1">
              <a:off x="8376807" y="5455403"/>
              <a:ext cx="266564" cy="1267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14992C44-ED7B-6B16-7F00-CD4C9B8B9CD2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9690261" y="6006348"/>
              <a:ext cx="276270" cy="17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518C1FB1-35EF-2CAD-6A5A-3685C8DA2310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>
              <a:off x="9690260" y="5731039"/>
              <a:ext cx="276009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87D4CB99-60C2-98E0-7424-B23B300BC5B5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9690259" y="5455403"/>
              <a:ext cx="276010" cy="1537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Geschweifte Klammer rechts 107">
              <a:extLst>
                <a:ext uri="{FF2B5EF4-FFF2-40B4-BE49-F238E27FC236}">
                  <a16:creationId xmlns:a16="http://schemas.microsoft.com/office/drawing/2014/main" id="{67D8EE4D-9DA3-F2F2-6BDF-CB5C99474C4A}"/>
                </a:ext>
              </a:extLst>
            </p:cNvPr>
            <p:cNvSpPr/>
            <p:nvPr/>
          </p:nvSpPr>
          <p:spPr>
            <a:xfrm>
              <a:off x="11182226" y="5367202"/>
              <a:ext cx="127417" cy="733743"/>
            </a:xfrm>
            <a:prstGeom prst="rightBrac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F8344905-9676-46AD-6C8D-F4601555F03F}"/>
                </a:ext>
              </a:extLst>
            </p:cNvPr>
            <p:cNvSpPr txBox="1"/>
            <p:nvPr/>
          </p:nvSpPr>
          <p:spPr>
            <a:xfrm>
              <a:off x="11359077" y="5548633"/>
              <a:ext cx="80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>
                  <a:solidFill>
                    <a:schemeClr val="tx2"/>
                  </a:solidFill>
                  <a:latin typeface="+mj-lt"/>
                </a:rPr>
                <a:t>individuelle </a:t>
              </a:r>
            </a:p>
            <a:p>
              <a:r>
                <a:rPr lang="de-DE" sz="900" dirty="0">
                  <a:solidFill>
                    <a:schemeClr val="tx2"/>
                  </a:solidFill>
                  <a:latin typeface="+mj-lt"/>
                </a:rPr>
                <a:t>Layer</a:t>
              </a:r>
            </a:p>
          </p:txBody>
        </p:sp>
      </p:grpSp>
      <p:sp>
        <p:nvSpPr>
          <p:cNvPr id="110" name="Textfeld 109">
            <a:extLst>
              <a:ext uri="{FF2B5EF4-FFF2-40B4-BE49-F238E27FC236}">
                <a16:creationId xmlns:a16="http://schemas.microsoft.com/office/drawing/2014/main" id="{0D3D0F9C-D6C9-7450-47E3-4BBE70B27069}"/>
              </a:ext>
            </a:extLst>
          </p:cNvPr>
          <p:cNvSpPr txBox="1"/>
          <p:nvPr/>
        </p:nvSpPr>
        <p:spPr>
          <a:xfrm>
            <a:off x="10332931" y="6673334"/>
            <a:ext cx="19534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chemeClr val="bg1">
                    <a:lumMod val="75000"/>
                  </a:schemeClr>
                </a:solidFill>
              </a:rPr>
              <a:t>Abbildungen nach: https://</a:t>
            </a:r>
            <a:r>
              <a:rPr lang="de-DE" sz="600" dirty="0" err="1">
                <a:solidFill>
                  <a:schemeClr val="bg1">
                    <a:lumMod val="75000"/>
                  </a:schemeClr>
                </a:solidFill>
              </a:rPr>
              <a:t>arxiv.org</a:t>
            </a:r>
            <a:r>
              <a:rPr lang="de-DE" sz="6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600" dirty="0" err="1">
                <a:solidFill>
                  <a:schemeClr val="bg1">
                    <a:lumMod val="75000"/>
                  </a:schemeClr>
                </a:solidFill>
              </a:rPr>
              <a:t>pdf</a:t>
            </a:r>
            <a:r>
              <a:rPr lang="de-DE" sz="600" dirty="0">
                <a:solidFill>
                  <a:schemeClr val="bg1">
                    <a:lumMod val="75000"/>
                  </a:schemeClr>
                </a:solidFill>
              </a:rPr>
              <a:t>/1706.05098.pdf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47819A3-C35E-31AE-E693-AFC462F130F0}"/>
              </a:ext>
            </a:extLst>
          </p:cNvPr>
          <p:cNvSpPr txBox="1"/>
          <p:nvPr/>
        </p:nvSpPr>
        <p:spPr>
          <a:xfrm>
            <a:off x="1371600" y="5904218"/>
            <a:ext cx="1018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  <a:sym typeface="Wingdings" pitchFamily="2" charset="2"/>
              </a:rPr>
              <a:t> Beispiel zweier klassischer Methoden zur Unterscheidung des Parameter </a:t>
            </a:r>
            <a:r>
              <a:rPr lang="de-DE" dirty="0" err="1">
                <a:latin typeface="+mj-lt"/>
                <a:sym typeface="Wingdings" pitchFamily="2" charset="2"/>
              </a:rPr>
              <a:t>Sharings</a:t>
            </a:r>
            <a:r>
              <a:rPr lang="de-DE" dirty="0">
                <a:latin typeface="+mj-lt"/>
                <a:sym typeface="Wingdings" pitchFamily="2" charset="2"/>
              </a:rPr>
              <a:t>. In den letzten Jahren sind die Multi-Task Methoden jedoch extrem vielfältig geworden, wodurch die Unterteilung in Hard und Soft nicht mehr ausreicht.</a:t>
            </a:r>
            <a:endParaRPr lang="de-DE" dirty="0">
              <a:latin typeface="+mj-lt"/>
            </a:endParaRP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F0CB56B2-0519-8368-3D67-21B772774D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41"/>
    </mc:Choice>
    <mc:Fallback xmlns="">
      <p:transition spd="slow" advTm="120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46E9E-C509-16D7-62D8-F75F4B1D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BF633-9D1E-E656-4F05-9807AD8B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https://arxiv.org/pdf/1706.05098.pdf</a:t>
            </a:r>
          </a:p>
          <a:p>
            <a:r>
              <a:rPr lang="de-DE" dirty="0"/>
              <a:t>https://arxiv.org/pdf/2009.09796.pdf</a:t>
            </a:r>
          </a:p>
          <a:p>
            <a:r>
              <a:rPr lang="de-DE" dirty="0"/>
              <a:t>https://</a:t>
            </a:r>
            <a:r>
              <a:rPr lang="de-DE" dirty="0" err="1"/>
              <a:t>link.springer.com</a:t>
            </a:r>
            <a:r>
              <a:rPr lang="de-DE" dirty="0"/>
              <a:t>/</a:t>
            </a:r>
            <a:r>
              <a:rPr lang="de-DE" dirty="0" err="1"/>
              <a:t>content</a:t>
            </a:r>
            <a:r>
              <a:rPr lang="de-DE" dirty="0"/>
              <a:t>/</a:t>
            </a:r>
            <a:r>
              <a:rPr lang="de-DE" dirty="0" err="1"/>
              <a:t>pdf</a:t>
            </a:r>
            <a:r>
              <a:rPr lang="de-DE" dirty="0"/>
              <a:t>/10.1023/A:1007379606734.pdf?pdf=</a:t>
            </a:r>
            <a:r>
              <a:rPr lang="de-DE" dirty="0" err="1"/>
              <a:t>button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towardsdatascience.com</a:t>
            </a:r>
            <a:r>
              <a:rPr lang="de-DE" dirty="0"/>
              <a:t>/multi-task-learning-in-machine-learning-20a37c796c9c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1D0F11C2-CDAF-38E8-E2B2-B8A670F24C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2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43"/>
    </mc:Choice>
    <mc:Fallback xmlns="">
      <p:transition spd="slow" advTm="22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Macintosh PowerPoint</Application>
  <PresentationFormat>Breitbild</PresentationFormat>
  <Paragraphs>47</Paragraphs>
  <Slides>6</Slides>
  <Notes>0</Notes>
  <HiddenSlides>0</HiddenSlides>
  <MMClips>6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Goudy Old Style</vt:lpstr>
      <vt:lpstr>Wingdings</vt:lpstr>
      <vt:lpstr>ClassicFrameVTI</vt:lpstr>
      <vt:lpstr>Multi Task Learning</vt:lpstr>
      <vt:lpstr>Inhalt </vt:lpstr>
      <vt:lpstr>Was ist Multi-Task Learning? </vt:lpstr>
      <vt:lpstr>Wann wird Multi-Task Learning genutzt?</vt:lpstr>
      <vt:lpstr>Hard-  und Soft Parameter Sharing </vt:lpstr>
      <vt:lpstr>Quellen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Task Learning</dc:title>
  <dc:creator>Constantin Rech</dc:creator>
  <cp:lastModifiedBy>Constantin Rech</cp:lastModifiedBy>
  <cp:revision>8</cp:revision>
  <dcterms:created xsi:type="dcterms:W3CDTF">2023-07-08T16:35:12Z</dcterms:created>
  <dcterms:modified xsi:type="dcterms:W3CDTF">2023-07-30T19:01:30Z</dcterms:modified>
</cp:coreProperties>
</file>