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e5240696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e5240696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e524069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e524069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e52406967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e52406967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e52406967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e52406967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- first two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Corey - last two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e52406967_1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e52406967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Corey - First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- Last 3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e52406967_1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e52406967_1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b8a31441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b8a31441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52406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52406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524069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524069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524069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524069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524069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524069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524069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e524069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f8ae9c9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f8ae9c9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5240696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5240696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zEsFpyLGkK4" TargetMode="External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Game-Playing Agents in Connect Four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Corey Lang and Jenna Mauch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3970500" y="436800"/>
            <a:ext cx="819600" cy="62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*initial board state</a:t>
            </a:r>
            <a:endParaRPr sz="600"/>
          </a:p>
        </p:txBody>
      </p:sp>
      <p:sp>
        <p:nvSpPr>
          <p:cNvPr id="207" name="Google Shape;207;p22"/>
          <p:cNvSpPr/>
          <p:nvPr/>
        </p:nvSpPr>
        <p:spPr>
          <a:xfrm>
            <a:off x="2331300" y="1315575"/>
            <a:ext cx="819600" cy="6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1506800" y="2377825"/>
            <a:ext cx="819600" cy="62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146000" y="2377825"/>
            <a:ext cx="819600" cy="62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5609700" y="1315575"/>
            <a:ext cx="819600" cy="6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4785200" y="2377825"/>
            <a:ext cx="819600" cy="62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6424400" y="2377825"/>
            <a:ext cx="819600" cy="62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1050500" y="3499325"/>
            <a:ext cx="633000" cy="4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2056442" y="3499325"/>
            <a:ext cx="633000" cy="4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2827208" y="3499325"/>
            <a:ext cx="633000" cy="4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</a:t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3708075" y="3499325"/>
            <a:ext cx="633000" cy="4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4461550" y="3499325"/>
            <a:ext cx="633000" cy="4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5326504" y="3499325"/>
            <a:ext cx="633000" cy="4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6095908" y="3499325"/>
            <a:ext cx="633000" cy="4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6944925" y="3499325"/>
            <a:ext cx="633000" cy="4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-8</a:t>
            </a:r>
            <a:endParaRPr/>
          </a:p>
        </p:txBody>
      </p:sp>
      <p:cxnSp>
        <p:nvCxnSpPr>
          <p:cNvPr id="221" name="Google Shape;221;p22"/>
          <p:cNvCxnSpPr>
            <a:stCxn id="206" idx="2"/>
            <a:endCxn id="207" idx="0"/>
          </p:cNvCxnSpPr>
          <p:nvPr/>
        </p:nvCxnSpPr>
        <p:spPr>
          <a:xfrm flipH="1">
            <a:off x="2741100" y="1060200"/>
            <a:ext cx="1639200" cy="255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2"/>
          <p:cNvCxnSpPr>
            <a:stCxn id="206" idx="2"/>
            <a:endCxn id="210" idx="0"/>
          </p:cNvCxnSpPr>
          <p:nvPr/>
        </p:nvCxnSpPr>
        <p:spPr>
          <a:xfrm>
            <a:off x="4380300" y="1060200"/>
            <a:ext cx="1639200" cy="255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2"/>
          <p:cNvCxnSpPr>
            <a:stCxn id="207" idx="2"/>
            <a:endCxn id="208" idx="0"/>
          </p:cNvCxnSpPr>
          <p:nvPr/>
        </p:nvCxnSpPr>
        <p:spPr>
          <a:xfrm flipH="1">
            <a:off x="1916700" y="1938975"/>
            <a:ext cx="824400" cy="43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2"/>
          <p:cNvCxnSpPr>
            <a:stCxn id="207" idx="2"/>
            <a:endCxn id="209" idx="0"/>
          </p:cNvCxnSpPr>
          <p:nvPr/>
        </p:nvCxnSpPr>
        <p:spPr>
          <a:xfrm>
            <a:off x="2741100" y="1938975"/>
            <a:ext cx="814800" cy="43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2"/>
          <p:cNvCxnSpPr>
            <a:stCxn id="210" idx="2"/>
            <a:endCxn id="211" idx="0"/>
          </p:cNvCxnSpPr>
          <p:nvPr/>
        </p:nvCxnSpPr>
        <p:spPr>
          <a:xfrm flipH="1">
            <a:off x="5195100" y="1938975"/>
            <a:ext cx="824400" cy="43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2"/>
          <p:cNvCxnSpPr>
            <a:stCxn id="210" idx="2"/>
            <a:endCxn id="212" idx="0"/>
          </p:cNvCxnSpPr>
          <p:nvPr/>
        </p:nvCxnSpPr>
        <p:spPr>
          <a:xfrm>
            <a:off x="6019500" y="1938975"/>
            <a:ext cx="814800" cy="43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2"/>
          <p:cNvCxnSpPr>
            <a:stCxn id="208" idx="2"/>
            <a:endCxn id="213" idx="0"/>
          </p:cNvCxnSpPr>
          <p:nvPr/>
        </p:nvCxnSpPr>
        <p:spPr>
          <a:xfrm flipH="1">
            <a:off x="1367000" y="3001225"/>
            <a:ext cx="549600" cy="498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2"/>
          <p:cNvCxnSpPr>
            <a:stCxn id="208" idx="2"/>
            <a:endCxn id="214" idx="0"/>
          </p:cNvCxnSpPr>
          <p:nvPr/>
        </p:nvCxnSpPr>
        <p:spPr>
          <a:xfrm>
            <a:off x="1916600" y="3001225"/>
            <a:ext cx="456300" cy="498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2"/>
          <p:cNvCxnSpPr>
            <a:stCxn id="209" idx="2"/>
            <a:endCxn id="215" idx="0"/>
          </p:cNvCxnSpPr>
          <p:nvPr/>
        </p:nvCxnSpPr>
        <p:spPr>
          <a:xfrm flipH="1">
            <a:off x="3143600" y="3001225"/>
            <a:ext cx="412200" cy="498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2"/>
          <p:cNvCxnSpPr>
            <a:stCxn id="209" idx="2"/>
            <a:endCxn id="216" idx="0"/>
          </p:cNvCxnSpPr>
          <p:nvPr/>
        </p:nvCxnSpPr>
        <p:spPr>
          <a:xfrm>
            <a:off x="3555800" y="3001225"/>
            <a:ext cx="468900" cy="498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>
            <a:stCxn id="211" idx="2"/>
            <a:endCxn id="217" idx="0"/>
          </p:cNvCxnSpPr>
          <p:nvPr/>
        </p:nvCxnSpPr>
        <p:spPr>
          <a:xfrm flipH="1">
            <a:off x="4778000" y="3001225"/>
            <a:ext cx="417000" cy="498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2"/>
          <p:cNvCxnSpPr>
            <a:stCxn id="211" idx="2"/>
            <a:endCxn id="218" idx="0"/>
          </p:cNvCxnSpPr>
          <p:nvPr/>
        </p:nvCxnSpPr>
        <p:spPr>
          <a:xfrm>
            <a:off x="5195000" y="3001225"/>
            <a:ext cx="447900" cy="498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>
            <a:stCxn id="212" idx="2"/>
            <a:endCxn id="219" idx="0"/>
          </p:cNvCxnSpPr>
          <p:nvPr/>
        </p:nvCxnSpPr>
        <p:spPr>
          <a:xfrm flipH="1">
            <a:off x="6412400" y="3001225"/>
            <a:ext cx="421800" cy="498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>
            <a:stCxn id="212" idx="2"/>
            <a:endCxn id="220" idx="0"/>
          </p:cNvCxnSpPr>
          <p:nvPr/>
        </p:nvCxnSpPr>
        <p:spPr>
          <a:xfrm>
            <a:off x="6834200" y="3001225"/>
            <a:ext cx="427200" cy="498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2"/>
          <p:cNvSpPr txBox="1"/>
          <p:nvPr/>
        </p:nvSpPr>
        <p:spPr>
          <a:xfrm>
            <a:off x="422075" y="43680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22075" y="1315500"/>
            <a:ext cx="5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422075" y="2371650"/>
            <a:ext cx="5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2"/>
          <p:cNvCxnSpPr/>
          <p:nvPr/>
        </p:nvCxnSpPr>
        <p:spPr>
          <a:xfrm flipH="1">
            <a:off x="2871225" y="741100"/>
            <a:ext cx="8637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2"/>
          <p:cNvCxnSpPr/>
          <p:nvPr/>
        </p:nvCxnSpPr>
        <p:spPr>
          <a:xfrm>
            <a:off x="5094550" y="741100"/>
            <a:ext cx="8637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2"/>
          <p:cNvSpPr txBox="1"/>
          <p:nvPr/>
        </p:nvSpPr>
        <p:spPr>
          <a:xfrm>
            <a:off x="6944925" y="450550"/>
            <a:ext cx="18012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Board game tree will have 7 possible child states not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Depth is 5 for our algorithm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Bot (Evaluation)</a:t>
            </a:r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center column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Two pieces connected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Three pieces connected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Four pieces connected (win)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Three o</a:t>
            </a:r>
            <a:r>
              <a:rPr lang="en"/>
              <a:t>pponent</a:t>
            </a:r>
            <a:r>
              <a:rPr lang="en"/>
              <a:t> pieces connected </a:t>
            </a:r>
            <a:endParaRPr/>
          </a:p>
        </p:txBody>
      </p:sp>
      <p:pic>
        <p:nvPicPr>
          <p:cNvPr id="247" name="Google Shape;2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950" y="1524475"/>
            <a:ext cx="33623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950" y="3455175"/>
            <a:ext cx="3362325" cy="4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4" title="connect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987" y="594000"/>
            <a:ext cx="7032025" cy="39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</a:t>
            </a:r>
            <a:endParaRPr/>
          </a:p>
        </p:txBody>
      </p:sp>
      <p:sp>
        <p:nvSpPr>
          <p:cNvPr id="259" name="Google Shape;25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Minimax &gt; Greedy &gt; Breadth-FIrst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 playing against the same bot will provide identical states everytime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Breadth-first search algorithm updated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Breadth-first &gt; Greedy in the first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Moves are placed in real time, GUI sometimes cannot keep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shows the length of decision making process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</a:t>
            </a:r>
            <a:endParaRPr/>
          </a:p>
        </p:txBody>
      </p:sp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Larger sample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per moves comparison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size boards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 testing against human players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Maybe code in turn taking for easier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Reinforcement learning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</a:t>
            </a:r>
            <a:r>
              <a:rPr lang="en"/>
              <a:t>hat’s the best algorithm to use for connect 4?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“Best” as in, what will have the highest win rate?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 vs Bot, Bot vs Human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046" y="842825"/>
            <a:ext cx="3192801" cy="345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 Measure:</a:t>
            </a:r>
            <a:r>
              <a:rPr lang="en"/>
              <a:t> Winning, Connecting pieces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Environment:</a:t>
            </a:r>
            <a:r>
              <a:rPr lang="en"/>
              <a:t> Connect 4 board game made from a matrix, typically 6x7</a:t>
            </a:r>
            <a:br>
              <a:rPr lang="en"/>
            </a:br>
            <a:r>
              <a:rPr lang="en"/>
              <a:t>		 Game pieces on the board. 1’s and 2’s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Deterministic, competitive, multi-agent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Actuators:</a:t>
            </a:r>
            <a:r>
              <a:rPr lang="en"/>
              <a:t> Drop a game piece in a column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Sensors:</a:t>
            </a:r>
            <a:r>
              <a:rPr lang="en"/>
              <a:t> Fully Observable game board allows the AI bots to see what pieces are in play at </a:t>
            </a:r>
            <a:r>
              <a:rPr lang="en"/>
              <a:t>each</a:t>
            </a:r>
            <a:r>
              <a:rPr lang="en"/>
              <a:t> state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Bot Algorithms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Bot (Uninformed)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Greedy Bot (Informed)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Minimax Bot (Widely used in 2 player turn-based games)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Bot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3753000" cy="1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 for immediate winning move from a queue containing valid moves, </a:t>
            </a:r>
            <a:r>
              <a:rPr lang="en"/>
              <a:t>returns </a:t>
            </a:r>
            <a:r>
              <a:rPr i="1" lang="en"/>
              <a:t>move</a:t>
            </a:r>
            <a:r>
              <a:rPr lang="en"/>
              <a:t> if found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no move directly leads to a win, </a:t>
            </a:r>
            <a:r>
              <a:rPr i="1" lang="en"/>
              <a:t>random move</a:t>
            </a:r>
            <a:r>
              <a:rPr lang="en"/>
              <a:t> from the queue of valid moves is returned.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turn restarts to queue </a:t>
            </a:r>
            <a:r>
              <a:rPr lang="en"/>
              <a:t>completely</a:t>
            </a:r>
            <a:r>
              <a:rPr lang="en"/>
              <a:t> </a:t>
            </a:r>
            <a:r>
              <a:rPr lang="en"/>
              <a:t>independent</a:t>
            </a:r>
            <a:r>
              <a:rPr lang="en"/>
              <a:t> of that last move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953" y="1990728"/>
            <a:ext cx="3097900" cy="250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50" y="3168962"/>
            <a:ext cx="1964568" cy="168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50" y="288600"/>
            <a:ext cx="1964568" cy="16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1354850" y="1618400"/>
            <a:ext cx="20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1     2     3    4     5     6     7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224188" y="4602375"/>
            <a:ext cx="225900" cy="225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288550" y="990363"/>
            <a:ext cx="233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Queue = [ 1, 2, 3, 4, 5, 6, 7 ]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*c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hecks for a winning move popping elements out the queue as it goes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8"/>
          <p:cNvCxnSpPr/>
          <p:nvPr/>
        </p:nvCxnSpPr>
        <p:spPr>
          <a:xfrm>
            <a:off x="3563150" y="1314100"/>
            <a:ext cx="1339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6457800" y="2406725"/>
            <a:ext cx="0" cy="103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 txBox="1"/>
          <p:nvPr/>
        </p:nvSpPr>
        <p:spPr>
          <a:xfrm>
            <a:off x="5324100" y="3596275"/>
            <a:ext cx="226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no valid move resulting in a goal state, a random move is returned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 rot="10800000">
            <a:off x="3984575" y="4011925"/>
            <a:ext cx="83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Bot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Checks valid locations and simulates dropping a piece, scoring that position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move that gives the max score is the move that is chosen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two moves have the same max score, the leftmost column is chosen (Should do this)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Evaluation function also factored in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050" y="1052500"/>
            <a:ext cx="3765694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50" y="3168962"/>
            <a:ext cx="1964568" cy="168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50" y="288600"/>
            <a:ext cx="1964568" cy="16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1331088" y="1359275"/>
            <a:ext cx="20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1     2     3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2224188" y="4602375"/>
            <a:ext cx="225900" cy="225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5288550" y="990375"/>
            <a:ext cx="300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move_scores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= [ 2, 4, 6, 100, 11, 2, 1]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*checks the score of the move, inserting them into an array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0"/>
          <p:cNvCxnSpPr/>
          <p:nvPr/>
        </p:nvCxnSpPr>
        <p:spPr>
          <a:xfrm>
            <a:off x="3563150" y="1314100"/>
            <a:ext cx="1339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0"/>
          <p:cNvCxnSpPr/>
          <p:nvPr/>
        </p:nvCxnSpPr>
        <p:spPr>
          <a:xfrm>
            <a:off x="6457800" y="2406725"/>
            <a:ext cx="0" cy="103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0"/>
          <p:cNvSpPr txBox="1"/>
          <p:nvPr/>
        </p:nvSpPr>
        <p:spPr>
          <a:xfrm>
            <a:off x="5324100" y="3596275"/>
            <a:ext cx="226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Chooses the max score in the array, with positions being the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 rot="10800000">
            <a:off x="3984575" y="4011925"/>
            <a:ext cx="83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0"/>
          <p:cNvSpPr/>
          <p:nvPr/>
        </p:nvSpPr>
        <p:spPr>
          <a:xfrm>
            <a:off x="1391388" y="1712075"/>
            <a:ext cx="225900" cy="225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657763" y="1712075"/>
            <a:ext cx="225900" cy="225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957813" y="1712075"/>
            <a:ext cx="225900" cy="225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1391388" y="4602375"/>
            <a:ext cx="225900" cy="225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657763" y="4602375"/>
            <a:ext cx="225900" cy="225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1940975" y="4602375"/>
            <a:ext cx="225900" cy="225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2166863" y="1624925"/>
            <a:ext cx="20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5    6     7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Bot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819150" y="2005450"/>
            <a:ext cx="7505700" cy="22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an </a:t>
            </a:r>
            <a:r>
              <a:rPr lang="en"/>
              <a:t>evaluation</a:t>
            </a:r>
            <a:r>
              <a:rPr lang="en"/>
              <a:t> function to assign rewards/penalties for various moves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</a:t>
            </a:r>
            <a:r>
              <a:rPr lang="en"/>
              <a:t>evaluate</a:t>
            </a:r>
            <a:r>
              <a:rPr lang="en"/>
              <a:t> thousands of potential board states in seconds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Depth first </a:t>
            </a:r>
            <a:r>
              <a:rPr lang="en"/>
              <a:t>search</a:t>
            </a:r>
            <a:r>
              <a:rPr lang="en"/>
              <a:t> process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Assumes opponent will make logical choice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