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0" r:id="rId6"/>
    <p:sldId id="265"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p:scale>
          <a:sx n="108" d="100"/>
          <a:sy n="108" d="100"/>
        </p:scale>
        <p:origin x="2256"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1DAF-5918-1106-B1F9-3AFCBC3856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20C0B4-DA8C-4861-6B30-72A4CB76F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D286E7-AB96-4AEE-3A01-E4D9E459F380}"/>
              </a:ext>
            </a:extLst>
          </p:cNvPr>
          <p:cNvSpPr>
            <a:spLocks noGrp="1"/>
          </p:cNvSpPr>
          <p:nvPr>
            <p:ph type="dt" sz="half" idx="10"/>
          </p:nvPr>
        </p:nvSpPr>
        <p:spPr/>
        <p:txBody>
          <a:bodyPr/>
          <a:lstStyle/>
          <a:p>
            <a:fld id="{511B4F16-C00E-4844-A1F4-B4981DE7A302}" type="datetimeFigureOut">
              <a:rPr lang="en-US" smtClean="0"/>
              <a:t>11/19/2024</a:t>
            </a:fld>
            <a:endParaRPr lang="en-US"/>
          </a:p>
        </p:txBody>
      </p:sp>
      <p:sp>
        <p:nvSpPr>
          <p:cNvPr id="5" name="Footer Placeholder 4">
            <a:extLst>
              <a:ext uri="{FF2B5EF4-FFF2-40B4-BE49-F238E27FC236}">
                <a16:creationId xmlns:a16="http://schemas.microsoft.com/office/drawing/2014/main" id="{00AC8558-6506-625E-2864-64C516F49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73122-59C8-1526-FD69-1728E235BA63}"/>
              </a:ext>
            </a:extLst>
          </p:cNvPr>
          <p:cNvSpPr>
            <a:spLocks noGrp="1"/>
          </p:cNvSpPr>
          <p:nvPr>
            <p:ph type="sldNum" sz="quarter" idx="12"/>
          </p:nvPr>
        </p:nvSpPr>
        <p:spPr/>
        <p:txBody>
          <a:bodyPr/>
          <a:lstStyle/>
          <a:p>
            <a:fld id="{77F09CFF-9BAD-4064-9A52-EA2A946B2788}" type="slidenum">
              <a:rPr lang="en-US" smtClean="0"/>
              <a:t>‹#›</a:t>
            </a:fld>
            <a:endParaRPr lang="en-US"/>
          </a:p>
        </p:txBody>
      </p:sp>
    </p:spTree>
    <p:extLst>
      <p:ext uri="{BB962C8B-B14F-4D97-AF65-F5344CB8AC3E}">
        <p14:creationId xmlns:p14="http://schemas.microsoft.com/office/powerpoint/2010/main" val="37794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2F0E-4387-6FD3-074C-D4FE0AABBC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04190A-7A13-85DD-2575-AAF1FA01B1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3097E-CA69-EE31-FD40-D473754C8971}"/>
              </a:ext>
            </a:extLst>
          </p:cNvPr>
          <p:cNvSpPr>
            <a:spLocks noGrp="1"/>
          </p:cNvSpPr>
          <p:nvPr>
            <p:ph type="dt" sz="half" idx="10"/>
          </p:nvPr>
        </p:nvSpPr>
        <p:spPr/>
        <p:txBody>
          <a:bodyPr/>
          <a:lstStyle/>
          <a:p>
            <a:fld id="{511B4F16-C00E-4844-A1F4-B4981DE7A302}" type="datetimeFigureOut">
              <a:rPr lang="en-US" smtClean="0"/>
              <a:t>11/19/2024</a:t>
            </a:fld>
            <a:endParaRPr lang="en-US"/>
          </a:p>
        </p:txBody>
      </p:sp>
      <p:sp>
        <p:nvSpPr>
          <p:cNvPr id="5" name="Footer Placeholder 4">
            <a:extLst>
              <a:ext uri="{FF2B5EF4-FFF2-40B4-BE49-F238E27FC236}">
                <a16:creationId xmlns:a16="http://schemas.microsoft.com/office/drawing/2014/main" id="{78725340-537A-6DC0-47AF-B4FF99427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A03CC-CCC2-05E5-ED6E-4C47D414D07B}"/>
              </a:ext>
            </a:extLst>
          </p:cNvPr>
          <p:cNvSpPr>
            <a:spLocks noGrp="1"/>
          </p:cNvSpPr>
          <p:nvPr>
            <p:ph type="sldNum" sz="quarter" idx="12"/>
          </p:nvPr>
        </p:nvSpPr>
        <p:spPr/>
        <p:txBody>
          <a:bodyPr/>
          <a:lstStyle/>
          <a:p>
            <a:fld id="{77F09CFF-9BAD-4064-9A52-EA2A946B2788}" type="slidenum">
              <a:rPr lang="en-US" smtClean="0"/>
              <a:t>‹#›</a:t>
            </a:fld>
            <a:endParaRPr lang="en-US"/>
          </a:p>
        </p:txBody>
      </p:sp>
    </p:spTree>
    <p:extLst>
      <p:ext uri="{BB962C8B-B14F-4D97-AF65-F5344CB8AC3E}">
        <p14:creationId xmlns:p14="http://schemas.microsoft.com/office/powerpoint/2010/main" val="209633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AE5F88-CF34-5A7A-B193-6C9929F403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DB910A-29EB-BF6F-EF3A-B15B27ED3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0A577-D975-EEE8-BD19-C72AC345ED8B}"/>
              </a:ext>
            </a:extLst>
          </p:cNvPr>
          <p:cNvSpPr>
            <a:spLocks noGrp="1"/>
          </p:cNvSpPr>
          <p:nvPr>
            <p:ph type="dt" sz="half" idx="10"/>
          </p:nvPr>
        </p:nvSpPr>
        <p:spPr/>
        <p:txBody>
          <a:bodyPr/>
          <a:lstStyle/>
          <a:p>
            <a:fld id="{511B4F16-C00E-4844-A1F4-B4981DE7A302}" type="datetimeFigureOut">
              <a:rPr lang="en-US" smtClean="0"/>
              <a:t>11/19/2024</a:t>
            </a:fld>
            <a:endParaRPr lang="en-US"/>
          </a:p>
        </p:txBody>
      </p:sp>
      <p:sp>
        <p:nvSpPr>
          <p:cNvPr id="5" name="Footer Placeholder 4">
            <a:extLst>
              <a:ext uri="{FF2B5EF4-FFF2-40B4-BE49-F238E27FC236}">
                <a16:creationId xmlns:a16="http://schemas.microsoft.com/office/drawing/2014/main" id="{8C293FF2-2341-B3CA-BAA3-E0E3B3502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C58E6-2F08-CB6E-BADE-E0E7BD59D2ED}"/>
              </a:ext>
            </a:extLst>
          </p:cNvPr>
          <p:cNvSpPr>
            <a:spLocks noGrp="1"/>
          </p:cNvSpPr>
          <p:nvPr>
            <p:ph type="sldNum" sz="quarter" idx="12"/>
          </p:nvPr>
        </p:nvSpPr>
        <p:spPr/>
        <p:txBody>
          <a:bodyPr/>
          <a:lstStyle/>
          <a:p>
            <a:fld id="{77F09CFF-9BAD-4064-9A52-EA2A946B2788}" type="slidenum">
              <a:rPr lang="en-US" smtClean="0"/>
              <a:t>‹#›</a:t>
            </a:fld>
            <a:endParaRPr lang="en-US"/>
          </a:p>
        </p:txBody>
      </p:sp>
    </p:spTree>
    <p:extLst>
      <p:ext uri="{BB962C8B-B14F-4D97-AF65-F5344CB8AC3E}">
        <p14:creationId xmlns:p14="http://schemas.microsoft.com/office/powerpoint/2010/main" val="111628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0428-02E8-59D8-2E14-E1A27BC356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DD9280-7029-129C-CE81-799AB7843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6F8DF-753D-7C69-BC57-C696F06CB7D9}"/>
              </a:ext>
            </a:extLst>
          </p:cNvPr>
          <p:cNvSpPr>
            <a:spLocks noGrp="1"/>
          </p:cNvSpPr>
          <p:nvPr>
            <p:ph type="dt" sz="half" idx="10"/>
          </p:nvPr>
        </p:nvSpPr>
        <p:spPr/>
        <p:txBody>
          <a:bodyPr/>
          <a:lstStyle/>
          <a:p>
            <a:fld id="{511B4F16-C00E-4844-A1F4-B4981DE7A302}" type="datetimeFigureOut">
              <a:rPr lang="en-US" smtClean="0"/>
              <a:t>11/19/2024</a:t>
            </a:fld>
            <a:endParaRPr lang="en-US"/>
          </a:p>
        </p:txBody>
      </p:sp>
      <p:sp>
        <p:nvSpPr>
          <p:cNvPr id="5" name="Footer Placeholder 4">
            <a:extLst>
              <a:ext uri="{FF2B5EF4-FFF2-40B4-BE49-F238E27FC236}">
                <a16:creationId xmlns:a16="http://schemas.microsoft.com/office/drawing/2014/main" id="{1EA5EC94-8AC2-FA39-5CF7-8DB4893EC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FB2B0-50FB-72EA-722D-4FB92281D456}"/>
              </a:ext>
            </a:extLst>
          </p:cNvPr>
          <p:cNvSpPr>
            <a:spLocks noGrp="1"/>
          </p:cNvSpPr>
          <p:nvPr>
            <p:ph type="sldNum" sz="quarter" idx="12"/>
          </p:nvPr>
        </p:nvSpPr>
        <p:spPr/>
        <p:txBody>
          <a:bodyPr/>
          <a:lstStyle/>
          <a:p>
            <a:fld id="{77F09CFF-9BAD-4064-9A52-EA2A946B2788}" type="slidenum">
              <a:rPr lang="en-US" smtClean="0"/>
              <a:t>‹#›</a:t>
            </a:fld>
            <a:endParaRPr lang="en-US"/>
          </a:p>
        </p:txBody>
      </p:sp>
    </p:spTree>
    <p:extLst>
      <p:ext uri="{BB962C8B-B14F-4D97-AF65-F5344CB8AC3E}">
        <p14:creationId xmlns:p14="http://schemas.microsoft.com/office/powerpoint/2010/main" val="254767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3BCA-78F2-2A12-08C2-22DCE91C3C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20EB54-D716-1C28-DC0A-D7E2B7B20E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BE630-4DDC-AF38-0A8D-0092545E84F7}"/>
              </a:ext>
            </a:extLst>
          </p:cNvPr>
          <p:cNvSpPr>
            <a:spLocks noGrp="1"/>
          </p:cNvSpPr>
          <p:nvPr>
            <p:ph type="dt" sz="half" idx="10"/>
          </p:nvPr>
        </p:nvSpPr>
        <p:spPr/>
        <p:txBody>
          <a:bodyPr/>
          <a:lstStyle/>
          <a:p>
            <a:fld id="{511B4F16-C00E-4844-A1F4-B4981DE7A302}" type="datetimeFigureOut">
              <a:rPr lang="en-US" smtClean="0"/>
              <a:t>11/19/2024</a:t>
            </a:fld>
            <a:endParaRPr lang="en-US"/>
          </a:p>
        </p:txBody>
      </p:sp>
      <p:sp>
        <p:nvSpPr>
          <p:cNvPr id="5" name="Footer Placeholder 4">
            <a:extLst>
              <a:ext uri="{FF2B5EF4-FFF2-40B4-BE49-F238E27FC236}">
                <a16:creationId xmlns:a16="http://schemas.microsoft.com/office/drawing/2014/main" id="{3E87A479-1DB7-4198-620A-C40E6A5EC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2029C-D3DD-D299-94CF-729192919DFE}"/>
              </a:ext>
            </a:extLst>
          </p:cNvPr>
          <p:cNvSpPr>
            <a:spLocks noGrp="1"/>
          </p:cNvSpPr>
          <p:nvPr>
            <p:ph type="sldNum" sz="quarter" idx="12"/>
          </p:nvPr>
        </p:nvSpPr>
        <p:spPr/>
        <p:txBody>
          <a:bodyPr/>
          <a:lstStyle/>
          <a:p>
            <a:fld id="{77F09CFF-9BAD-4064-9A52-EA2A946B2788}" type="slidenum">
              <a:rPr lang="en-US" smtClean="0"/>
              <a:t>‹#›</a:t>
            </a:fld>
            <a:endParaRPr lang="en-US"/>
          </a:p>
        </p:txBody>
      </p:sp>
    </p:spTree>
    <p:extLst>
      <p:ext uri="{BB962C8B-B14F-4D97-AF65-F5344CB8AC3E}">
        <p14:creationId xmlns:p14="http://schemas.microsoft.com/office/powerpoint/2010/main" val="66178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5E1-2767-9E10-FDCB-61A3258FF9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9E1EC0-9380-5CE8-A09F-4B8E68F27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81E17D-5401-89BB-D4CD-4EB6E7B7CD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BAE396-88E7-4B12-E099-869B9026AA08}"/>
              </a:ext>
            </a:extLst>
          </p:cNvPr>
          <p:cNvSpPr>
            <a:spLocks noGrp="1"/>
          </p:cNvSpPr>
          <p:nvPr>
            <p:ph type="dt" sz="half" idx="10"/>
          </p:nvPr>
        </p:nvSpPr>
        <p:spPr/>
        <p:txBody>
          <a:bodyPr/>
          <a:lstStyle/>
          <a:p>
            <a:fld id="{511B4F16-C00E-4844-A1F4-B4981DE7A302}" type="datetimeFigureOut">
              <a:rPr lang="en-US" smtClean="0"/>
              <a:t>11/19/2024</a:t>
            </a:fld>
            <a:endParaRPr lang="en-US"/>
          </a:p>
        </p:txBody>
      </p:sp>
      <p:sp>
        <p:nvSpPr>
          <p:cNvPr id="6" name="Footer Placeholder 5">
            <a:extLst>
              <a:ext uri="{FF2B5EF4-FFF2-40B4-BE49-F238E27FC236}">
                <a16:creationId xmlns:a16="http://schemas.microsoft.com/office/drawing/2014/main" id="{2C0D81D3-59E4-0BBA-8D9E-4C3109D26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1D3B7-5E63-446B-6683-7B25BD0628CF}"/>
              </a:ext>
            </a:extLst>
          </p:cNvPr>
          <p:cNvSpPr>
            <a:spLocks noGrp="1"/>
          </p:cNvSpPr>
          <p:nvPr>
            <p:ph type="sldNum" sz="quarter" idx="12"/>
          </p:nvPr>
        </p:nvSpPr>
        <p:spPr/>
        <p:txBody>
          <a:bodyPr/>
          <a:lstStyle/>
          <a:p>
            <a:fld id="{77F09CFF-9BAD-4064-9A52-EA2A946B2788}" type="slidenum">
              <a:rPr lang="en-US" smtClean="0"/>
              <a:t>‹#›</a:t>
            </a:fld>
            <a:endParaRPr lang="en-US"/>
          </a:p>
        </p:txBody>
      </p:sp>
    </p:spTree>
    <p:extLst>
      <p:ext uri="{BB962C8B-B14F-4D97-AF65-F5344CB8AC3E}">
        <p14:creationId xmlns:p14="http://schemas.microsoft.com/office/powerpoint/2010/main" val="263606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4A9B-33FD-9617-CF3A-5F16DD822B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2A9D34-28AE-39CD-5000-C89F6F7E0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A378AD-994E-C2E3-E3C9-F7117CA9C1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29194F-F02D-93D2-7E66-7CB83B6D5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0F62F3-AC8D-1396-EACC-0B3BE133F9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328C1D-F5E8-1A24-8003-8FE1B5C8737E}"/>
              </a:ext>
            </a:extLst>
          </p:cNvPr>
          <p:cNvSpPr>
            <a:spLocks noGrp="1"/>
          </p:cNvSpPr>
          <p:nvPr>
            <p:ph type="dt" sz="half" idx="10"/>
          </p:nvPr>
        </p:nvSpPr>
        <p:spPr/>
        <p:txBody>
          <a:bodyPr/>
          <a:lstStyle/>
          <a:p>
            <a:fld id="{511B4F16-C00E-4844-A1F4-B4981DE7A302}" type="datetimeFigureOut">
              <a:rPr lang="en-US" smtClean="0"/>
              <a:t>11/19/2024</a:t>
            </a:fld>
            <a:endParaRPr lang="en-US"/>
          </a:p>
        </p:txBody>
      </p:sp>
      <p:sp>
        <p:nvSpPr>
          <p:cNvPr id="8" name="Footer Placeholder 7">
            <a:extLst>
              <a:ext uri="{FF2B5EF4-FFF2-40B4-BE49-F238E27FC236}">
                <a16:creationId xmlns:a16="http://schemas.microsoft.com/office/drawing/2014/main" id="{D9DA5B99-1F98-9ED6-0225-3E6647389F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9DC080-0C9E-5CF9-016D-9FFB515C467E}"/>
              </a:ext>
            </a:extLst>
          </p:cNvPr>
          <p:cNvSpPr>
            <a:spLocks noGrp="1"/>
          </p:cNvSpPr>
          <p:nvPr>
            <p:ph type="sldNum" sz="quarter" idx="12"/>
          </p:nvPr>
        </p:nvSpPr>
        <p:spPr/>
        <p:txBody>
          <a:bodyPr/>
          <a:lstStyle/>
          <a:p>
            <a:fld id="{77F09CFF-9BAD-4064-9A52-EA2A946B2788}" type="slidenum">
              <a:rPr lang="en-US" smtClean="0"/>
              <a:t>‹#›</a:t>
            </a:fld>
            <a:endParaRPr lang="en-US"/>
          </a:p>
        </p:txBody>
      </p:sp>
    </p:spTree>
    <p:extLst>
      <p:ext uri="{BB962C8B-B14F-4D97-AF65-F5344CB8AC3E}">
        <p14:creationId xmlns:p14="http://schemas.microsoft.com/office/powerpoint/2010/main" val="244629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49F2-E070-0ECE-058C-FB99EB67C6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B02D9D-67D9-06C4-EBEF-74ADB4A8584D}"/>
              </a:ext>
            </a:extLst>
          </p:cNvPr>
          <p:cNvSpPr>
            <a:spLocks noGrp="1"/>
          </p:cNvSpPr>
          <p:nvPr>
            <p:ph type="dt" sz="half" idx="10"/>
          </p:nvPr>
        </p:nvSpPr>
        <p:spPr/>
        <p:txBody>
          <a:bodyPr/>
          <a:lstStyle/>
          <a:p>
            <a:fld id="{511B4F16-C00E-4844-A1F4-B4981DE7A302}" type="datetimeFigureOut">
              <a:rPr lang="en-US" smtClean="0"/>
              <a:t>11/19/2024</a:t>
            </a:fld>
            <a:endParaRPr lang="en-US"/>
          </a:p>
        </p:txBody>
      </p:sp>
      <p:sp>
        <p:nvSpPr>
          <p:cNvPr id="4" name="Footer Placeholder 3">
            <a:extLst>
              <a:ext uri="{FF2B5EF4-FFF2-40B4-BE49-F238E27FC236}">
                <a16:creationId xmlns:a16="http://schemas.microsoft.com/office/drawing/2014/main" id="{8987D2C9-1721-2A0D-DA0A-5EDA4E53D3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A50A4D-E5AC-756E-409D-F1C85C6DD5EB}"/>
              </a:ext>
            </a:extLst>
          </p:cNvPr>
          <p:cNvSpPr>
            <a:spLocks noGrp="1"/>
          </p:cNvSpPr>
          <p:nvPr>
            <p:ph type="sldNum" sz="quarter" idx="12"/>
          </p:nvPr>
        </p:nvSpPr>
        <p:spPr/>
        <p:txBody>
          <a:bodyPr/>
          <a:lstStyle/>
          <a:p>
            <a:fld id="{77F09CFF-9BAD-4064-9A52-EA2A946B2788}" type="slidenum">
              <a:rPr lang="en-US" smtClean="0"/>
              <a:t>‹#›</a:t>
            </a:fld>
            <a:endParaRPr lang="en-US"/>
          </a:p>
        </p:txBody>
      </p:sp>
    </p:spTree>
    <p:extLst>
      <p:ext uri="{BB962C8B-B14F-4D97-AF65-F5344CB8AC3E}">
        <p14:creationId xmlns:p14="http://schemas.microsoft.com/office/powerpoint/2010/main" val="333064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2F1607-BD96-64D0-47EB-EF4C96D5D6F6}"/>
              </a:ext>
            </a:extLst>
          </p:cNvPr>
          <p:cNvSpPr>
            <a:spLocks noGrp="1"/>
          </p:cNvSpPr>
          <p:nvPr>
            <p:ph type="dt" sz="half" idx="10"/>
          </p:nvPr>
        </p:nvSpPr>
        <p:spPr/>
        <p:txBody>
          <a:bodyPr/>
          <a:lstStyle/>
          <a:p>
            <a:fld id="{511B4F16-C00E-4844-A1F4-B4981DE7A302}" type="datetimeFigureOut">
              <a:rPr lang="en-US" smtClean="0"/>
              <a:t>11/19/2024</a:t>
            </a:fld>
            <a:endParaRPr lang="en-US"/>
          </a:p>
        </p:txBody>
      </p:sp>
      <p:sp>
        <p:nvSpPr>
          <p:cNvPr id="3" name="Footer Placeholder 2">
            <a:extLst>
              <a:ext uri="{FF2B5EF4-FFF2-40B4-BE49-F238E27FC236}">
                <a16:creationId xmlns:a16="http://schemas.microsoft.com/office/drawing/2014/main" id="{7C758A2F-5B0B-2052-7720-AC7C0E3F36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8B8E46-3C6E-8000-6CE4-949BBFDD9A0D}"/>
              </a:ext>
            </a:extLst>
          </p:cNvPr>
          <p:cNvSpPr>
            <a:spLocks noGrp="1"/>
          </p:cNvSpPr>
          <p:nvPr>
            <p:ph type="sldNum" sz="quarter" idx="12"/>
          </p:nvPr>
        </p:nvSpPr>
        <p:spPr/>
        <p:txBody>
          <a:bodyPr/>
          <a:lstStyle/>
          <a:p>
            <a:fld id="{77F09CFF-9BAD-4064-9A52-EA2A946B2788}" type="slidenum">
              <a:rPr lang="en-US" smtClean="0"/>
              <a:t>‹#›</a:t>
            </a:fld>
            <a:endParaRPr lang="en-US"/>
          </a:p>
        </p:txBody>
      </p:sp>
    </p:spTree>
    <p:extLst>
      <p:ext uri="{BB962C8B-B14F-4D97-AF65-F5344CB8AC3E}">
        <p14:creationId xmlns:p14="http://schemas.microsoft.com/office/powerpoint/2010/main" val="408713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6CFD-B77C-D714-9F40-78FE358840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5740B1-B1EF-1761-F4F7-9C10A5E5BF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909F4F-CD35-B019-63ED-A40F2766A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9CAC5-9BAF-EE9C-AD54-B53B76D2A634}"/>
              </a:ext>
            </a:extLst>
          </p:cNvPr>
          <p:cNvSpPr>
            <a:spLocks noGrp="1"/>
          </p:cNvSpPr>
          <p:nvPr>
            <p:ph type="dt" sz="half" idx="10"/>
          </p:nvPr>
        </p:nvSpPr>
        <p:spPr/>
        <p:txBody>
          <a:bodyPr/>
          <a:lstStyle/>
          <a:p>
            <a:fld id="{511B4F16-C00E-4844-A1F4-B4981DE7A302}" type="datetimeFigureOut">
              <a:rPr lang="en-US" smtClean="0"/>
              <a:t>11/19/2024</a:t>
            </a:fld>
            <a:endParaRPr lang="en-US"/>
          </a:p>
        </p:txBody>
      </p:sp>
      <p:sp>
        <p:nvSpPr>
          <p:cNvPr id="6" name="Footer Placeholder 5">
            <a:extLst>
              <a:ext uri="{FF2B5EF4-FFF2-40B4-BE49-F238E27FC236}">
                <a16:creationId xmlns:a16="http://schemas.microsoft.com/office/drawing/2014/main" id="{EB71A88C-8E29-7758-9E2B-B2DEEC2AD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954641-C85E-F45E-B482-4D3CF2623D4A}"/>
              </a:ext>
            </a:extLst>
          </p:cNvPr>
          <p:cNvSpPr>
            <a:spLocks noGrp="1"/>
          </p:cNvSpPr>
          <p:nvPr>
            <p:ph type="sldNum" sz="quarter" idx="12"/>
          </p:nvPr>
        </p:nvSpPr>
        <p:spPr/>
        <p:txBody>
          <a:bodyPr/>
          <a:lstStyle/>
          <a:p>
            <a:fld id="{77F09CFF-9BAD-4064-9A52-EA2A946B2788}" type="slidenum">
              <a:rPr lang="en-US" smtClean="0"/>
              <a:t>‹#›</a:t>
            </a:fld>
            <a:endParaRPr lang="en-US"/>
          </a:p>
        </p:txBody>
      </p:sp>
    </p:spTree>
    <p:extLst>
      <p:ext uri="{BB962C8B-B14F-4D97-AF65-F5344CB8AC3E}">
        <p14:creationId xmlns:p14="http://schemas.microsoft.com/office/powerpoint/2010/main" val="1732277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BAF7-1D5A-4A99-B4BB-4086BDC9C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39AEAF-8EAD-4945-5836-9497F862EA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ECD291-CEA7-8623-D883-0340D63E6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7C8A1-DE90-41A1-A8BF-BB5FABE15042}"/>
              </a:ext>
            </a:extLst>
          </p:cNvPr>
          <p:cNvSpPr>
            <a:spLocks noGrp="1"/>
          </p:cNvSpPr>
          <p:nvPr>
            <p:ph type="dt" sz="half" idx="10"/>
          </p:nvPr>
        </p:nvSpPr>
        <p:spPr/>
        <p:txBody>
          <a:bodyPr/>
          <a:lstStyle/>
          <a:p>
            <a:fld id="{511B4F16-C00E-4844-A1F4-B4981DE7A302}" type="datetimeFigureOut">
              <a:rPr lang="en-US" smtClean="0"/>
              <a:t>11/19/2024</a:t>
            </a:fld>
            <a:endParaRPr lang="en-US"/>
          </a:p>
        </p:txBody>
      </p:sp>
      <p:sp>
        <p:nvSpPr>
          <p:cNvPr id="6" name="Footer Placeholder 5">
            <a:extLst>
              <a:ext uri="{FF2B5EF4-FFF2-40B4-BE49-F238E27FC236}">
                <a16:creationId xmlns:a16="http://schemas.microsoft.com/office/drawing/2014/main" id="{C3059B58-C0CD-A255-2E82-67DB496352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BA6AF3-0E73-BAE2-6838-A9D5A30EE190}"/>
              </a:ext>
            </a:extLst>
          </p:cNvPr>
          <p:cNvSpPr>
            <a:spLocks noGrp="1"/>
          </p:cNvSpPr>
          <p:nvPr>
            <p:ph type="sldNum" sz="quarter" idx="12"/>
          </p:nvPr>
        </p:nvSpPr>
        <p:spPr/>
        <p:txBody>
          <a:bodyPr/>
          <a:lstStyle/>
          <a:p>
            <a:fld id="{77F09CFF-9BAD-4064-9A52-EA2A946B2788}" type="slidenum">
              <a:rPr lang="en-US" smtClean="0"/>
              <a:t>‹#›</a:t>
            </a:fld>
            <a:endParaRPr lang="en-US"/>
          </a:p>
        </p:txBody>
      </p:sp>
    </p:spTree>
    <p:extLst>
      <p:ext uri="{BB962C8B-B14F-4D97-AF65-F5344CB8AC3E}">
        <p14:creationId xmlns:p14="http://schemas.microsoft.com/office/powerpoint/2010/main" val="2288826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06ED91-9FBD-CFA2-A1BE-C2AD3582A5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A437E3-A951-1ED1-1B3F-17143D604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2FB3A-731F-886A-EDB7-55FFFFF03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1B4F16-C00E-4844-A1F4-B4981DE7A302}" type="datetimeFigureOut">
              <a:rPr lang="en-US" smtClean="0"/>
              <a:t>11/19/2024</a:t>
            </a:fld>
            <a:endParaRPr lang="en-US"/>
          </a:p>
        </p:txBody>
      </p:sp>
      <p:sp>
        <p:nvSpPr>
          <p:cNvPr id="5" name="Footer Placeholder 4">
            <a:extLst>
              <a:ext uri="{FF2B5EF4-FFF2-40B4-BE49-F238E27FC236}">
                <a16:creationId xmlns:a16="http://schemas.microsoft.com/office/drawing/2014/main" id="{180BF338-B645-14F5-1A33-D0F62BD9A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15882E3-801A-80F6-835A-162D696FC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F09CFF-9BAD-4064-9A52-EA2A946B2788}" type="slidenum">
              <a:rPr lang="en-US" smtClean="0"/>
              <a:t>‹#›</a:t>
            </a:fld>
            <a:endParaRPr lang="en-US"/>
          </a:p>
        </p:txBody>
      </p:sp>
    </p:spTree>
    <p:extLst>
      <p:ext uri="{BB962C8B-B14F-4D97-AF65-F5344CB8AC3E}">
        <p14:creationId xmlns:p14="http://schemas.microsoft.com/office/powerpoint/2010/main" val="3765610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8BC75A-543F-FEBA-0F82-2C00E51D73BC}"/>
              </a:ext>
            </a:extLst>
          </p:cNvPr>
          <p:cNvSpPr txBox="1"/>
          <p:nvPr/>
        </p:nvSpPr>
        <p:spPr>
          <a:xfrm>
            <a:off x="3048000" y="2586375"/>
            <a:ext cx="6096000" cy="2031325"/>
          </a:xfrm>
          <a:prstGeom prst="rect">
            <a:avLst/>
          </a:prstGeom>
          <a:noFill/>
        </p:spPr>
        <p:txBody>
          <a:bodyPr wrap="square">
            <a:spAutoFit/>
          </a:bodyPr>
          <a:lstStyle/>
          <a:p>
            <a:pPr algn="l">
              <a:spcBef>
                <a:spcPts val="750"/>
              </a:spcBef>
            </a:pPr>
            <a:r>
              <a:rPr lang="en-US" b="0" i="0" dirty="0">
                <a:solidFill>
                  <a:srgbClr val="2B2B2B"/>
                </a:solidFill>
                <a:effectLst/>
                <a:latin typeface="Roboto" panose="02000000000000000000" pitchFamily="2" charset="0"/>
              </a:rPr>
              <a:t>For the Final Project, you will work with your group to collaboratively solve or analyze a problem using advanced ML methodologies. In your solution, you will incorporate transformer models, natural language processing (NLP) techniques, and other tools acquired throughout the course, in addition to at least one new technology that we haven’t covered together.</a:t>
            </a:r>
          </a:p>
        </p:txBody>
      </p:sp>
    </p:spTree>
    <p:extLst>
      <p:ext uri="{BB962C8B-B14F-4D97-AF65-F5344CB8AC3E}">
        <p14:creationId xmlns:p14="http://schemas.microsoft.com/office/powerpoint/2010/main" val="72491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3542EF-1E12-4F33-C8CA-8258A8360D34}"/>
              </a:ext>
            </a:extLst>
          </p:cNvPr>
          <p:cNvSpPr txBox="1"/>
          <p:nvPr/>
        </p:nvSpPr>
        <p:spPr>
          <a:xfrm>
            <a:off x="210902" y="237138"/>
            <a:ext cx="6096982" cy="369332"/>
          </a:xfrm>
          <a:prstGeom prst="rect">
            <a:avLst/>
          </a:prstGeom>
          <a:noFill/>
        </p:spPr>
        <p:txBody>
          <a:bodyPr wrap="square">
            <a:spAutoFit/>
          </a:bodyPr>
          <a:lstStyle/>
          <a:p>
            <a:r>
              <a:rPr lang="en-US" b="0" i="0" dirty="0">
                <a:solidFill>
                  <a:srgbClr val="2B2B2B"/>
                </a:solidFill>
                <a:effectLst/>
                <a:latin typeface="Roboto" panose="02000000000000000000" pitchFamily="2" charset="0"/>
              </a:rPr>
              <a:t>requirements:</a:t>
            </a:r>
            <a:endParaRPr lang="en-US" dirty="0"/>
          </a:p>
        </p:txBody>
      </p:sp>
      <p:sp>
        <p:nvSpPr>
          <p:cNvPr id="7" name="TextBox 6">
            <a:extLst>
              <a:ext uri="{FF2B5EF4-FFF2-40B4-BE49-F238E27FC236}">
                <a16:creationId xmlns:a16="http://schemas.microsoft.com/office/drawing/2014/main" id="{BFFDFFE2-568D-F083-EEDE-8C2D7A7F8096}"/>
              </a:ext>
            </a:extLst>
          </p:cNvPr>
          <p:cNvSpPr txBox="1"/>
          <p:nvPr/>
        </p:nvSpPr>
        <p:spPr>
          <a:xfrm>
            <a:off x="2229956" y="1141987"/>
            <a:ext cx="8023123" cy="4788490"/>
          </a:xfrm>
          <a:prstGeom prst="rect">
            <a:avLst/>
          </a:prstGeom>
          <a:noFill/>
        </p:spPr>
        <p:txBody>
          <a:bodyPr wrap="square">
            <a:spAutoFit/>
          </a:bodyPr>
          <a:lstStyle/>
          <a:p>
            <a:pPr algn="l">
              <a:spcBef>
                <a:spcPts val="750"/>
              </a:spcBef>
              <a:spcAft>
                <a:spcPts val="1875"/>
              </a:spcAft>
              <a:buFont typeface="+mj-lt"/>
              <a:buAutoNum type="arabicPeriod"/>
            </a:pPr>
            <a:r>
              <a:rPr lang="en-US" sz="1200" b="0" i="0" dirty="0">
                <a:solidFill>
                  <a:srgbClr val="2B2B2B"/>
                </a:solidFill>
                <a:effectLst/>
                <a:latin typeface="Roboto" panose="02000000000000000000" pitchFamily="2" charset="0"/>
              </a:rPr>
              <a:t>Identify a problem worth solving or analyzing.</a:t>
            </a:r>
          </a:p>
          <a:p>
            <a:pPr algn="l">
              <a:spcBef>
                <a:spcPts val="750"/>
              </a:spcBef>
              <a:spcAft>
                <a:spcPts val="1875"/>
              </a:spcAft>
              <a:buFont typeface="+mj-lt"/>
              <a:buAutoNum type="arabicPeriod"/>
            </a:pPr>
            <a:r>
              <a:rPr lang="en-US" sz="1200" b="0" i="0" dirty="0">
                <a:solidFill>
                  <a:srgbClr val="2B2B2B"/>
                </a:solidFill>
                <a:effectLst/>
                <a:latin typeface="Roboto" panose="02000000000000000000" pitchFamily="2" charset="0"/>
              </a:rPr>
              <a:t>Find a dataset or datasets that are sufficiently large enough to effectively train a ML model or neural network with a high degree of accuracy to ensure that your results are reliable.</a:t>
            </a:r>
          </a:p>
          <a:p>
            <a:pPr algn="l">
              <a:spcBef>
                <a:spcPts val="750"/>
              </a:spcBef>
              <a:spcAft>
                <a:spcPts val="1875"/>
              </a:spcAft>
              <a:buFont typeface="+mj-lt"/>
              <a:buAutoNum type="arabicPeriod"/>
            </a:pPr>
            <a:r>
              <a:rPr lang="en-US" sz="1200" b="0" i="0" dirty="0">
                <a:solidFill>
                  <a:srgbClr val="2B2B2B"/>
                </a:solidFill>
                <a:effectLst/>
                <a:latin typeface="Roboto" panose="02000000000000000000" pitchFamily="2" charset="0"/>
              </a:rPr>
              <a:t>Evaluate the trained model(s) using testing data. Include any calculations, metrics, or visualizations needed to evaluate the performance.</a:t>
            </a:r>
          </a:p>
          <a:p>
            <a:pPr algn="l">
              <a:spcBef>
                <a:spcPts val="750"/>
              </a:spcBef>
              <a:spcAft>
                <a:spcPts val="600"/>
              </a:spcAft>
              <a:buFont typeface="+mj-lt"/>
              <a:buAutoNum type="arabicPeriod"/>
            </a:pPr>
            <a:r>
              <a:rPr lang="en-US" sz="1200" b="0" i="0" dirty="0">
                <a:solidFill>
                  <a:srgbClr val="2B2B2B"/>
                </a:solidFill>
                <a:effectLst/>
                <a:latin typeface="Roboto" panose="02000000000000000000" pitchFamily="2" charset="0"/>
              </a:rPr>
              <a:t>You must use at least two of the following:</a:t>
            </a:r>
          </a:p>
          <a:p>
            <a:pPr algn="l">
              <a:spcBef>
                <a:spcPts val="750"/>
              </a:spcBef>
              <a:spcAft>
                <a:spcPts val="600"/>
              </a:spcAft>
              <a:buFont typeface="Arial" panose="020B0604020202020204" pitchFamily="34" charset="0"/>
              <a:buChar char="•"/>
            </a:pPr>
            <a:r>
              <a:rPr lang="en-US" sz="1200" b="0" i="0" dirty="0">
                <a:solidFill>
                  <a:srgbClr val="2B2B2B"/>
                </a:solidFill>
                <a:effectLst/>
                <a:latin typeface="Roboto" panose="02000000000000000000" pitchFamily="2" charset="0"/>
              </a:rPr>
              <a:t>scikit-learn</a:t>
            </a:r>
          </a:p>
          <a:p>
            <a:pPr algn="l">
              <a:spcBef>
                <a:spcPts val="750"/>
              </a:spcBef>
              <a:spcAft>
                <a:spcPts val="600"/>
              </a:spcAft>
              <a:buFont typeface="Arial" panose="020B0604020202020204" pitchFamily="34" charset="0"/>
              <a:buChar char="•"/>
            </a:pPr>
            <a:r>
              <a:rPr lang="en-US" sz="1200" b="0" i="0" dirty="0" err="1">
                <a:solidFill>
                  <a:srgbClr val="2B2B2B"/>
                </a:solidFill>
                <a:effectLst/>
                <a:latin typeface="Roboto" panose="02000000000000000000" pitchFamily="2" charset="0"/>
              </a:rPr>
              <a:t>Keras</a:t>
            </a:r>
            <a:endParaRPr lang="en-US" sz="1200" b="0" i="0" dirty="0">
              <a:solidFill>
                <a:srgbClr val="2B2B2B"/>
              </a:solidFill>
              <a:effectLst/>
              <a:latin typeface="Roboto" panose="02000000000000000000" pitchFamily="2" charset="0"/>
            </a:endParaRPr>
          </a:p>
          <a:p>
            <a:pPr algn="l">
              <a:spcBef>
                <a:spcPts val="750"/>
              </a:spcBef>
              <a:spcAft>
                <a:spcPts val="600"/>
              </a:spcAft>
              <a:buFont typeface="Arial" panose="020B0604020202020204" pitchFamily="34" charset="0"/>
              <a:buChar char="•"/>
            </a:pPr>
            <a:r>
              <a:rPr lang="en-US" sz="1200" b="0" i="0" dirty="0">
                <a:solidFill>
                  <a:srgbClr val="2B2B2B"/>
                </a:solidFill>
                <a:effectLst/>
                <a:latin typeface="Roboto" panose="02000000000000000000" pitchFamily="2" charset="0"/>
              </a:rPr>
              <a:t>TensorFlow</a:t>
            </a:r>
          </a:p>
          <a:p>
            <a:pPr algn="l">
              <a:spcBef>
                <a:spcPts val="750"/>
              </a:spcBef>
              <a:spcAft>
                <a:spcPts val="600"/>
              </a:spcAft>
              <a:buFont typeface="Arial" panose="020B0604020202020204" pitchFamily="34" charset="0"/>
              <a:buChar char="•"/>
            </a:pPr>
            <a:r>
              <a:rPr lang="en-US" sz="1200" b="0" i="0" dirty="0">
                <a:solidFill>
                  <a:srgbClr val="2B2B2B"/>
                </a:solidFill>
                <a:effectLst/>
                <a:latin typeface="Roboto" panose="02000000000000000000" pitchFamily="2" charset="0"/>
              </a:rPr>
              <a:t>Hugging Face</a:t>
            </a:r>
          </a:p>
          <a:p>
            <a:pPr algn="l">
              <a:spcBef>
                <a:spcPts val="750"/>
              </a:spcBef>
              <a:spcAft>
                <a:spcPts val="600"/>
              </a:spcAft>
              <a:buFont typeface="Arial" panose="020B0604020202020204" pitchFamily="34" charset="0"/>
              <a:buChar char="•"/>
            </a:pPr>
            <a:r>
              <a:rPr lang="en-US" sz="1200" b="0" i="0" dirty="0" err="1">
                <a:solidFill>
                  <a:srgbClr val="2B2B2B"/>
                </a:solidFill>
                <a:effectLst/>
                <a:latin typeface="Roboto" panose="02000000000000000000" pitchFamily="2" charset="0"/>
              </a:rPr>
              <a:t>spaCy</a:t>
            </a:r>
            <a:r>
              <a:rPr lang="en-US" sz="1200" b="0" i="0" dirty="0">
                <a:solidFill>
                  <a:srgbClr val="2B2B2B"/>
                </a:solidFill>
                <a:effectLst/>
                <a:latin typeface="Roboto" panose="02000000000000000000" pitchFamily="2" charset="0"/>
              </a:rPr>
              <a:t> or Natural Language Toolkit (NLTK)</a:t>
            </a:r>
          </a:p>
          <a:p>
            <a:pPr algn="l">
              <a:spcBef>
                <a:spcPts val="750"/>
              </a:spcBef>
              <a:spcAft>
                <a:spcPts val="600"/>
              </a:spcAft>
              <a:buFont typeface="Arial" panose="020B0604020202020204" pitchFamily="34" charset="0"/>
              <a:buChar char="•"/>
            </a:pPr>
            <a:r>
              <a:rPr lang="en-US" sz="1200" b="0" i="0" dirty="0" err="1">
                <a:solidFill>
                  <a:srgbClr val="2B2B2B"/>
                </a:solidFill>
                <a:effectLst/>
                <a:latin typeface="Roboto" panose="02000000000000000000" pitchFamily="2" charset="0"/>
              </a:rPr>
              <a:t>LangChain</a:t>
            </a:r>
            <a:endParaRPr lang="en-US" sz="1200" b="0" i="0" dirty="0">
              <a:solidFill>
                <a:srgbClr val="2B2B2B"/>
              </a:solidFill>
              <a:effectLst/>
              <a:latin typeface="Roboto" panose="02000000000000000000" pitchFamily="2" charset="0"/>
            </a:endParaRPr>
          </a:p>
          <a:p>
            <a:pPr algn="l">
              <a:spcBef>
                <a:spcPts val="750"/>
              </a:spcBef>
              <a:spcAft>
                <a:spcPts val="600"/>
              </a:spcAft>
              <a:buFont typeface="Arial" panose="020B0604020202020204" pitchFamily="34" charset="0"/>
              <a:buChar char="•"/>
            </a:pPr>
            <a:r>
              <a:rPr lang="en-US" sz="1200" b="0" i="0" dirty="0">
                <a:solidFill>
                  <a:srgbClr val="2B2B2B"/>
                </a:solidFill>
                <a:effectLst/>
                <a:latin typeface="Roboto" panose="02000000000000000000" pitchFamily="2" charset="0"/>
              </a:rPr>
              <a:t>OpenAI</a:t>
            </a:r>
          </a:p>
        </p:txBody>
      </p:sp>
    </p:spTree>
    <p:extLst>
      <p:ext uri="{BB962C8B-B14F-4D97-AF65-F5344CB8AC3E}">
        <p14:creationId xmlns:p14="http://schemas.microsoft.com/office/powerpoint/2010/main" val="202063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264CC-788F-3D85-B682-1754A97FCB0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C9B7D6D-B6CD-9882-3EBB-62D349730ABD}"/>
              </a:ext>
            </a:extLst>
          </p:cNvPr>
          <p:cNvSpPr txBox="1"/>
          <p:nvPr/>
        </p:nvSpPr>
        <p:spPr>
          <a:xfrm>
            <a:off x="210902" y="237138"/>
            <a:ext cx="6096982" cy="369332"/>
          </a:xfrm>
          <a:prstGeom prst="rect">
            <a:avLst/>
          </a:prstGeom>
          <a:noFill/>
        </p:spPr>
        <p:txBody>
          <a:bodyPr wrap="square">
            <a:spAutoFit/>
          </a:bodyPr>
          <a:lstStyle/>
          <a:p>
            <a:r>
              <a:rPr lang="en-US" b="0" i="0" dirty="0">
                <a:solidFill>
                  <a:srgbClr val="2B2B2B"/>
                </a:solidFill>
                <a:effectLst/>
                <a:latin typeface="Roboto" panose="02000000000000000000" pitchFamily="2" charset="0"/>
              </a:rPr>
              <a:t>requirements:</a:t>
            </a:r>
            <a:endParaRPr lang="en-US" dirty="0"/>
          </a:p>
        </p:txBody>
      </p:sp>
      <p:sp>
        <p:nvSpPr>
          <p:cNvPr id="4" name="TextBox 3">
            <a:extLst>
              <a:ext uri="{FF2B5EF4-FFF2-40B4-BE49-F238E27FC236}">
                <a16:creationId xmlns:a16="http://schemas.microsoft.com/office/drawing/2014/main" id="{F3699026-9B0E-10D8-2A1E-4A94C242B8B3}"/>
              </a:ext>
            </a:extLst>
          </p:cNvPr>
          <p:cNvSpPr txBox="1"/>
          <p:nvPr/>
        </p:nvSpPr>
        <p:spPr>
          <a:xfrm>
            <a:off x="2906907" y="1631052"/>
            <a:ext cx="6096982" cy="3993401"/>
          </a:xfrm>
          <a:prstGeom prst="rect">
            <a:avLst/>
          </a:prstGeom>
          <a:noFill/>
        </p:spPr>
        <p:txBody>
          <a:bodyPr wrap="square">
            <a:spAutoFit/>
          </a:bodyPr>
          <a:lstStyle/>
          <a:p>
            <a:pPr algn="l">
              <a:spcBef>
                <a:spcPts val="750"/>
              </a:spcBef>
              <a:spcAft>
                <a:spcPts val="1875"/>
              </a:spcAft>
              <a:buFont typeface="+mj-lt"/>
              <a:buAutoNum type="arabicPeriod" startAt="5"/>
            </a:pPr>
            <a:r>
              <a:rPr lang="en-US" sz="1200" b="0" i="0" dirty="0">
                <a:solidFill>
                  <a:srgbClr val="2B2B2B"/>
                </a:solidFill>
                <a:effectLst/>
                <a:latin typeface="Roboto" panose="02000000000000000000" pitchFamily="2" charset="0"/>
              </a:rPr>
              <a:t>You must use one additional library or technology NOT covered in class, such as:</a:t>
            </a:r>
          </a:p>
          <a:p>
            <a:pPr algn="l">
              <a:spcBef>
                <a:spcPts val="750"/>
              </a:spcBef>
              <a:spcAft>
                <a:spcPts val="1875"/>
              </a:spcAft>
              <a:buFont typeface="Arial" panose="020B0604020202020204" pitchFamily="34" charset="0"/>
              <a:buChar char="•"/>
            </a:pPr>
            <a:r>
              <a:rPr lang="en-US" sz="1200" b="0" i="0" dirty="0">
                <a:solidFill>
                  <a:srgbClr val="2B2B2B"/>
                </a:solidFill>
                <a:effectLst/>
                <a:latin typeface="Roboto" panose="02000000000000000000" pitchFamily="2" charset="0"/>
              </a:rPr>
              <a:t>Valence Aware Dictionary for Sentiment Reasoning (VADER)</a:t>
            </a:r>
          </a:p>
          <a:p>
            <a:pPr algn="l">
              <a:spcBef>
                <a:spcPts val="750"/>
              </a:spcBef>
              <a:spcAft>
                <a:spcPts val="1875"/>
              </a:spcAft>
              <a:buFont typeface="Arial" panose="020B0604020202020204" pitchFamily="34" charset="0"/>
              <a:buChar char="•"/>
            </a:pPr>
            <a:r>
              <a:rPr lang="en-US" sz="1200" b="0" i="0" dirty="0">
                <a:solidFill>
                  <a:srgbClr val="2B2B2B"/>
                </a:solidFill>
                <a:effectLst/>
                <a:latin typeface="Roboto" panose="02000000000000000000" pitchFamily="2" charset="0"/>
              </a:rPr>
              <a:t>Whisper (OpenAI’s automatic speech recognition system)</a:t>
            </a:r>
          </a:p>
          <a:p>
            <a:pPr algn="l">
              <a:spcBef>
                <a:spcPts val="750"/>
              </a:spcBef>
              <a:spcAft>
                <a:spcPts val="1875"/>
              </a:spcAft>
              <a:buFont typeface="Arial" panose="020B0604020202020204" pitchFamily="34" charset="0"/>
              <a:buChar char="•"/>
            </a:pPr>
            <a:r>
              <a:rPr lang="en-US" sz="1200" b="0" i="0" dirty="0">
                <a:solidFill>
                  <a:srgbClr val="2B2B2B"/>
                </a:solidFill>
                <a:effectLst/>
                <a:latin typeface="Roboto" panose="02000000000000000000" pitchFamily="2" charset="0"/>
              </a:rPr>
              <a:t>DALL·E (OpenAI’s text-to-image model)</a:t>
            </a:r>
          </a:p>
          <a:p>
            <a:pPr algn="l">
              <a:spcBef>
                <a:spcPts val="750"/>
              </a:spcBef>
              <a:spcAft>
                <a:spcPts val="1875"/>
              </a:spcAft>
              <a:buFont typeface="Arial" panose="020B0604020202020204" pitchFamily="34" charset="0"/>
              <a:buChar char="•"/>
            </a:pPr>
            <a:r>
              <a:rPr lang="en-US" sz="1200" b="0" i="0" dirty="0">
                <a:solidFill>
                  <a:srgbClr val="2B2B2B"/>
                </a:solidFill>
                <a:effectLst/>
                <a:latin typeface="Roboto" panose="02000000000000000000" pitchFamily="2" charset="0"/>
              </a:rPr>
              <a:t>Other OpenAI capabilities, including:</a:t>
            </a:r>
          </a:p>
          <a:p>
            <a:pPr marL="742950" lvl="1" indent="-285750" algn="l">
              <a:spcBef>
                <a:spcPts val="750"/>
              </a:spcBef>
              <a:spcAft>
                <a:spcPts val="1875"/>
              </a:spcAft>
              <a:buFont typeface="Arial" panose="020B0604020202020204" pitchFamily="34" charset="0"/>
              <a:buChar char="•"/>
            </a:pPr>
            <a:r>
              <a:rPr lang="en-US" sz="1200" b="0" i="0" dirty="0">
                <a:solidFill>
                  <a:srgbClr val="2B2B2B"/>
                </a:solidFill>
                <a:effectLst/>
                <a:latin typeface="Roboto" panose="02000000000000000000" pitchFamily="2" charset="0"/>
              </a:rPr>
              <a:t>Text-to-speech</a:t>
            </a:r>
          </a:p>
          <a:p>
            <a:pPr marL="742950" lvl="1" indent="-285750" algn="l">
              <a:spcBef>
                <a:spcPts val="750"/>
              </a:spcBef>
              <a:spcAft>
                <a:spcPts val="1875"/>
              </a:spcAft>
              <a:buFont typeface="Arial" panose="020B0604020202020204" pitchFamily="34" charset="0"/>
              <a:buChar char="•"/>
            </a:pPr>
            <a:r>
              <a:rPr lang="en-US" sz="1200" b="0" i="0" dirty="0">
                <a:solidFill>
                  <a:srgbClr val="2B2B2B"/>
                </a:solidFill>
                <a:effectLst/>
                <a:latin typeface="Roboto" panose="02000000000000000000" pitchFamily="2" charset="0"/>
              </a:rPr>
              <a:t>GPT-4 with vision (GPT-4V)</a:t>
            </a:r>
          </a:p>
          <a:p>
            <a:pPr algn="l">
              <a:spcBef>
                <a:spcPts val="750"/>
              </a:spcBef>
              <a:spcAft>
                <a:spcPts val="1875"/>
              </a:spcAft>
              <a:buFont typeface="Arial" panose="020B0604020202020204" pitchFamily="34" charset="0"/>
              <a:buChar char="•"/>
            </a:pPr>
            <a:r>
              <a:rPr lang="en-US" sz="1200" b="0" i="0" dirty="0" err="1">
                <a:solidFill>
                  <a:srgbClr val="2B2B2B"/>
                </a:solidFill>
                <a:effectLst/>
                <a:latin typeface="Roboto" panose="02000000000000000000" pitchFamily="2" charset="0"/>
              </a:rPr>
              <a:t>PyTorch</a:t>
            </a:r>
            <a:endParaRPr lang="en-US" sz="1200" b="0" i="0" dirty="0">
              <a:solidFill>
                <a:srgbClr val="2B2B2B"/>
              </a:solidFill>
              <a:effectLst/>
              <a:latin typeface="Roboto" panose="02000000000000000000" pitchFamily="2" charset="0"/>
            </a:endParaRPr>
          </a:p>
        </p:txBody>
      </p:sp>
    </p:spTree>
    <p:extLst>
      <p:ext uri="{BB962C8B-B14F-4D97-AF65-F5344CB8AC3E}">
        <p14:creationId xmlns:p14="http://schemas.microsoft.com/office/powerpoint/2010/main" val="338633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4D81-8169-B7E2-BD7B-A604DA2157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E53681A-1AEB-E2E7-5CF5-81B015A8A4E5}"/>
              </a:ext>
            </a:extLst>
          </p:cNvPr>
          <p:cNvSpPr txBox="1"/>
          <p:nvPr/>
        </p:nvSpPr>
        <p:spPr>
          <a:xfrm>
            <a:off x="210902" y="237138"/>
            <a:ext cx="6096982" cy="369332"/>
          </a:xfrm>
          <a:prstGeom prst="rect">
            <a:avLst/>
          </a:prstGeom>
          <a:noFill/>
        </p:spPr>
        <p:txBody>
          <a:bodyPr wrap="square">
            <a:spAutoFit/>
          </a:bodyPr>
          <a:lstStyle/>
          <a:p>
            <a:r>
              <a:rPr lang="en-US" b="0" i="0" dirty="0">
                <a:solidFill>
                  <a:srgbClr val="2B2B2B"/>
                </a:solidFill>
                <a:effectLst/>
                <a:latin typeface="Roboto" panose="02000000000000000000" pitchFamily="2" charset="0"/>
              </a:rPr>
              <a:t>Ideas :</a:t>
            </a:r>
            <a:endParaRPr lang="en-US" dirty="0"/>
          </a:p>
        </p:txBody>
      </p:sp>
      <p:sp>
        <p:nvSpPr>
          <p:cNvPr id="4" name="TextBox 3">
            <a:extLst>
              <a:ext uri="{FF2B5EF4-FFF2-40B4-BE49-F238E27FC236}">
                <a16:creationId xmlns:a16="http://schemas.microsoft.com/office/drawing/2014/main" id="{A02C7662-AFC7-2488-05E4-BFADD99AAED6}"/>
              </a:ext>
            </a:extLst>
          </p:cNvPr>
          <p:cNvSpPr txBox="1"/>
          <p:nvPr/>
        </p:nvSpPr>
        <p:spPr>
          <a:xfrm>
            <a:off x="1852396" y="757474"/>
            <a:ext cx="8825435" cy="5447645"/>
          </a:xfrm>
          <a:prstGeom prst="rect">
            <a:avLst/>
          </a:prstGeom>
          <a:noFill/>
        </p:spPr>
        <p:txBody>
          <a:bodyPr wrap="square">
            <a:spAutoFit/>
          </a:bodyPr>
          <a:lstStyle/>
          <a:p>
            <a:pPr algn="l">
              <a:spcBef>
                <a:spcPts val="1500"/>
              </a:spcBef>
              <a:spcAft>
                <a:spcPts val="1125"/>
              </a:spcAft>
            </a:pPr>
            <a:r>
              <a:rPr lang="en-US" b="1" i="0" dirty="0">
                <a:effectLst/>
                <a:latin typeface="Roboto" panose="02000000000000000000" pitchFamily="2" charset="0"/>
              </a:rPr>
              <a:t>Finance</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Build a customer service chatbot for a financial firm that analyzes a user’s request and makes customized recommendations in one or more languages.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Develop a deep learning model that forecasts and predicts stock prices for at least three publicly traded companies.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Use NLP, transformers, or OpenAI to summarize key takeaways from a company’s earnings call.</a:t>
            </a:r>
          </a:p>
          <a:p>
            <a:pPr algn="l">
              <a:spcBef>
                <a:spcPts val="1500"/>
              </a:spcBef>
              <a:spcAft>
                <a:spcPts val="1125"/>
              </a:spcAft>
            </a:pPr>
            <a:r>
              <a:rPr lang="en-US" b="1" i="0" dirty="0">
                <a:effectLst/>
                <a:latin typeface="Roboto" panose="02000000000000000000" pitchFamily="2" charset="0"/>
              </a:rPr>
              <a:t>Healthcare</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Build a transformer model that captions medical images in one or more languages.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Develop a deep learning model to distinguish between malignant and benign moles.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Use NLP to de-identify medical data such as name, birthdate, and ID number.</a:t>
            </a:r>
          </a:p>
        </p:txBody>
      </p:sp>
    </p:spTree>
    <p:extLst>
      <p:ext uri="{BB962C8B-B14F-4D97-AF65-F5344CB8AC3E}">
        <p14:creationId xmlns:p14="http://schemas.microsoft.com/office/powerpoint/2010/main" val="53988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EAE8D-0E75-9A29-F09F-3998F6F1398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561DA3C-7561-AF43-5FA8-FCA6E42B48EF}"/>
              </a:ext>
            </a:extLst>
          </p:cNvPr>
          <p:cNvSpPr txBox="1"/>
          <p:nvPr/>
        </p:nvSpPr>
        <p:spPr>
          <a:xfrm>
            <a:off x="210902" y="237138"/>
            <a:ext cx="6096982" cy="369332"/>
          </a:xfrm>
          <a:prstGeom prst="rect">
            <a:avLst/>
          </a:prstGeom>
          <a:noFill/>
        </p:spPr>
        <p:txBody>
          <a:bodyPr wrap="square">
            <a:spAutoFit/>
          </a:bodyPr>
          <a:lstStyle/>
          <a:p>
            <a:r>
              <a:rPr lang="en-US" b="0" i="0" dirty="0">
                <a:solidFill>
                  <a:srgbClr val="2B2B2B"/>
                </a:solidFill>
                <a:effectLst/>
                <a:latin typeface="Roboto" panose="02000000000000000000" pitchFamily="2" charset="0"/>
              </a:rPr>
              <a:t>Ideas :</a:t>
            </a:r>
            <a:endParaRPr lang="en-US" dirty="0"/>
          </a:p>
        </p:txBody>
      </p:sp>
      <p:sp>
        <p:nvSpPr>
          <p:cNvPr id="4" name="TextBox 3">
            <a:extLst>
              <a:ext uri="{FF2B5EF4-FFF2-40B4-BE49-F238E27FC236}">
                <a16:creationId xmlns:a16="http://schemas.microsoft.com/office/drawing/2014/main" id="{1AF4C362-20E8-3673-8297-842D627926B1}"/>
              </a:ext>
            </a:extLst>
          </p:cNvPr>
          <p:cNvSpPr txBox="1"/>
          <p:nvPr/>
        </p:nvSpPr>
        <p:spPr>
          <a:xfrm>
            <a:off x="1026487" y="1064443"/>
            <a:ext cx="9073207" cy="3624069"/>
          </a:xfrm>
          <a:prstGeom prst="rect">
            <a:avLst/>
          </a:prstGeom>
          <a:noFill/>
        </p:spPr>
        <p:txBody>
          <a:bodyPr wrap="square">
            <a:spAutoFit/>
          </a:bodyPr>
          <a:lstStyle/>
          <a:p>
            <a:pPr algn="l">
              <a:spcBef>
                <a:spcPts val="1500"/>
              </a:spcBef>
              <a:spcAft>
                <a:spcPts val="1125"/>
              </a:spcAft>
            </a:pPr>
            <a:r>
              <a:rPr lang="en-US" b="1" i="0" dirty="0">
                <a:effectLst/>
                <a:latin typeface="Roboto" panose="02000000000000000000" pitchFamily="2" charset="0"/>
              </a:rPr>
              <a:t>Custom</a:t>
            </a:r>
          </a:p>
          <a:p>
            <a:pPr algn="l">
              <a:spcBef>
                <a:spcPts val="750"/>
              </a:spcBef>
            </a:pPr>
            <a:r>
              <a:rPr lang="en-US" b="0" i="0" dirty="0">
                <a:solidFill>
                  <a:srgbClr val="2B2B2B"/>
                </a:solidFill>
                <a:effectLst/>
                <a:latin typeface="Roboto" panose="02000000000000000000" pitchFamily="2" charset="0"/>
              </a:rPr>
              <a:t>We’ve only specified healthcare and finance, but any industry can benefit from applying NLP, transformers, or OpenAI technologies. Consider preparing a data deep dive or infrastructure review that shows ML in the context of what we’ve already learned.</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Develop an integrated AI model that accurately detects and filters out spam messages.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Use NLP to analyze social media data or customer reviews to understand user sentiment about a product, service, or issue.</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Develop a transformer model that translates between two or more languages of your choice.</a:t>
            </a:r>
          </a:p>
        </p:txBody>
      </p:sp>
    </p:spTree>
    <p:extLst>
      <p:ext uri="{BB962C8B-B14F-4D97-AF65-F5344CB8AC3E}">
        <p14:creationId xmlns:p14="http://schemas.microsoft.com/office/powerpoint/2010/main" val="333748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C5924-B9B7-47DB-BECF-4664B3BA10F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984272-3018-FD82-26F7-D7148093ACAA}"/>
              </a:ext>
            </a:extLst>
          </p:cNvPr>
          <p:cNvSpPr txBox="1"/>
          <p:nvPr/>
        </p:nvSpPr>
        <p:spPr>
          <a:xfrm>
            <a:off x="210902" y="237138"/>
            <a:ext cx="6096982" cy="369332"/>
          </a:xfrm>
          <a:prstGeom prst="rect">
            <a:avLst/>
          </a:prstGeom>
          <a:noFill/>
        </p:spPr>
        <p:txBody>
          <a:bodyPr wrap="square">
            <a:spAutoFit/>
          </a:bodyPr>
          <a:lstStyle/>
          <a:p>
            <a:r>
              <a:rPr lang="en-US" b="0" i="0" dirty="0">
                <a:solidFill>
                  <a:srgbClr val="2B2B2B"/>
                </a:solidFill>
                <a:effectLst/>
                <a:latin typeface="Roboto" panose="02000000000000000000" pitchFamily="2" charset="0"/>
              </a:rPr>
              <a:t>requirements:</a:t>
            </a:r>
            <a:endParaRPr lang="en-US" dirty="0"/>
          </a:p>
        </p:txBody>
      </p:sp>
      <p:sp>
        <p:nvSpPr>
          <p:cNvPr id="4" name="TextBox 3">
            <a:extLst>
              <a:ext uri="{FF2B5EF4-FFF2-40B4-BE49-F238E27FC236}">
                <a16:creationId xmlns:a16="http://schemas.microsoft.com/office/drawing/2014/main" id="{FA380206-19A4-7C36-EBED-DDF092F1DCB7}"/>
              </a:ext>
            </a:extLst>
          </p:cNvPr>
          <p:cNvSpPr txBox="1"/>
          <p:nvPr/>
        </p:nvSpPr>
        <p:spPr>
          <a:xfrm>
            <a:off x="3048492" y="1531237"/>
            <a:ext cx="6096982" cy="3798476"/>
          </a:xfrm>
          <a:prstGeom prst="rect">
            <a:avLst/>
          </a:prstGeom>
          <a:noFill/>
        </p:spPr>
        <p:txBody>
          <a:bodyPr wrap="square">
            <a:spAutoFit/>
          </a:bodyPr>
          <a:lstStyle/>
          <a:p>
            <a:pPr algn="l">
              <a:spcBef>
                <a:spcPts val="1500"/>
              </a:spcBef>
              <a:spcAft>
                <a:spcPts val="1125"/>
              </a:spcAft>
            </a:pPr>
            <a:r>
              <a:rPr lang="en-US" b="1" i="0" dirty="0">
                <a:effectLst/>
                <a:latin typeface="Roboto" panose="02000000000000000000" pitchFamily="2" charset="0"/>
              </a:rPr>
              <a:t>Model Implementation (25 points)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There is a </a:t>
            </a:r>
            <a:r>
              <a:rPr lang="en-US" b="0" i="0" dirty="0" err="1">
                <a:solidFill>
                  <a:srgbClr val="2B2B2B"/>
                </a:solidFill>
                <a:effectLst/>
                <a:latin typeface="Roboto" panose="02000000000000000000" pitchFamily="2" charset="0"/>
              </a:rPr>
              <a:t>Jupyter</a:t>
            </a:r>
            <a:r>
              <a:rPr lang="en-US" b="0" i="0" dirty="0">
                <a:solidFill>
                  <a:srgbClr val="2B2B2B"/>
                </a:solidFill>
                <a:effectLst/>
                <a:latin typeface="Roboto" panose="02000000000000000000" pitchFamily="2" charset="0"/>
              </a:rPr>
              <a:t> notebook that thoroughly describes the data extraction, cleaning, preprocessing, and transformation process, and the cleaned data is exported as CSV files for a machine or deep learning model, or NLP application. (10 points)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A Python script initializes, trains, and evaluates a model or loads a pre-trained model. (10 points)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At least one additional library or technology NOT covered in class is used. (5 points)</a:t>
            </a:r>
          </a:p>
        </p:txBody>
      </p:sp>
    </p:spTree>
    <p:extLst>
      <p:ext uri="{BB962C8B-B14F-4D97-AF65-F5344CB8AC3E}">
        <p14:creationId xmlns:p14="http://schemas.microsoft.com/office/powerpoint/2010/main" val="417358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2FE28-5CE3-1B8E-17DA-2DAC6C145AD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AFC518B-8AA2-C57B-067B-6544D5CEE302}"/>
              </a:ext>
            </a:extLst>
          </p:cNvPr>
          <p:cNvSpPr txBox="1"/>
          <p:nvPr/>
        </p:nvSpPr>
        <p:spPr>
          <a:xfrm>
            <a:off x="210902" y="237138"/>
            <a:ext cx="6096982" cy="369332"/>
          </a:xfrm>
          <a:prstGeom prst="rect">
            <a:avLst/>
          </a:prstGeom>
          <a:noFill/>
        </p:spPr>
        <p:txBody>
          <a:bodyPr wrap="square">
            <a:spAutoFit/>
          </a:bodyPr>
          <a:lstStyle/>
          <a:p>
            <a:r>
              <a:rPr lang="en-US" b="0" i="0" dirty="0">
                <a:solidFill>
                  <a:srgbClr val="2B2B2B"/>
                </a:solidFill>
                <a:effectLst/>
                <a:latin typeface="Roboto" panose="02000000000000000000" pitchFamily="2" charset="0"/>
              </a:rPr>
              <a:t>requirements:</a:t>
            </a:r>
            <a:endParaRPr lang="en-US" dirty="0"/>
          </a:p>
        </p:txBody>
      </p:sp>
      <p:sp>
        <p:nvSpPr>
          <p:cNvPr id="4" name="TextBox 3">
            <a:extLst>
              <a:ext uri="{FF2B5EF4-FFF2-40B4-BE49-F238E27FC236}">
                <a16:creationId xmlns:a16="http://schemas.microsoft.com/office/drawing/2014/main" id="{A79ACE27-942C-835C-AD95-3C8255FA764A}"/>
              </a:ext>
            </a:extLst>
          </p:cNvPr>
          <p:cNvSpPr txBox="1"/>
          <p:nvPr/>
        </p:nvSpPr>
        <p:spPr>
          <a:xfrm>
            <a:off x="3048492" y="2119860"/>
            <a:ext cx="6096982" cy="2621230"/>
          </a:xfrm>
          <a:prstGeom prst="rect">
            <a:avLst/>
          </a:prstGeom>
          <a:noFill/>
        </p:spPr>
        <p:txBody>
          <a:bodyPr wrap="square">
            <a:spAutoFit/>
          </a:bodyPr>
          <a:lstStyle/>
          <a:p>
            <a:pPr algn="l">
              <a:spcBef>
                <a:spcPts val="1500"/>
              </a:spcBef>
              <a:spcAft>
                <a:spcPts val="1125"/>
              </a:spcAft>
            </a:pPr>
            <a:r>
              <a:rPr lang="en-US" b="1" i="0" dirty="0">
                <a:effectLst/>
                <a:latin typeface="Roboto" panose="02000000000000000000" pitchFamily="2" charset="0"/>
              </a:rPr>
              <a:t>Model Optimization (25 points)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The model optimization and evaluation process showing iterative changes made to the model and the resulting changes in model performance is documented in either a CSV/Excel table or in the Python script itself. (15 points)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Overall model performance is printed or displayed at the end of the script. (10 points)</a:t>
            </a:r>
          </a:p>
        </p:txBody>
      </p:sp>
    </p:spTree>
    <p:extLst>
      <p:ext uri="{BB962C8B-B14F-4D97-AF65-F5344CB8AC3E}">
        <p14:creationId xmlns:p14="http://schemas.microsoft.com/office/powerpoint/2010/main" val="177904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9F23F-547A-70FC-A1D5-8E197DCEE3F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1B0D2E-A842-5391-EEB3-85E1764EAB52}"/>
              </a:ext>
            </a:extLst>
          </p:cNvPr>
          <p:cNvSpPr txBox="1"/>
          <p:nvPr/>
        </p:nvSpPr>
        <p:spPr>
          <a:xfrm>
            <a:off x="210902" y="237138"/>
            <a:ext cx="6096982" cy="369332"/>
          </a:xfrm>
          <a:prstGeom prst="rect">
            <a:avLst/>
          </a:prstGeom>
          <a:noFill/>
        </p:spPr>
        <p:txBody>
          <a:bodyPr wrap="square">
            <a:spAutoFit/>
          </a:bodyPr>
          <a:lstStyle/>
          <a:p>
            <a:r>
              <a:rPr lang="en-US" b="0" i="0" dirty="0">
                <a:solidFill>
                  <a:srgbClr val="2B2B2B"/>
                </a:solidFill>
                <a:effectLst/>
                <a:latin typeface="Roboto" panose="02000000000000000000" pitchFamily="2" charset="0"/>
              </a:rPr>
              <a:t>requirements:</a:t>
            </a:r>
            <a:endParaRPr lang="en-US" dirty="0"/>
          </a:p>
        </p:txBody>
      </p:sp>
      <p:sp>
        <p:nvSpPr>
          <p:cNvPr id="4" name="TextBox 3">
            <a:extLst>
              <a:ext uri="{FF2B5EF4-FFF2-40B4-BE49-F238E27FC236}">
                <a16:creationId xmlns:a16="http://schemas.microsoft.com/office/drawing/2014/main" id="{92B320AD-BDA0-6D89-DB13-89816616B19C}"/>
              </a:ext>
            </a:extLst>
          </p:cNvPr>
          <p:cNvSpPr txBox="1"/>
          <p:nvPr/>
        </p:nvSpPr>
        <p:spPr>
          <a:xfrm>
            <a:off x="3048492" y="2396859"/>
            <a:ext cx="6096982" cy="2067233"/>
          </a:xfrm>
          <a:prstGeom prst="rect">
            <a:avLst/>
          </a:prstGeom>
          <a:noFill/>
        </p:spPr>
        <p:txBody>
          <a:bodyPr wrap="square">
            <a:spAutoFit/>
          </a:bodyPr>
          <a:lstStyle/>
          <a:p>
            <a:pPr algn="l">
              <a:spcBef>
                <a:spcPts val="1500"/>
              </a:spcBef>
              <a:spcAft>
                <a:spcPts val="1125"/>
              </a:spcAft>
            </a:pPr>
            <a:r>
              <a:rPr lang="en-US" b="1" i="0" dirty="0">
                <a:effectLst/>
                <a:latin typeface="Roboto" panose="02000000000000000000" pitchFamily="2" charset="0"/>
              </a:rPr>
              <a:t>GitHub Documentation (25 points)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GitHub repository is free of unnecessary files and folders and has an appropriate .</a:t>
            </a:r>
            <a:r>
              <a:rPr lang="en-US" b="0" i="0" dirty="0" err="1">
                <a:solidFill>
                  <a:srgbClr val="2B2B2B"/>
                </a:solidFill>
                <a:effectLst/>
                <a:latin typeface="Roboto" panose="02000000000000000000" pitchFamily="2" charset="0"/>
              </a:rPr>
              <a:t>gitignore</a:t>
            </a:r>
            <a:r>
              <a:rPr lang="en-US" b="0" i="0" dirty="0">
                <a:solidFill>
                  <a:srgbClr val="2B2B2B"/>
                </a:solidFill>
                <a:effectLst/>
                <a:latin typeface="Roboto" panose="02000000000000000000" pitchFamily="2" charset="0"/>
              </a:rPr>
              <a:t> in use. (10 points)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The README is customized as a polished presentation of the content of the project. (15 points)</a:t>
            </a:r>
          </a:p>
        </p:txBody>
      </p:sp>
    </p:spTree>
    <p:extLst>
      <p:ext uri="{BB962C8B-B14F-4D97-AF65-F5344CB8AC3E}">
        <p14:creationId xmlns:p14="http://schemas.microsoft.com/office/powerpoint/2010/main" val="389270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10432-A5C7-F5E1-9733-F42FE2C730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5501A10-D607-0C5F-ABB0-799FD4E05CCF}"/>
              </a:ext>
            </a:extLst>
          </p:cNvPr>
          <p:cNvSpPr txBox="1"/>
          <p:nvPr/>
        </p:nvSpPr>
        <p:spPr>
          <a:xfrm>
            <a:off x="210902" y="237138"/>
            <a:ext cx="6096982" cy="369332"/>
          </a:xfrm>
          <a:prstGeom prst="rect">
            <a:avLst/>
          </a:prstGeom>
          <a:noFill/>
        </p:spPr>
        <p:txBody>
          <a:bodyPr wrap="square">
            <a:spAutoFit/>
          </a:bodyPr>
          <a:lstStyle/>
          <a:p>
            <a:r>
              <a:rPr lang="en-US" b="0" i="0" dirty="0">
                <a:solidFill>
                  <a:srgbClr val="2B2B2B"/>
                </a:solidFill>
                <a:effectLst/>
                <a:latin typeface="Roboto" panose="02000000000000000000" pitchFamily="2" charset="0"/>
              </a:rPr>
              <a:t>requirements:</a:t>
            </a:r>
            <a:endParaRPr lang="en-US" dirty="0"/>
          </a:p>
        </p:txBody>
      </p:sp>
      <p:sp>
        <p:nvSpPr>
          <p:cNvPr id="4" name="TextBox 3">
            <a:extLst>
              <a:ext uri="{FF2B5EF4-FFF2-40B4-BE49-F238E27FC236}">
                <a16:creationId xmlns:a16="http://schemas.microsoft.com/office/drawing/2014/main" id="{60995AB8-96E3-F96F-CB02-1577C41FF8F9}"/>
              </a:ext>
            </a:extLst>
          </p:cNvPr>
          <p:cNvSpPr txBox="1"/>
          <p:nvPr/>
        </p:nvSpPr>
        <p:spPr>
          <a:xfrm>
            <a:off x="2011681" y="779542"/>
            <a:ext cx="9669042" cy="5563061"/>
          </a:xfrm>
          <a:prstGeom prst="rect">
            <a:avLst/>
          </a:prstGeom>
          <a:noFill/>
        </p:spPr>
        <p:txBody>
          <a:bodyPr wrap="square">
            <a:spAutoFit/>
          </a:bodyPr>
          <a:lstStyle/>
          <a:p>
            <a:pPr algn="l">
              <a:spcBef>
                <a:spcPts val="1500"/>
              </a:spcBef>
              <a:spcAft>
                <a:spcPts val="1125"/>
              </a:spcAft>
            </a:pPr>
            <a:r>
              <a:rPr lang="en-US" b="1" i="0" dirty="0">
                <a:effectLst/>
                <a:latin typeface="Roboto" panose="02000000000000000000" pitchFamily="2" charset="0"/>
              </a:rPr>
              <a:t>Presentation Requirements (25 points)</a:t>
            </a:r>
          </a:p>
          <a:p>
            <a:pPr algn="l">
              <a:spcBef>
                <a:spcPts val="750"/>
              </a:spcBef>
            </a:pPr>
            <a:r>
              <a:rPr lang="en-US" b="0" i="0" dirty="0">
                <a:solidFill>
                  <a:srgbClr val="2B2B2B"/>
                </a:solidFill>
                <a:effectLst/>
                <a:latin typeface="Roboto" panose="02000000000000000000" pitchFamily="2" charset="0"/>
              </a:rPr>
              <a:t>Your presentation should cover the following:</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An executive summary or overview of the project and project goals. (5 points)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An overview of the data collection, cleanup, and exploration processes. Include a description of how you evaluated the trained model(s) using testing data. (5 points)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The approach that your group took to achieve the project goals. (5 points)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Any additional questions that surfaced, what your group might research next if more time was available, or a plan for future development. (3 points)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The results and conclusions of the application or analysis. (3 points)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Slides that effectively demonstrate the project. (2 points)</a:t>
            </a:r>
          </a:p>
          <a:p>
            <a:pPr algn="l">
              <a:spcBef>
                <a:spcPts val="750"/>
              </a:spcBef>
              <a:spcAft>
                <a:spcPts val="1875"/>
              </a:spcAft>
              <a:buFont typeface="Arial" panose="020B0604020202020204" pitchFamily="34" charset="0"/>
              <a:buChar char="•"/>
            </a:pPr>
            <a:r>
              <a:rPr lang="en-US" b="0" i="0" dirty="0">
                <a:solidFill>
                  <a:srgbClr val="2B2B2B"/>
                </a:solidFill>
                <a:effectLst/>
                <a:latin typeface="Roboto" panose="02000000000000000000" pitchFamily="2" charset="0"/>
              </a:rPr>
              <a:t>Slides that are visually clean and professional. (2 points)</a:t>
            </a:r>
          </a:p>
        </p:txBody>
      </p:sp>
    </p:spTree>
    <p:extLst>
      <p:ext uri="{BB962C8B-B14F-4D97-AF65-F5344CB8AC3E}">
        <p14:creationId xmlns:p14="http://schemas.microsoft.com/office/powerpoint/2010/main" val="645087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TotalTime>
  <Words>772</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Corey Holton</dc:creator>
  <cp:lastModifiedBy>Corey Holton</cp:lastModifiedBy>
  <cp:revision>1</cp:revision>
  <dcterms:created xsi:type="dcterms:W3CDTF">2024-11-19T20:34:35Z</dcterms:created>
  <dcterms:modified xsi:type="dcterms:W3CDTF">2024-11-19T20:43:17Z</dcterms:modified>
</cp:coreProperties>
</file>