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536"/>
  </p:normalViewPr>
  <p:slideViewPr>
    <p:cSldViewPr snapToGrid="0" snapToObjects="1">
      <p:cViewPr>
        <p:scale>
          <a:sx n="86" d="100"/>
          <a:sy n="86" d="100"/>
        </p:scale>
        <p:origin x="6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0738-6C56-8C4E-B5F0-4B98F5476FF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7A7C-2E33-8242-828E-9A6A2C9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Once an adoption rate is established we will make a judgement as to whether Bitcoin is a long term asset class or an opportunity to profit off of volatility.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7A7C-2E33-8242-828E-9A6A2C9C6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958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8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9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4474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4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95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947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4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AB8A66-B302-A744-902B-5BF318A22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A8996E-3F1D-8944-9788-8F9852E3D0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080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7F9F8-D3FC-3D40-9E70-8A4E03E92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4" r="21953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31918-D104-624F-B77D-0D884C81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954157"/>
            <a:ext cx="7818540" cy="4539219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Bitcoin: Sentiment Price &amp; Adoption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4FEDF-3CF0-494C-B3DB-819E4FA25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Corey </a:t>
            </a:r>
            <a:r>
              <a:rPr lang="en-US" dirty="0" err="1">
                <a:solidFill>
                  <a:schemeClr val="bg2"/>
                </a:solidFill>
              </a:rPr>
              <a:t>Recai</a:t>
            </a:r>
            <a:r>
              <a:rPr lang="en-US" dirty="0">
                <a:solidFill>
                  <a:schemeClr val="bg2"/>
                </a:solidFill>
              </a:rPr>
              <a:t>, Ernest subah, Whelan Power, Rachel Solomon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103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A2F5-599B-E842-B459-35E56058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4CE9-38E8-ED40-B12F-F5D2DA76B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9688644" cy="3593591"/>
          </a:xfrm>
        </p:spPr>
        <p:txBody>
          <a:bodyPr>
            <a:normAutofit fontScale="92500" lnSpcReduction="10000"/>
          </a:bodyPr>
          <a:lstStyle/>
          <a:p>
            <a:pPr marL="457200" indent="-457200" defTabSz="457200"/>
            <a:r>
              <a:rPr lang="en-US" sz="2400" dirty="0">
                <a:solidFill>
                  <a:srgbClr val="24292E"/>
                </a:solidFill>
              </a:rPr>
              <a:t>Bitcoin is a relatively new “asset class” which many believe to have significant potential both as an investment and form of digital currency. </a:t>
            </a:r>
          </a:p>
          <a:p>
            <a:pPr marL="0" indent="0" defTabSz="457200">
              <a:buNone/>
            </a:pPr>
            <a:endParaRPr lang="en-US" sz="2400" dirty="0">
              <a:solidFill>
                <a:srgbClr val="24292E"/>
              </a:solidFill>
            </a:endParaRPr>
          </a:p>
          <a:p>
            <a:pPr marL="457200" indent="-457200" defTabSz="457200"/>
            <a:r>
              <a:rPr lang="en-US" sz="2400" dirty="0">
                <a:solidFill>
                  <a:srgbClr val="24292E"/>
                </a:solidFill>
              </a:rPr>
              <a:t>Given the buzz surrounding bitcoin we wanted to investigate bitcoin price volatility and adoption rates to gain insight into its viability as both a short term and long-term investment.</a:t>
            </a:r>
          </a:p>
          <a:p>
            <a:pPr marL="0" indent="0" defTabSz="457200">
              <a:buNone/>
            </a:pPr>
            <a:endParaRPr lang="en-US" sz="2400" dirty="0">
              <a:solidFill>
                <a:srgbClr val="24292E"/>
              </a:solidFill>
            </a:endParaRPr>
          </a:p>
          <a:p>
            <a:pPr marL="457200" indent="-457200" defTabSz="457200"/>
            <a:r>
              <a:rPr lang="en-US" sz="2400" dirty="0">
                <a:solidFill>
                  <a:srgbClr val="24292E"/>
                </a:solidFill>
              </a:rPr>
              <a:t>In order to achieve this we have used </a:t>
            </a:r>
            <a:r>
              <a:rPr lang="en-US" sz="2400" b="1" i="1" dirty="0">
                <a:solidFill>
                  <a:srgbClr val="24292E"/>
                </a:solidFill>
              </a:rPr>
              <a:t>natural language processing </a:t>
            </a:r>
            <a:r>
              <a:rPr lang="en-US" sz="2400" dirty="0">
                <a:solidFill>
                  <a:srgbClr val="24292E"/>
                </a:solidFill>
              </a:rPr>
              <a:t>and </a:t>
            </a:r>
            <a:r>
              <a:rPr lang="en-US" sz="2400" b="1" i="1" dirty="0">
                <a:solidFill>
                  <a:srgbClr val="24292E"/>
                </a:solidFill>
              </a:rPr>
              <a:t>predictive analytics</a:t>
            </a:r>
            <a:r>
              <a:rPr lang="en-US" sz="2400" dirty="0">
                <a:solidFill>
                  <a:srgbClr val="24292E"/>
                </a:solidFill>
              </a:rPr>
              <a:t>.</a:t>
            </a:r>
          </a:p>
          <a:p>
            <a:pPr marL="457200" indent="-457200" defTabSz="457200"/>
            <a:endParaRPr lang="en-US" sz="2400" dirty="0">
              <a:solidFill>
                <a:srgbClr val="24292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5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1686-8A4A-1A40-BCD0-82613834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 -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287A0-9BDD-524A-B5B7-CF15252E45E6}"/>
              </a:ext>
            </a:extLst>
          </p:cNvPr>
          <p:cNvSpPr/>
          <p:nvPr/>
        </p:nvSpPr>
        <p:spPr>
          <a:xfrm>
            <a:off x="1251678" y="1766163"/>
            <a:ext cx="94627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</a:rPr>
              <a:t>Determine the relationship between mentions of Bitcoin in the mainstream media and Bitcoin price.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92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</a:rPr>
              <a:t>Analyze if and how public discourse signals Bitcoin price fluctuations.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92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</a:rPr>
              <a:t>Create an algorithm that uses this signal to trade Bitcoin and profit on short-term price volatility.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92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</a:rPr>
              <a:t>Incorporate Bitcoin wallet data to determine Bitcoin adoption rates and viability as a long-term asset.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15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26BB-D5A5-2145-B90F-CABBD4D8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– layered approach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F5BF1-7B65-1348-A9C1-0A1A8E0E9A4D}"/>
              </a:ext>
            </a:extLst>
          </p:cNvPr>
          <p:cNvSpPr/>
          <p:nvPr/>
        </p:nvSpPr>
        <p:spPr>
          <a:xfrm>
            <a:off x="1251677" y="1616262"/>
            <a:ext cx="96886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</a:t>
            </a:r>
            <a:r>
              <a:rPr lang="en-US" b="1" i="1" dirty="0"/>
              <a:t>New York Times Articles API </a:t>
            </a:r>
            <a:r>
              <a:rPr lang="en-US" dirty="0"/>
              <a:t>as a data source for Bitcoin news articles.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i="1" dirty="0"/>
              <a:t>keyword analysis</a:t>
            </a:r>
            <a:r>
              <a:rPr lang="en-US" b="1" dirty="0"/>
              <a:t> </a:t>
            </a:r>
            <a:r>
              <a:rPr lang="en-US" dirty="0"/>
              <a:t>to determine correlation between number of Bitcoin mentions in news and Bitcoin closing prices.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Incorporated</a:t>
            </a:r>
            <a:r>
              <a:rPr lang="en-US" i="1" dirty="0"/>
              <a:t> </a:t>
            </a:r>
            <a:r>
              <a:rPr lang="en-US" b="1" i="1" dirty="0"/>
              <a:t>sentiment analysis</a:t>
            </a:r>
            <a:r>
              <a:rPr lang="en-US" b="1" dirty="0"/>
              <a:t> </a:t>
            </a:r>
            <a:r>
              <a:rPr lang="en-US" dirty="0"/>
              <a:t>to determine whether statements made about Bitcoin were positive, negative or neutral.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</a:t>
            </a:r>
            <a:r>
              <a:rPr lang="en-US" b="1" i="1" dirty="0"/>
              <a:t>classification report/confusion matrix </a:t>
            </a:r>
            <a:r>
              <a:rPr lang="en-US" dirty="0"/>
              <a:t>based on Bitcoin price data.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Established a </a:t>
            </a:r>
            <a:r>
              <a:rPr lang="en-US" b="1" i="1" dirty="0"/>
              <a:t>Bitcoin adoption rate </a:t>
            </a:r>
            <a:r>
              <a:rPr lang="en-US" dirty="0"/>
              <a:t>to evaluate bitcoin as a long-term asset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(Adoption rate = number of wallets created vs number of wallets already existing compared to population size).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Solved for </a:t>
            </a:r>
            <a:r>
              <a:rPr lang="en-US" b="1" dirty="0"/>
              <a:t>Bitcoin</a:t>
            </a:r>
            <a:r>
              <a:rPr lang="en-US" dirty="0"/>
              <a:t> </a:t>
            </a:r>
            <a:r>
              <a:rPr lang="en-US" b="1" dirty="0"/>
              <a:t>adoption rate</a:t>
            </a:r>
            <a:r>
              <a:rPr lang="en-US" dirty="0"/>
              <a:t> needed for world-wide adoption based on amount of years it would take to mine all Bitcoins.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4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9481-280B-744E-96DB-38DC147F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7430D-9847-8740-B4D6-ACE45DA1167C}"/>
              </a:ext>
            </a:extLst>
          </p:cNvPr>
          <p:cNvSpPr txBox="1"/>
          <p:nvPr/>
        </p:nvSpPr>
        <p:spPr>
          <a:xfrm>
            <a:off x="1476530" y="3059668"/>
            <a:ext cx="864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test the relationship between Bitcoin price, news sentiment and adoption rate.</a:t>
            </a:r>
          </a:p>
        </p:txBody>
      </p:sp>
    </p:spTree>
    <p:extLst>
      <p:ext uri="{BB962C8B-B14F-4D97-AF65-F5344CB8AC3E}">
        <p14:creationId xmlns:p14="http://schemas.microsoft.com/office/powerpoint/2010/main" val="178129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B1CA-68C4-6F4F-83DE-04AF2977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1927E-3F6C-7240-AC95-E3017619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947" y="3224415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6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323</Words>
  <Application>Microsoft Macintosh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Impact</vt:lpstr>
      <vt:lpstr>Badge</vt:lpstr>
      <vt:lpstr>Bitcoin: Sentiment Price &amp; Adoption </vt:lpstr>
      <vt:lpstr>Motivation</vt:lpstr>
      <vt:lpstr>Project Objective - summary</vt:lpstr>
      <vt:lpstr>Strategy – layered approach </vt:lpstr>
      <vt:lpstr>Parameters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Sentiment &amp; Price </dc:title>
  <dc:creator>rach.solo7@icloud.com</dc:creator>
  <cp:lastModifiedBy>rach.solo7@icloud.com</cp:lastModifiedBy>
  <cp:revision>14</cp:revision>
  <dcterms:created xsi:type="dcterms:W3CDTF">2020-07-11T16:32:58Z</dcterms:created>
  <dcterms:modified xsi:type="dcterms:W3CDTF">2020-07-14T23:39:54Z</dcterms:modified>
</cp:coreProperties>
</file>